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59" r:id="rId2"/>
    <p:sldId id="326" r:id="rId3"/>
    <p:sldId id="345" r:id="rId4"/>
    <p:sldId id="344" r:id="rId5"/>
    <p:sldId id="338" r:id="rId6"/>
    <p:sldId id="347" r:id="rId7"/>
    <p:sldId id="339" r:id="rId8"/>
    <p:sldId id="348" r:id="rId9"/>
    <p:sldId id="340" r:id="rId10"/>
    <p:sldId id="349" r:id="rId11"/>
    <p:sldId id="353" r:id="rId12"/>
    <p:sldId id="355" r:id="rId13"/>
    <p:sldId id="354" r:id="rId14"/>
    <p:sldId id="358" r:id="rId15"/>
    <p:sldId id="342" r:id="rId16"/>
    <p:sldId id="351" r:id="rId17"/>
    <p:sldId id="343" r:id="rId18"/>
    <p:sldId id="352" r:id="rId19"/>
    <p:sldId id="337" r:id="rId20"/>
    <p:sldId id="357" r:id="rId21"/>
    <p:sldId id="335" r:id="rId22"/>
    <p:sldId id="356" r:id="rId23"/>
    <p:sldId id="319" r:id="rId24"/>
    <p:sldId id="332" r:id="rId25"/>
    <p:sldId id="333" r:id="rId26"/>
    <p:sldId id="334" r:id="rId27"/>
    <p:sldId id="281" r:id="rId28"/>
    <p:sldId id="331" r:id="rId29"/>
    <p:sldId id="328" r:id="rId30"/>
    <p:sldId id="329" r:id="rId31"/>
    <p:sldId id="330" r:id="rId32"/>
    <p:sldId id="327" r:id="rId33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6E66C"/>
    <a:srgbClr val="2C58B0"/>
    <a:srgbClr val="3366CC"/>
    <a:srgbClr val="FFFF5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416" y="-80"/>
      </p:cViewPr>
      <p:guideLst>
        <p:guide orient="horz" pos="1404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AC94B-2399-8647-B492-F892A806642D}" type="datetimeFigureOut">
              <a:rPr lang="en-US" smtClean="0"/>
              <a:t>26/05/14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8D1D0-538A-4849-9485-F3FDEC1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62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BB618F-5235-884E-BFBA-03E4ED6C4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8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3B6D79-9244-AD48-A246-039A73D1A22B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3B6D79-9244-AD48-A246-039A73D1A22B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3B6D79-9244-AD48-A246-039A73D1A22B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3B6D79-9244-AD48-A246-039A73D1A22B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CFDF4B-FFB8-DA41-BB82-7B27FB20F934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CFDF4B-FFB8-DA41-BB82-7B27FB20F934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CFDF4B-FFB8-DA41-BB82-7B27FB20F934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CFDF4B-FFB8-DA41-BB82-7B27FB20F934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CFDF4B-FFB8-DA41-BB82-7B27FB20F934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043A1-B0FB-2443-8994-12457E6FFB2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8292818" y="4353485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8592D-70A6-6D44-A435-4F45AA1B4A6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421BD-D7DF-AC4E-84C5-8FC6F3EB0D6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DCB69-B141-0042-AFD5-619AB83CDFB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DC4C8-0C98-B34C-B3B6-6773473ED20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40126-048B-FE43-929D-13F57150B7E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</p:spPr>
        <p:txBody>
          <a:bodyPr vert="eaVert" anchor="t" anchorCtr="0"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2EA33-272B-F34C-A656-53396C0CC70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DC4C8-0C98-B34C-B3B6-6773473ED20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E3C73-A01F-7145-B9E4-C23E79E2ADF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49AB36-441A-FA41-A8E0-6A76D891199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8292818" y="4353485"/>
            <a:ext cx="36698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807AD-4685-A746-9CD5-D00A310B1EA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45D7E-3DDA-804D-BEC0-6C45851C972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DC4C8-0C98-B34C-B3B6-6773473ED20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DC4C8-0C98-B34C-B3B6-6773473ED20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DC4C8-0C98-B34C-B3B6-6773473ED20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89F2B-4F60-E140-9778-48BD8AD02F9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F6DC4C8-0C98-B34C-B3B6-6773473ED20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23950"/>
            <a:ext cx="3276600" cy="5334000"/>
          </a:xfrm>
        </p:spPr>
        <p:txBody>
          <a:bodyPr>
            <a:noAutofit/>
          </a:bodyPr>
          <a:lstStyle/>
          <a:p>
            <a:pPr algn="l" fontAlgn="b"/>
            <a:r>
              <a:rPr lang="es-ES_tradnl" sz="2000" b="1" dirty="0"/>
              <a:t>Perseverante</a:t>
            </a:r>
            <a:endParaRPr lang="es-ES_tradnl" sz="2000" dirty="0"/>
          </a:p>
          <a:p>
            <a:pPr algn="l" fontAlgn="b"/>
            <a:r>
              <a:rPr lang="es-ES_tradnl" sz="2000" b="1" dirty="0"/>
              <a:t>Valiente</a:t>
            </a:r>
            <a:endParaRPr lang="es-ES_tradnl" sz="2000" dirty="0"/>
          </a:p>
          <a:p>
            <a:pPr algn="l" fontAlgn="b"/>
            <a:r>
              <a:rPr lang="es-ES_tradnl" sz="2000" b="1" dirty="0"/>
              <a:t>Determinado</a:t>
            </a:r>
            <a:endParaRPr lang="es-ES_tradnl" sz="2000" dirty="0"/>
          </a:p>
          <a:p>
            <a:pPr algn="l" fontAlgn="b"/>
            <a:r>
              <a:rPr lang="es-ES_tradnl" sz="2000" b="1" dirty="0"/>
              <a:t>Vendedor</a:t>
            </a:r>
            <a:endParaRPr lang="es-ES_tradnl" sz="2000" dirty="0"/>
          </a:p>
          <a:p>
            <a:pPr algn="l" fontAlgn="b"/>
            <a:r>
              <a:rPr lang="es-ES_tradnl" sz="2000" b="1" dirty="0"/>
              <a:t>Disciplinado</a:t>
            </a:r>
            <a:endParaRPr lang="es-ES_tradnl" sz="2000" dirty="0"/>
          </a:p>
          <a:p>
            <a:pPr algn="l" fontAlgn="b"/>
            <a:r>
              <a:rPr lang="es-ES_tradnl" sz="2000" b="1" dirty="0"/>
              <a:t>Activo</a:t>
            </a:r>
            <a:endParaRPr lang="es-ES_tradnl" sz="2000" dirty="0"/>
          </a:p>
          <a:p>
            <a:pPr algn="l" fontAlgn="b"/>
            <a:r>
              <a:rPr lang="es-ES_tradnl" sz="2000" b="1" dirty="0" smtClean="0"/>
              <a:t>Atento, </a:t>
            </a:r>
            <a:r>
              <a:rPr lang="es-ES_tradnl" sz="2000" b="1" dirty="0"/>
              <a:t>afectuoso</a:t>
            </a:r>
            <a:endParaRPr lang="es-ES_tradnl" sz="2000" dirty="0"/>
          </a:p>
          <a:p>
            <a:pPr algn="l" fontAlgn="b"/>
            <a:r>
              <a:rPr lang="es-ES_tradnl" sz="2000" b="1" dirty="0" smtClean="0"/>
              <a:t>Buen Trato</a:t>
            </a:r>
            <a:endParaRPr lang="es-ES_tradnl" sz="2000" dirty="0"/>
          </a:p>
          <a:p>
            <a:pPr algn="l" fontAlgn="b"/>
            <a:r>
              <a:rPr lang="es-ES_tradnl" sz="2000" b="1" dirty="0" smtClean="0"/>
              <a:t>Diligente</a:t>
            </a:r>
            <a:endParaRPr lang="es-ES_tradnl" sz="2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76800" y="1123950"/>
            <a:ext cx="3276600" cy="5334000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"/>
            <a:r>
              <a:rPr lang="es-ES_tradnl" sz="2000" b="1" dirty="0"/>
              <a:t>Inteligente</a:t>
            </a:r>
            <a:endParaRPr lang="es-ES_tradnl" sz="2000" dirty="0"/>
          </a:p>
          <a:p>
            <a:pPr algn="l" fontAlgn="b"/>
            <a:r>
              <a:rPr lang="es-ES_tradnl" sz="2000" b="1" dirty="0"/>
              <a:t>Fervoroso </a:t>
            </a:r>
            <a:endParaRPr lang="es-ES_tradnl" sz="2000" dirty="0"/>
          </a:p>
          <a:p>
            <a:pPr algn="l" fontAlgn="b"/>
            <a:r>
              <a:rPr lang="es-ES_tradnl" sz="2000" b="1" dirty="0" smtClean="0"/>
              <a:t>Ambicioso </a:t>
            </a:r>
            <a:endParaRPr lang="es-ES_tradnl" sz="2000" dirty="0" smtClean="0"/>
          </a:p>
          <a:p>
            <a:pPr algn="l" fontAlgn="b"/>
            <a:r>
              <a:rPr lang="es-ES_tradnl" sz="2000" b="1" dirty="0" smtClean="0"/>
              <a:t>Consagrado</a:t>
            </a:r>
            <a:endParaRPr lang="es-ES_tradnl" sz="2000" dirty="0" smtClean="0"/>
          </a:p>
          <a:p>
            <a:pPr algn="l" fontAlgn="b"/>
            <a:r>
              <a:rPr lang="es-ES_tradnl" sz="2000" b="1" dirty="0" smtClean="0"/>
              <a:t>Fiel, Leal, Comprometido</a:t>
            </a:r>
            <a:endParaRPr lang="es-ES_tradnl" sz="2000" dirty="0" smtClean="0"/>
          </a:p>
          <a:p>
            <a:pPr algn="l" fontAlgn="b"/>
            <a:r>
              <a:rPr lang="es-ES_tradnl" sz="2000" b="1" dirty="0" smtClean="0"/>
              <a:t>Atrevido</a:t>
            </a:r>
            <a:endParaRPr lang="es-ES_tradnl" sz="2000" dirty="0" smtClean="0"/>
          </a:p>
          <a:p>
            <a:pPr algn="l" fontAlgn="b"/>
            <a:r>
              <a:rPr lang="es-ES_tradnl" sz="2000" b="1" dirty="0" smtClean="0"/>
              <a:t>Buen Administrador</a:t>
            </a:r>
            <a:endParaRPr lang="es-ES_tradnl" sz="2000" dirty="0" smtClean="0"/>
          </a:p>
          <a:p>
            <a:pPr algn="l" fontAlgn="b"/>
            <a:r>
              <a:rPr lang="es-ES_tradnl" sz="2000" b="1" dirty="0" smtClean="0"/>
              <a:t>Organizado</a:t>
            </a:r>
            <a:endParaRPr lang="es-ES_tradnl" sz="2000" dirty="0" smtClean="0"/>
          </a:p>
          <a:p>
            <a:pPr algn="l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85750"/>
            <a:ext cx="541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rPr>
              <a:t>EGW</a:t>
            </a:r>
            <a:endParaRPr lang="es-ES_tradnl" sz="3200" b="1" dirty="0">
              <a:solidFill>
                <a:schemeClr val="accent1">
                  <a:lumMod val="20000"/>
                  <a:lumOff val="8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22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61950"/>
            <a:ext cx="8153400" cy="3237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8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s-ES_tradnl" sz="1600" b="1" dirty="0" smtClean="0">
                <a:solidFill>
                  <a:srgbClr val="FFFFFF"/>
                </a:solidFill>
                <a:latin typeface="+mn-lt"/>
              </a:rPr>
              <a:t>Dios no puede usar hombres perezosos en su causa; él necesita obreros reflexivos, bondadosos, afectuosos y fervientes. . . . Las personas que no hayan adquirido hábitos de diligencia concienzuda y aprovechamiento del tiempo debieran haberse trazado reglas que promovieran en ellos la regularidad y la prontitud (Testimonies, tomo 4, pág. 411. Año 1880). </a:t>
            </a:r>
            <a:endParaRPr lang="es-ES_tradnl" sz="2800" b="1" dirty="0" smtClean="0">
              <a:solidFill>
                <a:srgbClr val="FFFFFF"/>
              </a:solidFill>
              <a:latin typeface="+mn-lt"/>
            </a:endParaRPr>
          </a:p>
          <a:p>
            <a:pPr algn="ctr"/>
            <a:r>
              <a:rPr lang="es-ES_tradnl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Características:</a:t>
            </a:r>
          </a:p>
          <a:p>
            <a:pPr algn="ctr">
              <a:lnSpc>
                <a:spcPct val="80000"/>
              </a:lnSpc>
            </a:pPr>
            <a:endParaRPr lang="es-ES_tradnl" sz="2800" b="1" dirty="0" smtClean="0">
              <a:solidFill>
                <a:schemeClr val="bg1"/>
              </a:solidFill>
              <a:latin typeface="+mn-lt"/>
            </a:endParaRPr>
          </a:p>
          <a:p>
            <a:pPr marL="514350" indent="-514350">
              <a:buAutoNum type="arabicPeriod"/>
            </a:pPr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Trabajador 				2. Bondadoso</a:t>
            </a:r>
          </a:p>
          <a:p>
            <a:pPr marL="457200" indent="-457200">
              <a:buAutoNum type="arabicPeriod" startAt="3"/>
            </a:pPr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Afectuoso, Sociable			5.  Económico </a:t>
            </a:r>
          </a:p>
          <a:p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6.   Organizado </a:t>
            </a:r>
            <a:endParaRPr lang="es-ES_tradnl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765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3815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FFFF"/>
                </a:solidFill>
                <a:latin typeface="+mn-lt"/>
              </a:rPr>
              <a:t>Muchos de los que se ocupan en la obra del colportaje son </a:t>
            </a:r>
            <a:r>
              <a:rPr lang="es-ES_tradnl" b="1" u="sng" dirty="0">
                <a:solidFill>
                  <a:srgbClr val="FFFFFF"/>
                </a:solidFill>
                <a:latin typeface="+mn-lt"/>
              </a:rPr>
              <a:t>débiles, pusilánimes, sin espíritu, fáciles de desalentar</a:t>
            </a:r>
            <a:r>
              <a:rPr lang="es-ES_tradnl" b="1" dirty="0">
                <a:solidFill>
                  <a:srgbClr val="FFFFFF"/>
                </a:solidFill>
                <a:latin typeface="+mn-lt"/>
              </a:rPr>
              <a:t>. Les falta </a:t>
            </a:r>
            <a:r>
              <a:rPr lang="es-ES_tradnl" b="1" u="sng" dirty="0">
                <a:solidFill>
                  <a:srgbClr val="FFFFFF"/>
                </a:solidFill>
                <a:latin typeface="+mn-lt"/>
              </a:rPr>
              <a:t>empuje</a:t>
            </a:r>
            <a:r>
              <a:rPr lang="es-ES_tradnl" b="1" dirty="0">
                <a:solidFill>
                  <a:srgbClr val="FFFFFF"/>
                </a:solidFill>
                <a:latin typeface="+mn-lt"/>
              </a:rPr>
              <a:t>. No tienen los rasgos positivos de carácter que dan a los hombres </a:t>
            </a:r>
            <a:r>
              <a:rPr lang="es-ES_tradnl" b="1" u="sng" dirty="0">
                <a:solidFill>
                  <a:srgbClr val="FFFFFF"/>
                </a:solidFill>
                <a:latin typeface="+mn-lt"/>
              </a:rPr>
              <a:t>la capacidad de hacer algo</a:t>
            </a:r>
            <a:r>
              <a:rPr lang="es-ES_tradnl" b="1" dirty="0">
                <a:solidFill>
                  <a:srgbClr val="FFFFFF"/>
                </a:solidFill>
                <a:latin typeface="+mn-lt"/>
              </a:rPr>
              <a:t>: </a:t>
            </a:r>
            <a:r>
              <a:rPr lang="es-ES_tradnl" b="1" u="sng" dirty="0">
                <a:solidFill>
                  <a:srgbClr val="FFFFFF"/>
                </a:solidFill>
                <a:latin typeface="+mn-lt"/>
              </a:rPr>
              <a:t>el espíritu y la energía que avivan el entusiasmo</a:t>
            </a:r>
            <a:r>
              <a:rPr lang="es-ES_tradnl" b="1" dirty="0">
                <a:solidFill>
                  <a:srgbClr val="FFFFFF"/>
                </a:solidFill>
                <a:latin typeface="+mn-lt"/>
              </a:rPr>
              <a:t>. El colportor se halla ocupado en una labor honorable, y no debe actuar como si se avergonzara de ella. Si quiere que el éxito corone sus esfuerzos, debe tener valor y esperanza. </a:t>
            </a:r>
            <a:r>
              <a:rPr lang="es-ES_tradnl" b="1" dirty="0" smtClean="0">
                <a:solidFill>
                  <a:srgbClr val="FFFFFF"/>
                </a:solidFill>
                <a:latin typeface="+mn-lt"/>
              </a:rPr>
              <a:t>CE 90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158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66750"/>
            <a:ext cx="75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rgbClr val="FFFFFF"/>
                </a:solidFill>
                <a:latin typeface="+mn-lt"/>
              </a:rPr>
              <a:t>Muchos de los que se ocupan en la obra del colportaje son </a:t>
            </a:r>
            <a:r>
              <a:rPr lang="es-ES_tradnl" sz="1800" b="1" u="sng" dirty="0">
                <a:solidFill>
                  <a:srgbClr val="FFFFFF"/>
                </a:solidFill>
                <a:latin typeface="+mn-lt"/>
              </a:rPr>
              <a:t>débiles, pusilánimes, sin espíritu, fáciles de desalentar</a:t>
            </a:r>
            <a:r>
              <a:rPr lang="es-ES_tradnl" sz="1800" b="1" dirty="0">
                <a:solidFill>
                  <a:srgbClr val="FFFFFF"/>
                </a:solidFill>
                <a:latin typeface="+mn-lt"/>
              </a:rPr>
              <a:t>. Les falta </a:t>
            </a:r>
            <a:r>
              <a:rPr lang="es-ES_tradnl" sz="1800" b="1" u="sng" dirty="0">
                <a:solidFill>
                  <a:srgbClr val="FFFFFF"/>
                </a:solidFill>
                <a:latin typeface="+mn-lt"/>
              </a:rPr>
              <a:t>empuje</a:t>
            </a:r>
            <a:r>
              <a:rPr lang="es-ES_tradnl" sz="1800" b="1" dirty="0">
                <a:solidFill>
                  <a:srgbClr val="FFFFFF"/>
                </a:solidFill>
                <a:latin typeface="+mn-lt"/>
              </a:rPr>
              <a:t>. No tienen los rasgos positivos de carácter que dan a los hombres </a:t>
            </a:r>
            <a:r>
              <a:rPr lang="es-ES_tradnl" sz="1800" b="1" u="sng" dirty="0">
                <a:solidFill>
                  <a:srgbClr val="FFFFFF"/>
                </a:solidFill>
                <a:latin typeface="+mn-lt"/>
              </a:rPr>
              <a:t>la capacidad de hacer algo</a:t>
            </a:r>
            <a:r>
              <a:rPr lang="es-ES_tradnl" sz="1800" b="1" dirty="0">
                <a:solidFill>
                  <a:srgbClr val="FFFFFF"/>
                </a:solidFill>
                <a:latin typeface="+mn-lt"/>
              </a:rPr>
              <a:t>: </a:t>
            </a:r>
            <a:r>
              <a:rPr lang="es-ES_tradnl" sz="1800" b="1" u="sng" dirty="0">
                <a:solidFill>
                  <a:srgbClr val="FFFFFF"/>
                </a:solidFill>
                <a:latin typeface="+mn-lt"/>
              </a:rPr>
              <a:t>el espíritu y la energía que avivan el entusiasmo</a:t>
            </a:r>
            <a:r>
              <a:rPr lang="es-ES_tradnl" sz="1800" b="1" dirty="0">
                <a:solidFill>
                  <a:srgbClr val="FFFFFF"/>
                </a:solidFill>
                <a:latin typeface="+mn-lt"/>
              </a:rPr>
              <a:t>. El colportor se halla ocupado en una labor honorable, y no debe actuar como si se avergonzara de ella. Si quiere que el éxito corone sus esfuerzos, debe tener valor y esperanza. </a:t>
            </a:r>
            <a:r>
              <a:rPr lang="es-ES_tradnl" sz="1800" b="1" dirty="0" smtClean="0">
                <a:solidFill>
                  <a:srgbClr val="FFFFFF"/>
                </a:solidFill>
                <a:latin typeface="+mn-lt"/>
              </a:rPr>
              <a:t>CE 90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02895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smtClean="0">
                <a:solidFill>
                  <a:srgbClr val="FFFF00"/>
                </a:solidFill>
                <a:latin typeface="+mn-lt"/>
              </a:rPr>
              <a:t>Iniciativa</a:t>
            </a:r>
          </a:p>
          <a:p>
            <a:r>
              <a:rPr lang="es-ES_tradnl" b="1" smtClean="0">
                <a:solidFill>
                  <a:srgbClr val="FFFF00"/>
                </a:solidFill>
                <a:latin typeface="+mn-lt"/>
              </a:rPr>
              <a:t>Entusiasta</a:t>
            </a:r>
            <a:endParaRPr lang="es-ES_tradnl" b="1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129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9535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FFFF"/>
                </a:solidFill>
                <a:latin typeface="+mn-lt"/>
              </a:rPr>
              <a:t>Lo que el colportor necesita no es una indumentaria impecable, ni el ademán del petimetre o, del ridículo, sino la honradez e integridad de carácter que se reflejan en el semblante. </a:t>
            </a:r>
            <a:r>
              <a:rPr lang="es-ES_tradnl" b="1" u="sng" dirty="0">
                <a:solidFill>
                  <a:srgbClr val="FFFFFF"/>
                </a:solidFill>
                <a:latin typeface="+mn-lt"/>
              </a:rPr>
              <a:t>La amabilidad y la cortesía </a:t>
            </a:r>
            <a:r>
              <a:rPr lang="es-ES_tradnl" b="1" dirty="0">
                <a:solidFill>
                  <a:srgbClr val="FFFFFF"/>
                </a:solidFill>
                <a:latin typeface="+mn-lt"/>
              </a:rPr>
              <a:t>dejan su impresión en el rostro, y el ojo experimentado no verá en él engaño ni </a:t>
            </a:r>
            <a:r>
              <a:rPr lang="es-ES_tradnl" b="1" dirty="0" smtClean="0">
                <a:solidFill>
                  <a:srgbClr val="FFFFFF"/>
                </a:solidFill>
                <a:latin typeface="+mn-lt"/>
              </a:rPr>
              <a:t>vanagloria. CE 92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61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9535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>
                <a:solidFill>
                  <a:srgbClr val="FFFFFF"/>
                </a:solidFill>
                <a:latin typeface="+mn-lt"/>
              </a:rPr>
              <a:t>Lo que el colportor necesita no es una indumentaria impecable, ni el ademán del petimetre o, del ridículo, sino </a:t>
            </a:r>
            <a:r>
              <a:rPr lang="es-ES_tradnl" sz="1800" b="1" u="sng" dirty="0">
                <a:solidFill>
                  <a:srgbClr val="FFFFFF"/>
                </a:solidFill>
                <a:latin typeface="+mn-lt"/>
              </a:rPr>
              <a:t>la honradez e integridad </a:t>
            </a:r>
            <a:r>
              <a:rPr lang="es-ES_tradnl" sz="1800" b="1" dirty="0">
                <a:solidFill>
                  <a:srgbClr val="FFFFFF"/>
                </a:solidFill>
                <a:latin typeface="+mn-lt"/>
              </a:rPr>
              <a:t>de carácter que se reflejan en el semblante. </a:t>
            </a:r>
            <a:r>
              <a:rPr lang="es-ES_tradnl" sz="1800" b="1" u="sng" dirty="0">
                <a:solidFill>
                  <a:srgbClr val="FFFFFF"/>
                </a:solidFill>
                <a:latin typeface="+mn-lt"/>
              </a:rPr>
              <a:t>La amabilidad y la cortesía </a:t>
            </a:r>
            <a:r>
              <a:rPr lang="es-ES_tradnl" sz="1800" b="1" dirty="0">
                <a:solidFill>
                  <a:srgbClr val="FFFFFF"/>
                </a:solidFill>
                <a:latin typeface="+mn-lt"/>
              </a:rPr>
              <a:t>dejan su impresión en el rostro, y el ojo experimentado no verá en él engaño ni </a:t>
            </a:r>
            <a:r>
              <a:rPr lang="es-ES_tradnl" sz="1800" b="1" dirty="0" smtClean="0">
                <a:solidFill>
                  <a:srgbClr val="FFFFFF"/>
                </a:solidFill>
                <a:latin typeface="+mn-lt"/>
              </a:rPr>
              <a:t>vanagloria. CE 92</a:t>
            </a:r>
          </a:p>
          <a:p>
            <a:endParaRPr lang="es-ES_tradnl" sz="1800" b="1" dirty="0">
              <a:solidFill>
                <a:srgbClr val="FFFFFF"/>
              </a:solidFill>
              <a:latin typeface="+mn-lt"/>
            </a:endParaRPr>
          </a:p>
          <a:p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Honradez</a:t>
            </a:r>
          </a:p>
          <a:p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Integridad</a:t>
            </a:r>
          </a:p>
          <a:p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Amabilidad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03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66750"/>
            <a:ext cx="81534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FF"/>
                </a:solidFill>
                <a:latin typeface="+mn-lt"/>
              </a:rPr>
              <a:t>“</a:t>
            </a:r>
            <a:r>
              <a:rPr lang="es-ES_tradnl" sz="2800" b="1" dirty="0">
                <a:solidFill>
                  <a:srgbClr val="FFFFFF"/>
                </a:solidFill>
                <a:latin typeface="+mn-lt"/>
              </a:rPr>
              <a:t>No todos se hallan capacitados para esta obra. Los que tengan los </a:t>
            </a:r>
            <a:r>
              <a:rPr lang="es-ES_tradnl" sz="2800" b="1" u="sng" dirty="0">
                <a:solidFill>
                  <a:srgbClr val="FFFFFF"/>
                </a:solidFill>
                <a:latin typeface="+mn-lt"/>
              </a:rPr>
              <a:t>mejores talentos y habilidades, los que emprenden </a:t>
            </a:r>
            <a:r>
              <a:rPr lang="es-ES_tradnl" sz="2800" b="1" dirty="0">
                <a:solidFill>
                  <a:srgbClr val="FFFFFF"/>
                </a:solidFill>
                <a:latin typeface="+mn-lt"/>
              </a:rPr>
              <a:t>la obra con comprensión y sistemáticamente, y la lleven adelante con perseverante </a:t>
            </a:r>
            <a:r>
              <a:rPr lang="es-ES_tradnl" sz="2800" b="1" dirty="0" smtClean="0">
                <a:solidFill>
                  <a:srgbClr val="FFFFFF"/>
                </a:solidFill>
                <a:latin typeface="+mn-lt"/>
              </a:rPr>
              <a:t>energía</a:t>
            </a:r>
            <a:r>
              <a:rPr lang="es-ES_tradnl" sz="2800" b="1" dirty="0">
                <a:solidFill>
                  <a:srgbClr val="FFFFFF"/>
                </a:solidFill>
                <a:latin typeface="+mn-lt"/>
              </a:rPr>
              <a:t>, son los que deben ser elegidos</a:t>
            </a:r>
            <a:r>
              <a:rPr lang="es-ES_tradnl" sz="2800" b="1" dirty="0" smtClean="0">
                <a:solidFill>
                  <a:srgbClr val="FFFFFF"/>
                </a:solidFill>
                <a:latin typeface="+mn-lt"/>
              </a:rPr>
              <a:t>.”</a:t>
            </a:r>
            <a:r>
              <a:rPr lang="pt-BR" sz="2800" b="1" dirty="0" smtClean="0">
                <a:solidFill>
                  <a:srgbClr val="FFFFFF"/>
                </a:solidFill>
                <a:latin typeface="+mn-lt"/>
              </a:rPr>
              <a:t> CE </a:t>
            </a:r>
            <a:r>
              <a:rPr lang="x-none" sz="2800" b="1" dirty="0" smtClean="0">
                <a:solidFill>
                  <a:srgbClr val="FFFFFF"/>
                </a:solidFill>
                <a:latin typeface="+mn-lt"/>
              </a:rPr>
              <a:t>44</a:t>
            </a:r>
            <a:endParaRPr lang="en-US" sz="2800" b="1" dirty="0">
              <a:solidFill>
                <a:srgbClr val="FFFFFF"/>
              </a:solidFill>
              <a:latin typeface="+mn-lt"/>
            </a:endParaRPr>
          </a:p>
          <a:p>
            <a:r>
              <a:rPr lang="pt-BR" sz="2800" b="1" dirty="0">
                <a:solidFill>
                  <a:srgbClr val="FFFFFF"/>
                </a:solidFill>
                <a:latin typeface="+mn-lt"/>
              </a:rPr>
              <a:t> </a:t>
            </a:r>
            <a:endParaRPr lang="en-US" sz="28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92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800"/>
            <a:ext cx="81534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smtClean="0">
                <a:solidFill>
                  <a:srgbClr val="FFFFFF"/>
                </a:solidFill>
              </a:rPr>
              <a:t>No todos se hallan capacitados para esta obra. Los que tengan los mejores talentos y habilidades, </a:t>
            </a:r>
            <a:r>
              <a:rPr lang="es-ES_tradnl" sz="1800" b="1" u="sng" dirty="0" smtClean="0">
                <a:solidFill>
                  <a:srgbClr val="FFFFFF"/>
                </a:solidFill>
              </a:rPr>
              <a:t>los que emprenden la obra con comprensión y sistemáticamente</a:t>
            </a:r>
            <a:r>
              <a:rPr lang="es-ES_tradnl" sz="1800" b="1" dirty="0" smtClean="0">
                <a:solidFill>
                  <a:srgbClr val="FFFFFF"/>
                </a:solidFill>
              </a:rPr>
              <a:t>, y la lleven adelante con perseverante energía, son los que deben ser elegidos.” CE 44</a:t>
            </a:r>
          </a:p>
          <a:p>
            <a:pPr>
              <a:lnSpc>
                <a:spcPct val="80000"/>
              </a:lnSpc>
            </a:pPr>
            <a:r>
              <a:rPr lang="es-ES_tradnl" sz="2000" b="1" dirty="0" smtClean="0">
                <a:solidFill>
                  <a:schemeClr val="bg1"/>
                </a:solidFill>
                <a:latin typeface="+mn-lt"/>
              </a:rPr>
              <a:t> </a:t>
            </a:r>
          </a:p>
          <a:p>
            <a:pPr algn="ctr"/>
            <a:r>
              <a:rPr lang="es-ES_tradnl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Características:</a:t>
            </a:r>
          </a:p>
          <a:p>
            <a:pPr algn="ctr">
              <a:lnSpc>
                <a:spcPct val="80000"/>
              </a:lnSpc>
            </a:pPr>
            <a:endParaRPr lang="es-ES_tradnl" sz="2800" b="1" dirty="0" smtClean="0">
              <a:solidFill>
                <a:schemeClr val="bg1"/>
              </a:solidFill>
              <a:latin typeface="+mn-lt"/>
            </a:endParaRPr>
          </a:p>
          <a:p>
            <a:pPr marL="514350" indent="-514350">
              <a:buAutoNum type="arabicPeriod"/>
            </a:pPr>
            <a:r>
              <a:rPr lang="es-ES_tradnl" sz="2800" b="1" dirty="0" smtClean="0">
                <a:solidFill>
                  <a:srgbClr val="FFFF00"/>
                </a:solidFill>
                <a:latin typeface="+mn-lt"/>
              </a:rPr>
              <a:t>Disciplina</a:t>
            </a:r>
          </a:p>
          <a:p>
            <a:pPr marL="514350" indent="-514350">
              <a:buAutoNum type="arabicPeriod"/>
            </a:pPr>
            <a:r>
              <a:rPr lang="es-ES_tradnl" sz="2800" b="1" dirty="0" smtClean="0">
                <a:solidFill>
                  <a:srgbClr val="FFFF00"/>
                </a:solidFill>
                <a:latin typeface="+mn-lt"/>
              </a:rPr>
              <a:t>Alta Energía</a:t>
            </a:r>
          </a:p>
          <a:p>
            <a:endParaRPr lang="es-ES_tradnl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08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95350"/>
            <a:ext cx="81534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s-ES_tradnl" sz="2800" b="1" dirty="0">
                <a:solidFill>
                  <a:schemeClr val="bg1"/>
                </a:solidFill>
                <a:latin typeface="+mn-lt"/>
              </a:rPr>
              <a:t>Por todas partes del campo deben seleccionarse colportores, no del elemento flotante de la sociedad, no de entre los hombres y mujeres que no son buenos para ninguna otra cosa ni han tenido éxito en nada, sino de entre los que tengan buen trato, tacto, aguda previsión  y capacidad. Tales son las personas que se necesitan para que sean colportores de </a:t>
            </a:r>
            <a:r>
              <a:rPr lang="es-ES_tradnl" sz="2800" b="1" dirty="0" smtClean="0">
                <a:solidFill>
                  <a:schemeClr val="bg1"/>
                </a:solidFill>
                <a:latin typeface="+mn-lt"/>
              </a:rPr>
              <a:t>éxito. CE 44</a:t>
            </a:r>
            <a:endParaRPr lang="en-US" sz="2800" b="1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49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77516"/>
            <a:ext cx="8153400" cy="434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Por todas partes del campo deben seleccionarse colportores, no del elemento flotante de la sociedad, no de entre los hombres y mujeres que no son buenos para ninguna otra cosa ni han tenido éxito en nada, sino de entre los que tengan </a:t>
            </a:r>
            <a:r>
              <a:rPr lang="es-ES_tradnl" sz="1600" b="1" u="sng" dirty="0" smtClean="0">
                <a:solidFill>
                  <a:schemeClr val="bg1"/>
                </a:solidFill>
              </a:rPr>
              <a:t>buen trato, tacto, aguda previsión  y capacidad. </a:t>
            </a:r>
            <a:r>
              <a:rPr lang="es-ES_tradnl" sz="1600" b="1" dirty="0" smtClean="0">
                <a:solidFill>
                  <a:schemeClr val="bg1"/>
                </a:solidFill>
              </a:rPr>
              <a:t>Tales son las personas que se necesitan para que sean colportores de éxito. CE 44</a:t>
            </a:r>
          </a:p>
          <a:p>
            <a:pPr>
              <a:lnSpc>
                <a:spcPct val="70000"/>
              </a:lnSpc>
            </a:pPr>
            <a:endParaRPr lang="es-ES_tradnl" sz="28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ES_tradnl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Características:</a:t>
            </a:r>
          </a:p>
          <a:p>
            <a:pPr algn="ctr">
              <a:lnSpc>
                <a:spcPct val="60000"/>
              </a:lnSpc>
            </a:pPr>
            <a:endParaRPr lang="es-ES_tradnl" sz="2800" b="1" dirty="0" smtClean="0">
              <a:solidFill>
                <a:schemeClr val="bg1"/>
              </a:solidFill>
              <a:latin typeface="+mn-lt"/>
            </a:endParaRPr>
          </a:p>
          <a:p>
            <a:pPr marL="514350" indent="-514350">
              <a:buAutoNum type="arabicPeriod"/>
            </a:pPr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Tacto, Amabilidad</a:t>
            </a:r>
          </a:p>
          <a:p>
            <a:pPr marL="514350" indent="-514350">
              <a:buAutoNum type="arabicPeriod"/>
            </a:pPr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Comunicación</a:t>
            </a:r>
          </a:p>
          <a:p>
            <a:pPr marL="514350" indent="-514350">
              <a:buAutoNum type="arabicPeriod"/>
            </a:pPr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 Buena presentación</a:t>
            </a:r>
          </a:p>
          <a:p>
            <a:pPr marL="514350" indent="-514350">
              <a:buAutoNum type="arabicPeriod"/>
            </a:pPr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 Empatía </a:t>
            </a:r>
          </a:p>
          <a:p>
            <a:pPr marL="514350" indent="-514350">
              <a:buAutoNum type="arabicPeriod"/>
            </a:pPr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 Vendedor</a:t>
            </a:r>
          </a:p>
          <a:p>
            <a:endParaRPr lang="es-ES_tradnl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418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38150"/>
            <a:ext cx="8153400" cy="336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smtClean="0">
                <a:solidFill>
                  <a:schemeClr val="bg1"/>
                </a:solidFill>
                <a:latin typeface="+mn-lt"/>
              </a:rPr>
              <a:t>El Espíritu de profecía tras las características básicas de un colportor exitoso. </a:t>
            </a:r>
          </a:p>
          <a:p>
            <a:r>
              <a:rPr lang="es-ES_tradnl" sz="2800" b="1" smtClean="0">
                <a:solidFill>
                  <a:schemeClr val="bg1"/>
                </a:solidFill>
                <a:latin typeface="+mn-lt"/>
              </a:rPr>
              <a:t>Nosotros comparamos estas características con el estudio hecho por (APSE) para definir científicamente o PRA (Perfil Referencial de Actuación) de un colpotor.</a:t>
            </a:r>
          </a:p>
          <a:p>
            <a:pPr>
              <a:lnSpc>
                <a:spcPct val="60000"/>
              </a:lnSpc>
            </a:pPr>
            <a:endParaRPr lang="es-ES_tradnl" sz="2800" b="1" smtClean="0">
              <a:solidFill>
                <a:srgbClr val="FFFF00"/>
              </a:solidFill>
              <a:latin typeface="+mn-lt"/>
            </a:endParaRPr>
          </a:p>
          <a:p>
            <a:r>
              <a:rPr lang="es-ES_tradnl" sz="2800" b="1" smtClean="0">
                <a:solidFill>
                  <a:srgbClr val="FFFF00"/>
                </a:solidFill>
                <a:latin typeface="+mn-lt"/>
              </a:rPr>
              <a:t>Mira el resultado:</a:t>
            </a:r>
            <a:endParaRPr lang="es-ES_tradnl" sz="2800" b="1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123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0287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x-none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PERFIL ideal de un COLPORTOR </a:t>
            </a:r>
          </a:p>
          <a:p>
            <a:pPr algn="ctr"/>
            <a:r>
              <a:rPr lang="x-none" sz="4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por </a:t>
            </a:r>
          </a:p>
          <a:p>
            <a:pPr algn="ctr"/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E</a:t>
            </a:r>
            <a:r>
              <a:rPr lang="x-none" sz="4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LLEN G. WHITE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291490"/>
              </p:ext>
            </p:extLst>
          </p:nvPr>
        </p:nvGraphicFramePr>
        <p:xfrm>
          <a:off x="1600200" y="361950"/>
          <a:ext cx="5867400" cy="4338722"/>
        </p:xfrm>
        <a:graphic>
          <a:graphicData uri="http://schemas.openxmlformats.org/drawingml/2006/table">
            <a:tbl>
              <a:tblPr/>
              <a:tblGrid>
                <a:gridCol w="381000"/>
                <a:gridCol w="2514601"/>
                <a:gridCol w="342899"/>
                <a:gridCol w="2628900"/>
              </a:tblGrid>
              <a:tr h="3483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Característica ideal</a:t>
                      </a:r>
                      <a:r>
                        <a:rPr lang="es-ES_tradnl" sz="14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un</a:t>
                      </a:r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Colportor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04" marR="11104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003">
                <a:tc gridSpan="2">
                  <a:txBody>
                    <a:bodyPr/>
                    <a:lstStyle/>
                    <a:p>
                      <a:pPr algn="ctr" fontAlgn="ctr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04" marR="11104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EGW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04" marR="11104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Perseverante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Valiente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Determinado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Vendedor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Disciplinado</a:t>
                      </a: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5836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Atencioso, </a:t>
                      </a:r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afectuoso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Diplomacia (</a:t>
                      </a:r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Tacto</a:t>
                      </a:r>
                      <a:r>
                        <a:rPr lang="es-ES_tradnl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5836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Diligente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Inteligente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Fervoroso 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Ambicioso </a:t>
                      </a: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Consagrado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Fiel, Leal, Comprometido</a:t>
                      </a: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Osado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5836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Económico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Organizado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68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256944"/>
              </p:ext>
            </p:extLst>
          </p:nvPr>
        </p:nvGraphicFramePr>
        <p:xfrm>
          <a:off x="1676400" y="361950"/>
          <a:ext cx="5715000" cy="4338722"/>
        </p:xfrm>
        <a:graphic>
          <a:graphicData uri="http://schemas.openxmlformats.org/drawingml/2006/table">
            <a:tbl>
              <a:tblPr/>
              <a:tblGrid>
                <a:gridCol w="375559"/>
                <a:gridCol w="2367642"/>
                <a:gridCol w="342899"/>
                <a:gridCol w="2628900"/>
              </a:tblGrid>
              <a:tr h="3483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Característica ideal</a:t>
                      </a:r>
                      <a:r>
                        <a:rPr lang="es-ES_tradnl" sz="14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un</a:t>
                      </a:r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Colportor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04" marR="11104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0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APSE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04" marR="11104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EGW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04" marR="11104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Perseverante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Perseverante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Valiente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Valiente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Determinado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Determinado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Vendedor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Vendedor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Disciplinado</a:t>
                      </a: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Disciplinado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Proactivo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Ativo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583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Sociable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Atencioso, afectuoso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Comunicativo</a:t>
                      </a: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Diplomacia (Tato)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583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Dinámico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Diligente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Criativo</a:t>
                      </a: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Inteligente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Arrojado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Fervoroso 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Ambicioso</a:t>
                      </a: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se contentar a monos que este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Consagrado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Consagrado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Comprometido</a:t>
                      </a: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Fiel, Leal, Comprometido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Osado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Osado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583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Económico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</a:t>
                      </a:r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</a:t>
                      </a:r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mico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Organizado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Organizado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42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889332"/>
              </p:ext>
            </p:extLst>
          </p:nvPr>
        </p:nvGraphicFramePr>
        <p:xfrm>
          <a:off x="1752600" y="338980"/>
          <a:ext cx="5715000" cy="3451970"/>
        </p:xfrm>
        <a:graphic>
          <a:graphicData uri="http://schemas.openxmlformats.org/drawingml/2006/table">
            <a:tbl>
              <a:tblPr/>
              <a:tblGrid>
                <a:gridCol w="375559"/>
                <a:gridCol w="2367642"/>
                <a:gridCol w="342899"/>
                <a:gridCol w="2628900"/>
              </a:tblGrid>
              <a:tr h="3483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Característica ideal de un </a:t>
                      </a:r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Colportor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04" marR="11104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0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APSE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04" marR="11104" marT="8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EGW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04" marR="11104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83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Alta Energía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Trabajador </a:t>
                      </a:r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sistemático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Independiente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Independiente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Iniciativa</a:t>
                      </a: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20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Iniciativa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s-ES_tradnl" sz="1400" b="1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Entusiasta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21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Entusiasta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Intrépido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22 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Intrépido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Q.E.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Competitivo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Dedicado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_tradnl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Honesto</a:t>
                      </a: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_tradnl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Verdaderos</a:t>
                      </a:r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88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_tradnl" sz="14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ES_tradnl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Paciente </a:t>
                      </a:r>
                    </a:p>
                  </a:txBody>
                  <a:tcPr marL="11104" marR="11104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21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228601" y="571440"/>
            <a:ext cx="5333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dirty="0" smtClean="0">
                <a:solidFill>
                  <a:srgbClr val="FFFF00"/>
                </a:solidFill>
                <a:latin typeface="+mn-lt"/>
              </a:rPr>
              <a:t>Características Comportamentales Exigidas</a:t>
            </a:r>
            <a:endParaRPr lang="es-ES_tradnl" sz="2000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52601" y="1047750"/>
            <a:ext cx="5256213" cy="3752615"/>
            <a:chOff x="765175" y="1280592"/>
            <a:chExt cx="5256213" cy="5003487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765175" y="1280592"/>
              <a:ext cx="2951163" cy="4965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6700">
                <a:spcBef>
                  <a:spcPct val="50000"/>
                </a:spcBef>
                <a:buFontTx/>
                <a:buAutoNum type="arabicPeriod"/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Perseverante</a:t>
              </a:r>
            </a:p>
            <a:p>
              <a:pPr marL="266700" indent="-266700">
                <a:spcBef>
                  <a:spcPct val="50000"/>
                </a:spcBef>
                <a:buFontTx/>
                <a:buAutoNum type="arabicPeriod"/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Valiente</a:t>
              </a:r>
            </a:p>
            <a:p>
              <a:pPr marL="266700" indent="-266700">
                <a:spcBef>
                  <a:spcPct val="50000"/>
                </a:spcBef>
                <a:buFontTx/>
                <a:buAutoNum type="arabicPeriod"/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Determinado</a:t>
              </a:r>
            </a:p>
            <a:p>
              <a:pPr marL="266700" indent="-266700">
                <a:spcBef>
                  <a:spcPct val="50000"/>
                </a:spcBef>
                <a:buFontTx/>
                <a:buAutoNum type="arabicPeriod"/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Osado</a:t>
              </a:r>
            </a:p>
            <a:p>
              <a:pPr marL="266700" indent="-266700">
                <a:spcBef>
                  <a:spcPct val="50000"/>
                </a:spcBef>
                <a:buFontTx/>
                <a:buAutoNum type="arabicPeriod"/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Vendedor</a:t>
              </a:r>
            </a:p>
            <a:p>
              <a:pPr marL="266700" indent="-266700">
                <a:spcBef>
                  <a:spcPct val="50000"/>
                </a:spcBef>
                <a:buFontTx/>
                <a:buAutoNum type="arabicPeriod"/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Iniciativa</a:t>
              </a:r>
            </a:p>
            <a:p>
              <a:pPr marL="266700" indent="-266700">
                <a:spcBef>
                  <a:spcPct val="50000"/>
                </a:spcBef>
                <a:buFontTx/>
                <a:buAutoNum type="arabicPeriod"/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Disciplinado</a:t>
              </a:r>
            </a:p>
            <a:p>
              <a:pPr marL="266700" indent="-266700">
                <a:spcBef>
                  <a:spcPct val="50000"/>
                </a:spcBef>
                <a:buFontTx/>
                <a:buAutoNum type="arabicPeriod"/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Proactivo</a:t>
              </a:r>
              <a:endParaRPr lang="es-ES_tradnl" sz="2000" b="1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5119688" y="1318617"/>
              <a:ext cx="901700" cy="496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>
                  <a:solidFill>
                    <a:srgbClr val="FFFFFF"/>
                  </a:solidFill>
                  <a:latin typeface="+mj-lt"/>
                </a:rPr>
                <a:t>A</a:t>
              </a: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>
                  <a:solidFill>
                    <a:srgbClr val="FFFFFF"/>
                  </a:solidFill>
                  <a:latin typeface="+mj-lt"/>
                </a:rPr>
                <a:t>A</a:t>
              </a: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>
                  <a:solidFill>
                    <a:srgbClr val="FFFFFF"/>
                  </a:solidFill>
                  <a:latin typeface="+mj-lt"/>
                </a:rPr>
                <a:t>A</a:t>
              </a: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>
                  <a:solidFill>
                    <a:srgbClr val="FFFFFF"/>
                  </a:solidFill>
                  <a:latin typeface="+mj-lt"/>
                </a:rPr>
                <a:t>A</a:t>
              </a: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8" name="Rectangle 181"/>
          <p:cNvSpPr>
            <a:spLocks noChangeArrowheads="1"/>
          </p:cNvSpPr>
          <p:nvPr/>
        </p:nvSpPr>
        <p:spPr bwMode="auto">
          <a:xfrm>
            <a:off x="0" y="204360"/>
            <a:ext cx="9144000" cy="38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352" tIns="39676" rIns="79352" bIns="39676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793750" eaLnBrk="0" hangingPunct="0"/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Cargo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Colportor </a:t>
            </a:r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5541964" y="590550"/>
            <a:ext cx="4897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solidFill>
                  <a:srgbClr val="FFFF00"/>
                </a:solidFill>
                <a:latin typeface="+mj-lt"/>
              </a:rPr>
              <a:t>Classificação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7512" y="971550"/>
            <a:ext cx="5551488" cy="3752615"/>
            <a:chOff x="765175" y="1280592"/>
            <a:chExt cx="5551488" cy="5003487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765175" y="1280592"/>
              <a:ext cx="3265488" cy="484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9. Coeficiente Emocional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10. Competitivo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11. Agresivo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12. Sociable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13. Comunicativo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14. Dinámico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15. Creativo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16. Entusiasta</a:t>
              </a:r>
              <a:endParaRPr lang="es-ES_tradnl" sz="2000" b="1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4498975" y="1318617"/>
              <a:ext cx="1817688" cy="496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 err="1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>
                  <a:solidFill>
                    <a:srgbClr val="FFFFFF"/>
                  </a:solidFill>
                  <a:latin typeface="+mj-lt"/>
                </a:rPr>
                <a:t>A</a:t>
              </a: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>
                  <a:solidFill>
                    <a:srgbClr val="FFFFFF"/>
                  </a:solidFill>
                  <a:latin typeface="+mj-lt"/>
                </a:rPr>
                <a:t>A</a:t>
              </a: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 </a:t>
              </a:r>
              <a:r>
                <a:rPr lang="en-US" sz="2000" b="1" dirty="0" smtClean="0">
                  <a:solidFill>
                    <a:srgbClr val="FFFFFF"/>
                  </a:solidFill>
                  <a:latin typeface="+mj-lt"/>
                </a:rPr>
                <a:t>–</a:t>
              </a: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 80%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>
                  <a:solidFill>
                    <a:srgbClr val="FFFFFF"/>
                  </a:solidFill>
                  <a:latin typeface="+mj-lt"/>
                </a:rPr>
                <a:t>A</a:t>
              </a: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 algn="ctr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8" name="Rectangle 181"/>
          <p:cNvSpPr>
            <a:spLocks noChangeArrowheads="1"/>
          </p:cNvSpPr>
          <p:nvPr/>
        </p:nvSpPr>
        <p:spPr bwMode="auto">
          <a:xfrm>
            <a:off x="0" y="133350"/>
            <a:ext cx="9144000" cy="38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352" tIns="39676" rIns="79352" bIns="39676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793750" eaLnBrk="0" hangingPunct="0"/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Cargo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Colportor </a:t>
            </a:r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76520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600" y="819150"/>
            <a:ext cx="5791200" cy="3752615"/>
            <a:chOff x="765175" y="1280592"/>
            <a:chExt cx="5791200" cy="5003487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765175" y="1280592"/>
              <a:ext cx="2951163" cy="4965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17. Arrollado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18. Ambicioso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19. Religioso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20. Comprometido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21. Independiente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22. Osado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23. Económico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FFFFFF"/>
                  </a:solidFill>
                  <a:latin typeface="+mj-lt"/>
                </a:rPr>
                <a:t>24. Organizado</a:t>
              </a:r>
              <a:endParaRPr lang="es-ES_tradnl" sz="2000" b="1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5119687" y="1318617"/>
              <a:ext cx="1436688" cy="496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 – 15%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>
                <a:spcBef>
                  <a:spcPct val="50000"/>
                </a:spcBef>
              </a:pPr>
              <a:r>
                <a:rPr lang="pt-BR" sz="2000" b="1" dirty="0" err="1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pt-BR" sz="2000" b="1" dirty="0" smtClean="0">
                <a:solidFill>
                  <a:srgbClr val="FFFFFF"/>
                </a:solidFill>
                <a:latin typeface="+mj-lt"/>
              </a:endParaRPr>
            </a:p>
            <a:p>
              <a:pPr marL="266700" indent="-266700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</a:t>
              </a:r>
            </a:p>
          </p:txBody>
        </p:sp>
      </p:grpSp>
      <p:sp>
        <p:nvSpPr>
          <p:cNvPr id="8" name="Rectangle 181"/>
          <p:cNvSpPr>
            <a:spLocks noChangeArrowheads="1"/>
          </p:cNvSpPr>
          <p:nvPr/>
        </p:nvSpPr>
        <p:spPr bwMode="auto">
          <a:xfrm>
            <a:off x="0" y="133350"/>
            <a:ext cx="9144000" cy="38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352" tIns="39676" rIns="79352" bIns="39676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793750" eaLnBrk="0" hangingPunct="0"/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Cargo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Colportor </a:t>
            </a:r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8711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601" y="1417410"/>
            <a:ext cx="5256213" cy="1357684"/>
            <a:chOff x="765175" y="1234932"/>
            <a:chExt cx="5256213" cy="1810245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765175" y="1280592"/>
              <a:ext cx="2951163" cy="176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 smtClean="0">
                  <a:solidFill>
                    <a:srgbClr val="FFFFFF"/>
                  </a:solidFill>
                  <a:latin typeface="+mj-lt"/>
                </a:rPr>
                <a:t>25. Alta Energia</a:t>
              </a:r>
            </a:p>
            <a:p>
              <a:pPr>
                <a:spcBef>
                  <a:spcPct val="50000"/>
                </a:spcBef>
              </a:pPr>
              <a:r>
                <a:rPr lang="es-ES_tradnl" sz="2000" b="1" smtClean="0">
                  <a:solidFill>
                    <a:srgbClr val="FFFFFF"/>
                  </a:solidFill>
                  <a:latin typeface="+mj-lt"/>
                </a:rPr>
                <a:t>26. Resoluto</a:t>
              </a:r>
            </a:p>
            <a:p>
              <a:pPr marL="266700" indent="-266700">
                <a:spcBef>
                  <a:spcPct val="50000"/>
                </a:spcBef>
                <a:buFontTx/>
                <a:buAutoNum type="arabicPeriod"/>
              </a:pPr>
              <a:endParaRPr lang="es-ES_tradnl" sz="2000" b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5119688" y="1234932"/>
              <a:ext cx="901700" cy="176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6700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</a:t>
              </a:r>
            </a:p>
            <a:p>
              <a:pPr marL="266700" indent="-266700">
                <a:spcBef>
                  <a:spcPct val="50000"/>
                </a:spcBef>
              </a:pPr>
              <a:r>
                <a:rPr lang="pt-BR" sz="2000" b="1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  <a:p>
              <a:pPr marL="266700" indent="-266700">
                <a:spcBef>
                  <a:spcPct val="50000"/>
                </a:spcBef>
              </a:pPr>
              <a:endParaRPr lang="pt-BR" sz="20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8" name="Rectangle 181"/>
          <p:cNvSpPr>
            <a:spLocks noChangeArrowheads="1"/>
          </p:cNvSpPr>
          <p:nvPr/>
        </p:nvSpPr>
        <p:spPr bwMode="auto">
          <a:xfrm>
            <a:off x="0" y="204360"/>
            <a:ext cx="9144000" cy="38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352" tIns="39676" rIns="79352" bIns="39676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defTabSz="793750" eaLnBrk="0" hangingPunct="0"/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Cargo</a:t>
            </a:r>
            <a:r>
              <a:rPr lang="pt-BR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Colportor </a:t>
            </a:r>
            <a:endParaRPr lang="pt-BR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40981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609600" y="774427"/>
            <a:ext cx="8070850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2800" b="1" dirty="0" smtClean="0">
                <a:solidFill>
                  <a:srgbClr val="FFFF00"/>
                </a:solidFill>
                <a:latin typeface="+mj-lt"/>
              </a:rPr>
              <a:t>DESCRIPCI</a:t>
            </a:r>
            <a:r>
              <a:rPr lang="es-ES_tradnl" sz="2800" b="1" dirty="0" smtClean="0">
                <a:solidFill>
                  <a:srgbClr val="FFFF00"/>
                </a:solidFill>
                <a:latin typeface="+mj-lt"/>
              </a:rPr>
              <a:t>ÓN</a:t>
            </a:r>
            <a:r>
              <a:rPr lang="es-ES_tradnl" sz="2800" b="1" dirty="0" smtClean="0">
                <a:solidFill>
                  <a:srgbClr val="FFFF00"/>
                </a:solidFill>
                <a:latin typeface="+mj-lt"/>
              </a:rPr>
              <a:t> COMPORTAMENTAL</a:t>
            </a:r>
          </a:p>
          <a:p>
            <a:endParaRPr lang="es-ES_tradnl" sz="2800" dirty="0" smtClean="0">
              <a:solidFill>
                <a:srgbClr val="FFFF00"/>
              </a:solidFill>
              <a:latin typeface="+mj-lt"/>
            </a:endParaRPr>
          </a:p>
          <a:p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El COLPORTOR PRA </a:t>
            </a:r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es un tomador de decisiones</a:t>
            </a:r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 seguro y osado. Tiene iniciativa, le gusta competir y ganar con fuerte sentido de urgencia. Su comunicación </a:t>
            </a:r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es</a:t>
            </a:r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 estimulante, altamente persuasiva y equilibrada. Habla articuladamente para proyectar entusiasmo, fervor y para motivar las personas con quien trabaja.</a:t>
            </a:r>
          </a:p>
          <a:p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 </a:t>
            </a:r>
            <a:endParaRPr lang="es-ES_tradnl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609600" y="462246"/>
            <a:ext cx="80708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2800" b="1" dirty="0" smtClean="0">
                <a:solidFill>
                  <a:srgbClr val="FFFF00"/>
                </a:solidFill>
              </a:rPr>
              <a:t>DESCRIPCIÓN COMPORTAMENTAL</a:t>
            </a:r>
          </a:p>
          <a:p>
            <a:endParaRPr lang="es-ES_tradnl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s-ES_tradnl" sz="2800" b="1" dirty="0" smtClean="0">
                <a:solidFill>
                  <a:schemeClr val="bg1"/>
                </a:solidFill>
                <a:latin typeface="+mj-lt"/>
              </a:rPr>
              <a:t> </a:t>
            </a:r>
          </a:p>
          <a:p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Estamos hablando </a:t>
            </a:r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de un “hacedor” de cosas, trabaja para conseguir que todo sea </a:t>
            </a:r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hecho</a:t>
            </a:r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s-ES_tradnl" b="1" dirty="0">
                <a:solidFill>
                  <a:schemeClr val="bg1"/>
                </a:solidFill>
                <a:latin typeface="+mj-lt"/>
              </a:rPr>
              <a:t>y</a:t>
            </a:r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 a través de las personas. Es empático, consigue comprender bien las personas </a:t>
            </a:r>
            <a:r>
              <a:rPr lang="es-ES_tradnl" b="1" dirty="0">
                <a:solidFill>
                  <a:schemeClr val="bg1"/>
                </a:solidFill>
                <a:latin typeface="+mj-lt"/>
              </a:rPr>
              <a:t>y</a:t>
            </a:r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 usa esta habilidad efectivamente, motivando y persuadiendo otros a hacer lo que quiere que ellos hagan y le guste de </a:t>
            </a:r>
            <a:r>
              <a:rPr lang="es-ES_tradnl" b="1" dirty="0" err="1" smtClean="0">
                <a:solidFill>
                  <a:schemeClr val="bg1"/>
                </a:solidFill>
                <a:latin typeface="+mj-lt"/>
              </a:rPr>
              <a:t>hacerrlo</a:t>
            </a:r>
            <a:r>
              <a:rPr lang="es-ES_tradnl" b="1" dirty="0" smtClean="0">
                <a:solidFill>
                  <a:schemeClr val="bg1"/>
                </a:solidFill>
                <a:latin typeface="+mj-lt"/>
              </a:rPr>
              <a:t>. </a:t>
            </a:r>
          </a:p>
          <a:p>
            <a:r>
              <a:rPr lang="es-ES_tradnl" sz="2800" b="1" dirty="0" smtClean="0">
                <a:solidFill>
                  <a:schemeClr val="bg1"/>
                </a:solidFill>
                <a:latin typeface="+mj-lt"/>
              </a:rPr>
              <a:t> </a:t>
            </a:r>
            <a:endParaRPr lang="es-ES_tradnl" sz="28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055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609600" y="457200"/>
            <a:ext cx="807085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800" b="1" dirty="0">
                <a:solidFill>
                  <a:srgbClr val="FFFF00"/>
                </a:solidFill>
                <a:latin typeface="+mj-lt"/>
              </a:rPr>
              <a:t>DESCRIÇÃO COMPORTAMENTAL</a:t>
            </a:r>
          </a:p>
          <a:p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 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+mj-lt"/>
              </a:rPr>
              <a:t>O COLPORTOR é um bom jogador de equipe. Tem habilidade para treinar e maximizar o potencial das pessoas. Põe pressão para que os resultados aconteçam, pois é impaciente para alcançar seus objetivos. Tem iniciativa própria e sabe vender suas idéias. Seu estilo de liderança é mais “convincente” do que ditador. Sempre que possível, delegará detalhes, responsabilidade e autoridade, quando necessário.</a:t>
            </a:r>
          </a:p>
          <a:p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27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57917"/>
            <a:ext cx="8610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mbria"/>
                <a:cs typeface="Cambria"/>
              </a:rPr>
              <a:t>"</a:t>
            </a:r>
            <a:r>
              <a:rPr lang="es-ES_tradnl" b="1" dirty="0">
                <a:solidFill>
                  <a:schemeClr val="bg1"/>
                </a:solidFill>
                <a:latin typeface="+mn-lt"/>
                <a:cs typeface="Cambria"/>
              </a:rPr>
              <a:t>La obra del colportor es elevada y resultará ser un éxito si él es honrado, ferviente, paciente, y realiza con perseverancia la tarea que ha emprendido. Su corazón debe estar en su trabajo. Debe levantarse temprano y trabajar diligentemente, dando el debido uso a las facultades que Dios le ha concedido. Debe hacerse frente a las dificultades. Si son abordadas con perseverancia incesante, serán vencidas.</a:t>
            </a:r>
            <a:r>
              <a:rPr lang="pt-BR" b="1" dirty="0" smtClean="0">
                <a:solidFill>
                  <a:schemeClr val="bg1"/>
                </a:solidFill>
                <a:latin typeface="Cambria"/>
                <a:cs typeface="Cambria"/>
              </a:rPr>
              <a:t>" </a:t>
            </a:r>
            <a:r>
              <a:rPr lang="pt-BR" sz="2000" b="1" dirty="0">
                <a:solidFill>
                  <a:schemeClr val="bg1"/>
                </a:solidFill>
                <a:latin typeface="Cambria"/>
                <a:cs typeface="Cambria"/>
              </a:rPr>
              <a:t>CE pág. 77</a:t>
            </a:r>
            <a:endParaRPr lang="en-US" sz="2000" b="1" dirty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pt-BR" sz="2000" b="1" dirty="0">
                <a:solidFill>
                  <a:schemeClr val="bg1"/>
                </a:solidFill>
                <a:latin typeface="Cambria"/>
                <a:cs typeface="Cambri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972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615950" y="224969"/>
            <a:ext cx="82232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800" b="1" dirty="0">
                <a:solidFill>
                  <a:srgbClr val="FFFF00"/>
                </a:solidFill>
                <a:latin typeface="+mj-lt"/>
              </a:rPr>
              <a:t>DESCRIÇÃO COMPORTAMENTAL</a:t>
            </a:r>
          </a:p>
          <a:p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 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+mj-lt"/>
              </a:rPr>
              <a:t>É gregário e extrovertido, sente-se confortável, a vontade e seguro com pessoas ou equipes. Gosta de fazer novos contatos, consegue um impacto estimulante sobre as pessoas, e está sempre "vendendo" num senso geral. Adapta-se rapidamente a mudanças, aprende e reage com urgência e trabalha num ritmo distintamente mais rápido do que a média. Ficará impaciente e menos produtivo se for exigido para trabalhar e realizar, ele mesmo, as rotinas e detalhes do seu trabalho.</a:t>
            </a:r>
          </a:p>
          <a:p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27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762000" y="457200"/>
            <a:ext cx="7918450" cy="381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800" b="1" dirty="0">
                <a:solidFill>
                  <a:srgbClr val="FFFF00"/>
                </a:solidFill>
                <a:latin typeface="+mj-lt"/>
              </a:rPr>
              <a:t>DESCRIÇÃO COMPORTAMENTAL</a:t>
            </a:r>
          </a:p>
          <a:p>
            <a:pPr>
              <a:lnSpc>
                <a:spcPct val="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 </a:t>
            </a:r>
          </a:p>
          <a:p>
            <a:endParaRPr lang="pt-BR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+mj-lt"/>
              </a:rPr>
              <a:t>O COLPORTOR ficará mais motivado ao perceber a oportunidade que tem de crescer para níveis de maior responsabilidade. É ambicioso em termos gerais e deseja ser aproveitado onde possa usar suas habilidades como formador de equipes, motivador e promotor de mudanças.</a:t>
            </a:r>
          </a:p>
          <a:p>
            <a:r>
              <a:rPr lang="pt-BR" sz="2800" b="1" dirty="0" smtClean="0">
                <a:solidFill>
                  <a:schemeClr val="bg1"/>
                </a:solidFill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2475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6"/>
          <p:cNvSpPr>
            <a:spLocks noChangeArrowheads="1"/>
          </p:cNvSpPr>
          <p:nvPr/>
        </p:nvSpPr>
        <p:spPr bwMode="auto">
          <a:xfrm>
            <a:off x="2286000" y="1276350"/>
            <a:ext cx="3962401" cy="33147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7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DDB825-F550-420F-8C0F-E0C1832E7E94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26628" name="Text Box 62"/>
          <p:cNvSpPr txBox="1">
            <a:spLocks noChangeArrowheads="1"/>
          </p:cNvSpPr>
          <p:nvPr/>
        </p:nvSpPr>
        <p:spPr bwMode="auto">
          <a:xfrm>
            <a:off x="1676400" y="514350"/>
            <a:ext cx="5283200" cy="90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algn="ctr" defTabSz="793750" eaLnBrk="0" hangingPunct="0">
              <a:lnSpc>
                <a:spcPct val="60000"/>
              </a:lnSpc>
              <a:spcBef>
                <a:spcPct val="50000"/>
              </a:spcBef>
            </a:pPr>
            <a:r>
              <a:rPr lang="pt-BR" sz="1600" dirty="0">
                <a:solidFill>
                  <a:srgbClr val="FFFFFF"/>
                </a:solidFill>
              </a:rPr>
              <a:t>                                   </a:t>
            </a:r>
            <a:endParaRPr lang="pt-BR" sz="1600" b="1" dirty="0">
              <a:solidFill>
                <a:srgbClr val="FFFFFF"/>
              </a:solidFill>
            </a:endParaRPr>
          </a:p>
          <a:p>
            <a:pPr algn="ctr" defTabSz="793750" eaLnBrk="0" hangingPunct="0">
              <a:lnSpc>
                <a:spcPct val="30000"/>
              </a:lnSpc>
              <a:spcBef>
                <a:spcPct val="50000"/>
              </a:spcBef>
            </a:pPr>
            <a:r>
              <a:rPr lang="pt-BR" sz="1600" b="1" dirty="0">
                <a:solidFill>
                  <a:srgbClr val="FFFFFF"/>
                </a:solidFill>
              </a:rPr>
              <a:t>PRA - Perfil Referencial de Atuação</a:t>
            </a:r>
          </a:p>
          <a:p>
            <a:pPr algn="ctr" defTabSz="793750" eaLnBrk="0" hangingPunct="0">
              <a:lnSpc>
                <a:spcPct val="30000"/>
              </a:lnSpc>
              <a:spcBef>
                <a:spcPct val="50000"/>
              </a:spcBef>
            </a:pPr>
            <a:endParaRPr lang="pt-BR" sz="1600" b="1" dirty="0">
              <a:solidFill>
                <a:srgbClr val="FFFFFF"/>
              </a:solidFill>
            </a:endParaRPr>
          </a:p>
          <a:p>
            <a:pPr algn="ctr" defTabSz="793750" eaLnBrk="0" hangingPunct="0">
              <a:lnSpc>
                <a:spcPct val="60000"/>
              </a:lnSpc>
              <a:spcBef>
                <a:spcPct val="50000"/>
              </a:spcBef>
            </a:pPr>
            <a:endParaRPr lang="pt-BR" sz="1600" dirty="0">
              <a:solidFill>
                <a:srgbClr val="FFFFFF"/>
              </a:solidFill>
            </a:endParaRPr>
          </a:p>
        </p:txBody>
      </p:sp>
      <p:sp>
        <p:nvSpPr>
          <p:cNvPr id="26629" name="Rectangle 81"/>
          <p:cNvSpPr>
            <a:spLocks noChangeArrowheads="1"/>
          </p:cNvSpPr>
          <p:nvPr/>
        </p:nvSpPr>
        <p:spPr bwMode="auto">
          <a:xfrm>
            <a:off x="3048000" y="285750"/>
            <a:ext cx="2399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rgbClr val="FFFFFF"/>
                </a:solidFill>
              </a:rPr>
              <a:t>SISTEMA APSE</a:t>
            </a:r>
          </a:p>
        </p:txBody>
      </p:sp>
      <p:sp>
        <p:nvSpPr>
          <p:cNvPr id="26631" name="Rectangle 162"/>
          <p:cNvSpPr>
            <a:spLocks noChangeArrowheads="1"/>
          </p:cNvSpPr>
          <p:nvPr/>
        </p:nvSpPr>
        <p:spPr bwMode="auto">
          <a:xfrm>
            <a:off x="3200401" y="875155"/>
            <a:ext cx="1814553" cy="32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352" tIns="39676" rIns="79352" bIns="39676">
            <a:spAutoFit/>
          </a:bodyPr>
          <a:lstStyle/>
          <a:p>
            <a:pPr defTabSz="793750" eaLnBrk="0" hangingPunct="0">
              <a:buFontTx/>
              <a:buChar char="•"/>
            </a:pPr>
            <a:r>
              <a:rPr lang="pt-BR" sz="1600" b="1" dirty="0">
                <a:solidFill>
                  <a:srgbClr val="FFFFFF"/>
                </a:solidFill>
              </a:rPr>
              <a:t> Cargo: </a:t>
            </a:r>
            <a:r>
              <a:rPr lang="pt-BR" sz="1600" b="1" dirty="0" smtClean="0">
                <a:solidFill>
                  <a:srgbClr val="FFFFFF"/>
                </a:solidFill>
              </a:rPr>
              <a:t>Colportor</a:t>
            </a:r>
            <a:endParaRPr lang="pt-BR" sz="1600" b="1" dirty="0">
              <a:solidFill>
                <a:srgbClr val="FFFFFF"/>
              </a:solidFill>
            </a:endParaRPr>
          </a:p>
        </p:txBody>
      </p:sp>
      <p:sp>
        <p:nvSpPr>
          <p:cNvPr id="26634" name="Line 4"/>
          <p:cNvSpPr>
            <a:spLocks noChangeShapeType="1"/>
          </p:cNvSpPr>
          <p:nvPr/>
        </p:nvSpPr>
        <p:spPr bwMode="auto">
          <a:xfrm>
            <a:off x="3323862" y="2609139"/>
            <a:ext cx="409939" cy="248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4191000" y="1828800"/>
            <a:ext cx="0" cy="257175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32" name="Line 2"/>
          <p:cNvSpPr>
            <a:spLocks noChangeShapeType="1"/>
          </p:cNvSpPr>
          <p:nvPr/>
        </p:nvSpPr>
        <p:spPr bwMode="auto">
          <a:xfrm flipV="1">
            <a:off x="4267200" y="3200400"/>
            <a:ext cx="457200" cy="343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33" name="Line 3"/>
          <p:cNvSpPr>
            <a:spLocks noChangeShapeType="1"/>
          </p:cNvSpPr>
          <p:nvPr/>
        </p:nvSpPr>
        <p:spPr bwMode="auto">
          <a:xfrm>
            <a:off x="3733800" y="28575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3124200" y="1962150"/>
            <a:ext cx="2286000" cy="249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 flipH="1">
            <a:off x="3276600" y="1828800"/>
            <a:ext cx="0" cy="2523117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 flipH="1">
            <a:off x="3733800" y="1828800"/>
            <a:ext cx="0" cy="2611316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39" name="Line 14"/>
          <p:cNvSpPr>
            <a:spLocks noChangeShapeType="1"/>
          </p:cNvSpPr>
          <p:nvPr/>
        </p:nvSpPr>
        <p:spPr bwMode="auto">
          <a:xfrm>
            <a:off x="4724400" y="1828800"/>
            <a:ext cx="0" cy="257175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40" name="Line 15"/>
          <p:cNvSpPr>
            <a:spLocks noChangeShapeType="1"/>
          </p:cNvSpPr>
          <p:nvPr/>
        </p:nvSpPr>
        <p:spPr bwMode="auto">
          <a:xfrm>
            <a:off x="5638800" y="1828800"/>
            <a:ext cx="0" cy="254290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41" name="Oval 16"/>
          <p:cNvSpPr>
            <a:spLocks noChangeArrowheads="1"/>
          </p:cNvSpPr>
          <p:nvPr/>
        </p:nvSpPr>
        <p:spPr bwMode="auto">
          <a:xfrm>
            <a:off x="3162300" y="2571750"/>
            <a:ext cx="190500" cy="791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900"/>
          </a:p>
        </p:txBody>
      </p:sp>
      <p:sp>
        <p:nvSpPr>
          <p:cNvPr id="26642" name="Oval 17"/>
          <p:cNvSpPr>
            <a:spLocks noChangeArrowheads="1"/>
          </p:cNvSpPr>
          <p:nvPr/>
        </p:nvSpPr>
        <p:spPr bwMode="auto">
          <a:xfrm>
            <a:off x="3619500" y="2778369"/>
            <a:ext cx="190500" cy="79131"/>
          </a:xfrm>
          <a:prstGeom prst="ellipse">
            <a:avLst/>
          </a:prstGeom>
          <a:solidFill>
            <a:srgbClr val="BF11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900"/>
          </a:p>
        </p:txBody>
      </p:sp>
      <p:sp>
        <p:nvSpPr>
          <p:cNvPr id="26643" name="Oval 18"/>
          <p:cNvSpPr>
            <a:spLocks noChangeArrowheads="1"/>
          </p:cNvSpPr>
          <p:nvPr/>
        </p:nvSpPr>
        <p:spPr bwMode="auto">
          <a:xfrm>
            <a:off x="4114800" y="3543300"/>
            <a:ext cx="190500" cy="791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900"/>
          </a:p>
        </p:txBody>
      </p:sp>
      <p:sp>
        <p:nvSpPr>
          <p:cNvPr id="26644" name="Oval 19"/>
          <p:cNvSpPr>
            <a:spLocks noChangeArrowheads="1"/>
          </p:cNvSpPr>
          <p:nvPr/>
        </p:nvSpPr>
        <p:spPr bwMode="auto">
          <a:xfrm>
            <a:off x="4648200" y="3128228"/>
            <a:ext cx="190500" cy="79131"/>
          </a:xfrm>
          <a:prstGeom prst="ellipse">
            <a:avLst/>
          </a:prstGeom>
          <a:solidFill>
            <a:srgbClr val="BF11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900"/>
          </a:p>
        </p:txBody>
      </p:sp>
      <p:sp>
        <p:nvSpPr>
          <p:cNvPr id="26645" name="Oval 20"/>
          <p:cNvSpPr>
            <a:spLocks noChangeArrowheads="1"/>
          </p:cNvSpPr>
          <p:nvPr/>
        </p:nvSpPr>
        <p:spPr bwMode="auto">
          <a:xfrm>
            <a:off x="5181600" y="3086100"/>
            <a:ext cx="190500" cy="7913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900"/>
          </a:p>
        </p:txBody>
      </p:sp>
      <p:sp>
        <p:nvSpPr>
          <p:cNvPr id="26646" name="AutoShape 21"/>
          <p:cNvSpPr>
            <a:spLocks noChangeArrowheads="1"/>
          </p:cNvSpPr>
          <p:nvPr/>
        </p:nvSpPr>
        <p:spPr bwMode="auto">
          <a:xfrm rot="5400000">
            <a:off x="2847488" y="3005107"/>
            <a:ext cx="197827" cy="2032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6647" name="AutoShape 22"/>
          <p:cNvSpPr>
            <a:spLocks noChangeArrowheads="1"/>
          </p:cNvSpPr>
          <p:nvPr/>
        </p:nvSpPr>
        <p:spPr bwMode="auto">
          <a:xfrm rot="5400000">
            <a:off x="2847488" y="2332496"/>
            <a:ext cx="197827" cy="2032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6648" name="AutoShape 23"/>
          <p:cNvSpPr>
            <a:spLocks noChangeArrowheads="1"/>
          </p:cNvSpPr>
          <p:nvPr/>
        </p:nvSpPr>
        <p:spPr bwMode="auto">
          <a:xfrm rot="5400000">
            <a:off x="2847488" y="3677719"/>
            <a:ext cx="197827" cy="2032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pt-BR"/>
          </a:p>
        </p:txBody>
      </p:sp>
      <p:sp>
        <p:nvSpPr>
          <p:cNvPr id="26649" name="Line 24"/>
          <p:cNvSpPr>
            <a:spLocks noChangeShapeType="1"/>
          </p:cNvSpPr>
          <p:nvPr/>
        </p:nvSpPr>
        <p:spPr bwMode="auto">
          <a:xfrm flipV="1">
            <a:off x="3200400" y="310515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3145367" y="1583440"/>
            <a:ext cx="436033" cy="35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>
              <a:spcBef>
                <a:spcPct val="50000"/>
              </a:spcBef>
            </a:pPr>
            <a:r>
              <a:rPr lang="pt-BR" sz="1800" b="1" dirty="0"/>
              <a:t>C</a:t>
            </a:r>
            <a:endParaRPr lang="pt-BR" sz="1800" dirty="0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3570816" y="1583440"/>
            <a:ext cx="696384" cy="35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>
              <a:spcBef>
                <a:spcPct val="50000"/>
              </a:spcBef>
            </a:pPr>
            <a:r>
              <a:rPr lang="pt-BR" sz="1800" b="1" dirty="0"/>
              <a:t>A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3962400" y="1581150"/>
            <a:ext cx="872067" cy="35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>
              <a:spcBef>
                <a:spcPct val="50000"/>
              </a:spcBef>
            </a:pPr>
            <a:r>
              <a:rPr lang="pt-BR" sz="1800" b="1" dirty="0" err="1"/>
              <a:t>R</a:t>
            </a:r>
            <a:endParaRPr lang="pt-BR" sz="1800" b="1" dirty="0"/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029200" y="1583440"/>
            <a:ext cx="436033" cy="35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>
              <a:spcBef>
                <a:spcPct val="50000"/>
              </a:spcBef>
            </a:pPr>
            <a:r>
              <a:rPr lang="pt-BR" sz="1800" b="1" dirty="0"/>
              <a:t>O</a:t>
            </a:r>
            <a:endParaRPr lang="pt-BR" sz="1800" dirty="0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4495800" y="1583440"/>
            <a:ext cx="433917" cy="35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>
              <a:spcBef>
                <a:spcPct val="50000"/>
              </a:spcBef>
            </a:pPr>
            <a:r>
              <a:rPr lang="pt-BR" sz="1800" b="1" dirty="0" err="1"/>
              <a:t>F</a:t>
            </a:r>
            <a:endParaRPr lang="pt-BR" sz="1800" dirty="0"/>
          </a:p>
        </p:txBody>
      </p:sp>
      <p:sp>
        <p:nvSpPr>
          <p:cNvPr id="26655" name="Text Box 33"/>
          <p:cNvSpPr txBox="1">
            <a:spLocks noChangeArrowheads="1"/>
          </p:cNvSpPr>
          <p:nvPr/>
        </p:nvSpPr>
        <p:spPr bwMode="auto">
          <a:xfrm>
            <a:off x="2362200" y="1257240"/>
            <a:ext cx="39624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/>
              <a:t>PRA </a:t>
            </a:r>
            <a:r>
              <a:rPr lang="pt-BR" sz="2000" b="1" dirty="0" smtClean="0"/>
              <a:t> Aprovado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54572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8610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  <a:latin typeface="+mn-lt"/>
              </a:rPr>
              <a:t>"</a:t>
            </a:r>
            <a:r>
              <a:rPr lang="es-ES_tradnl" sz="1600" b="1" dirty="0" smtClean="0">
                <a:solidFill>
                  <a:schemeClr val="bg1"/>
                </a:solidFill>
                <a:latin typeface="+mn-lt"/>
                <a:cs typeface="Cambria"/>
              </a:rPr>
              <a:t>La obra del colportor es elevada y resultará ser un éxito si él es honrado, ferviente, paciente, y realiza con perseverancia la tarea que ha emprendido. Su corazón debe estar en su trabajo. Debe levantarse temprano y trabajar diligentemente, dando el debido uso a las facultades que Dios le ha concedido. Debe hacerse frente a las dificultades. Si son abordadas con perseverancia incesante, serán vencidas</a:t>
            </a:r>
            <a:r>
              <a:rPr lang="es-ES_tradnl" sz="1600" b="1" dirty="0" smtClean="0">
                <a:solidFill>
                  <a:schemeClr val="bg1"/>
                </a:solidFill>
                <a:latin typeface="+mn-lt"/>
              </a:rPr>
              <a:t>" </a:t>
            </a:r>
            <a:r>
              <a:rPr lang="es-ES_tradnl" sz="1400" b="1" dirty="0" smtClean="0">
                <a:solidFill>
                  <a:schemeClr val="bg1"/>
                </a:solidFill>
                <a:latin typeface="+mn-lt"/>
              </a:rPr>
              <a:t>CE pág. 77</a:t>
            </a:r>
          </a:p>
          <a:p>
            <a:pPr>
              <a:lnSpc>
                <a:spcPct val="70000"/>
              </a:lnSpc>
            </a:pPr>
            <a:r>
              <a:rPr lang="es-ES_tradnl" sz="2000" b="1" dirty="0" smtClean="0">
                <a:solidFill>
                  <a:schemeClr val="bg1"/>
                </a:solidFill>
                <a:latin typeface="+mn-lt"/>
              </a:rPr>
              <a:t> </a:t>
            </a:r>
          </a:p>
          <a:p>
            <a:pPr algn="ctr"/>
            <a:r>
              <a:rPr lang="es-ES_tradn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Características:</a:t>
            </a:r>
          </a:p>
          <a:p>
            <a:pPr algn="ctr">
              <a:lnSpc>
                <a:spcPct val="50000"/>
              </a:lnSpc>
            </a:pPr>
            <a:endParaRPr lang="es-ES_tradnl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1. Honrado, Comprometido		2. Ferviente, Arrojado</a:t>
            </a:r>
          </a:p>
          <a:p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3. Paciente				4. Perseverante</a:t>
            </a:r>
          </a:p>
          <a:p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5. Trabajador, Alta energía		6. </a:t>
            </a:r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Valiente, </a:t>
            </a:r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Sin miedo</a:t>
            </a:r>
          </a:p>
          <a:p>
            <a:r>
              <a:rPr lang="es-ES_tradnl" b="1" dirty="0" smtClean="0">
                <a:solidFill>
                  <a:srgbClr val="FFFF00"/>
                </a:solidFill>
                <a:latin typeface="+mn-lt"/>
              </a:rPr>
              <a:t>7. Determinado</a:t>
            </a:r>
            <a:endParaRPr lang="es-ES_tradnl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083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23950"/>
            <a:ext cx="81534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FF"/>
                </a:solidFill>
                <a:latin typeface="+mn-lt"/>
              </a:rPr>
              <a:t> </a:t>
            </a:r>
            <a:r>
              <a:rPr lang="es-ES_tradnl" sz="2800" b="1" dirty="0">
                <a:solidFill>
                  <a:srgbClr val="FFFFFF"/>
                </a:solidFill>
                <a:latin typeface="+mn-lt"/>
              </a:rPr>
              <a:t>Los que han entrado en el campo del colportaje están en peligro de no sentir la necesidad de ser cuidadosos en su obra. </a:t>
            </a:r>
            <a:r>
              <a:rPr lang="es-ES_tradnl" sz="2800" b="1" u="sng" dirty="0">
                <a:solidFill>
                  <a:srgbClr val="FFFFFF"/>
                </a:solidFill>
                <a:latin typeface="+mn-lt"/>
              </a:rPr>
              <a:t>Están en peligro de llegar a contentarse con realizaciones superficiales, </a:t>
            </a:r>
            <a:r>
              <a:rPr lang="es-ES_tradnl" sz="2800" b="1" dirty="0">
                <a:solidFill>
                  <a:srgbClr val="FFFFFF"/>
                </a:solidFill>
                <a:latin typeface="+mn-lt"/>
              </a:rPr>
              <a:t>de ser descuidados en sus modales y perezosos en su actividad mental. </a:t>
            </a:r>
            <a:r>
              <a:rPr lang="es-ES_tradnl" sz="2800" b="1" dirty="0" smtClean="0">
                <a:solidFill>
                  <a:srgbClr val="FFFFFF"/>
                </a:solidFill>
                <a:latin typeface="+mn-lt"/>
              </a:rPr>
              <a:t>(</a:t>
            </a:r>
            <a:r>
              <a:rPr lang="es-ES_tradnl" sz="2800" b="1" dirty="0" err="1">
                <a:solidFill>
                  <a:srgbClr val="FFFFFF"/>
                </a:solidFill>
                <a:latin typeface="+mn-lt"/>
              </a:rPr>
              <a:t>Review</a:t>
            </a:r>
            <a:r>
              <a:rPr lang="es-ES_tradnl" sz="2800" b="1" dirty="0">
                <a:solidFill>
                  <a:srgbClr val="FFFFFF"/>
                </a:solidFill>
                <a:latin typeface="+mn-lt"/>
              </a:rPr>
              <a:t> and </a:t>
            </a:r>
            <a:r>
              <a:rPr lang="es-ES_tradnl" sz="2800" b="1" dirty="0" err="1">
                <a:solidFill>
                  <a:srgbClr val="FFFFFF"/>
                </a:solidFill>
                <a:latin typeface="+mn-lt"/>
              </a:rPr>
              <a:t>Herald</a:t>
            </a:r>
            <a:r>
              <a:rPr lang="es-ES_tradnl" sz="2800" b="1" dirty="0">
                <a:solidFill>
                  <a:srgbClr val="FFFFFF"/>
                </a:solidFill>
                <a:latin typeface="+mn-lt"/>
              </a:rPr>
              <a:t>, 20-5-1890). </a:t>
            </a:r>
            <a:endParaRPr lang="pt-BR" sz="2800" b="1" dirty="0" smtClean="0">
              <a:solidFill>
                <a:srgbClr val="FFFFFF"/>
              </a:solidFill>
              <a:latin typeface="+mn-lt"/>
            </a:endParaRPr>
          </a:p>
          <a:p>
            <a:r>
              <a:rPr lang="pt-BR" sz="2800" b="1" dirty="0" smtClean="0">
                <a:solidFill>
                  <a:srgbClr val="FFFFFF"/>
                </a:solidFill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184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4295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rgbClr val="FFFFFF"/>
                </a:solidFill>
                <a:latin typeface="+mn-lt"/>
              </a:rPr>
              <a:t> </a:t>
            </a:r>
            <a:r>
              <a:rPr lang="es-ES_tradnl" sz="1800" b="1" dirty="0">
                <a:solidFill>
                  <a:srgbClr val="FFFFFF"/>
                </a:solidFill>
                <a:latin typeface="+mn-lt"/>
              </a:rPr>
              <a:t>Los que han entrado en el campo del colportaje están en peligro de no sentir la necesidad de ser cuidadosos en su obra. Están en peligro de llegar a contentarse con realizaciones superficiales, de ser descuidados en sus modales y perezosos en su actividad mental. </a:t>
            </a:r>
            <a:r>
              <a:rPr lang="es-ES_tradnl" sz="1800" b="1" dirty="0" smtClean="0">
                <a:solidFill>
                  <a:srgbClr val="FFFFFF"/>
                </a:solidFill>
                <a:latin typeface="+mn-lt"/>
              </a:rPr>
              <a:t>(</a:t>
            </a:r>
            <a:r>
              <a:rPr lang="es-ES_tradnl" sz="1800" b="1" dirty="0" err="1">
                <a:solidFill>
                  <a:srgbClr val="FFFFFF"/>
                </a:solidFill>
                <a:latin typeface="+mn-lt"/>
              </a:rPr>
              <a:t>Review</a:t>
            </a:r>
            <a:r>
              <a:rPr lang="es-ES_tradnl" sz="1800" b="1" dirty="0">
                <a:solidFill>
                  <a:srgbClr val="FFFFFF"/>
                </a:solidFill>
                <a:latin typeface="+mn-lt"/>
              </a:rPr>
              <a:t> and </a:t>
            </a:r>
            <a:r>
              <a:rPr lang="es-ES_tradnl" sz="1800" b="1" dirty="0" err="1">
                <a:solidFill>
                  <a:srgbClr val="FFFFFF"/>
                </a:solidFill>
                <a:latin typeface="+mn-lt"/>
              </a:rPr>
              <a:t>Herald</a:t>
            </a:r>
            <a:r>
              <a:rPr lang="es-ES_tradnl" sz="1800" b="1" dirty="0">
                <a:solidFill>
                  <a:srgbClr val="FFFFFF"/>
                </a:solidFill>
                <a:latin typeface="+mn-lt"/>
              </a:rPr>
              <a:t>, 20-5-1890). </a:t>
            </a:r>
            <a:endParaRPr lang="pt-BR" sz="1600" b="1" dirty="0" smtClean="0">
              <a:solidFill>
                <a:srgbClr val="FFFFFF"/>
              </a:solidFill>
              <a:latin typeface="+mn-lt"/>
            </a:endParaRPr>
          </a:p>
          <a:p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 </a:t>
            </a:r>
          </a:p>
          <a:p>
            <a:pPr algn="ctr"/>
            <a:r>
              <a:rPr lang="pt-BR" sz="2800" b="1" dirty="0" smtClean="0">
                <a:solidFill>
                  <a:srgbClr val="7CD7CF"/>
                </a:solidFill>
                <a:latin typeface="+mn-lt"/>
              </a:rPr>
              <a:t>Características:</a:t>
            </a:r>
          </a:p>
          <a:p>
            <a:endParaRPr lang="pt-BR" sz="2800" b="1" dirty="0" smtClean="0">
              <a:solidFill>
                <a:srgbClr val="FFFF00"/>
              </a:solidFill>
              <a:latin typeface="+mn-lt"/>
            </a:endParaRPr>
          </a:p>
          <a:p>
            <a:pPr marL="514350" indent="-514350">
              <a:buAutoNum type="arabicPeriod"/>
            </a:pPr>
            <a:r>
              <a:rPr lang="pt-BR" sz="2800" b="1" dirty="0" smtClean="0">
                <a:solidFill>
                  <a:srgbClr val="FFFF00"/>
                </a:solidFill>
                <a:latin typeface="+mn-lt"/>
              </a:rPr>
              <a:t>Ambicioso</a:t>
            </a:r>
          </a:p>
          <a:p>
            <a:pPr marL="514350" indent="-514350">
              <a:buAutoNum type="arabicPeriod"/>
            </a:pPr>
            <a:r>
              <a:rPr lang="pt-BR" sz="2800" b="1" dirty="0" smtClean="0">
                <a:solidFill>
                  <a:srgbClr val="FFFF00"/>
                </a:solidFill>
                <a:latin typeface="+mn-lt"/>
              </a:rPr>
              <a:t>Ousado</a:t>
            </a:r>
            <a:endParaRPr lang="pt-BR" sz="28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43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0495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FF"/>
                </a:solidFill>
                <a:latin typeface="+mn-lt"/>
              </a:rPr>
              <a:t>“</a:t>
            </a:r>
            <a:r>
              <a:rPr lang="es-ES_tradnl" sz="2800" b="1" dirty="0">
                <a:solidFill>
                  <a:srgbClr val="FFFFFF"/>
                </a:solidFill>
                <a:latin typeface="+mn-lt"/>
              </a:rPr>
              <a:t>Una vez que el colportor haya iniciado su trabajo no debe permitir que se le distraiga, sino que debe </a:t>
            </a:r>
            <a:r>
              <a:rPr lang="es-ES_tradnl" sz="2800" b="1" u="sng" dirty="0">
                <a:solidFill>
                  <a:srgbClr val="FFFFFF"/>
                </a:solidFill>
                <a:latin typeface="+mn-lt"/>
              </a:rPr>
              <a:t>perseverar inteligentemente y con toda diligencia concentrarse en un punto</a:t>
            </a:r>
            <a:r>
              <a:rPr lang="es-ES_tradnl" sz="2800" b="1" dirty="0">
                <a:solidFill>
                  <a:srgbClr val="FFFFFF"/>
                </a:solidFill>
                <a:latin typeface="+mn-lt"/>
              </a:rPr>
              <a:t>.</a:t>
            </a:r>
            <a:r>
              <a:rPr lang="pt-BR" sz="2800" b="1" u="sng" dirty="0" smtClean="0">
                <a:solidFill>
                  <a:srgbClr val="FFFFFF"/>
                </a:solidFill>
                <a:latin typeface="+mn-lt"/>
              </a:rPr>
              <a:t>”</a:t>
            </a:r>
            <a:endParaRPr lang="en-US" sz="2800" b="1" dirty="0">
              <a:solidFill>
                <a:srgbClr val="FFFFFF"/>
              </a:solidFill>
              <a:latin typeface="+mn-lt"/>
            </a:endParaRPr>
          </a:p>
          <a:p>
            <a:endParaRPr lang="pt-BR" sz="2800" b="1" dirty="0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417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8001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smtClean="0">
                <a:solidFill>
                  <a:srgbClr val="FFFFFF"/>
                </a:solidFill>
                <a:latin typeface="+mn-lt"/>
              </a:rPr>
              <a:t>Una vez que el colportor haya iniciado su trabajo no debe permitir que se le distraiga, sino que debe perseverar inteligentemente y con toda diligencia concentrarse en un punto.</a:t>
            </a:r>
            <a:endParaRPr lang="es-ES_tradnl" sz="2800" b="1" dirty="0" smtClean="0">
              <a:solidFill>
                <a:srgbClr val="FFFFFF"/>
              </a:solidFill>
              <a:latin typeface="+mn-lt"/>
            </a:endParaRPr>
          </a:p>
          <a:p>
            <a:pPr algn="ctr"/>
            <a:r>
              <a:rPr lang="es-ES_tradnl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Características:</a:t>
            </a:r>
          </a:p>
          <a:p>
            <a:pPr>
              <a:lnSpc>
                <a:spcPct val="50000"/>
              </a:lnSpc>
            </a:pPr>
            <a:endParaRPr lang="es-ES_tradnl" sz="2800" b="1" dirty="0" smtClean="0">
              <a:solidFill>
                <a:schemeClr val="bg1"/>
              </a:solidFill>
              <a:latin typeface="+mn-lt"/>
            </a:endParaRPr>
          </a:p>
          <a:p>
            <a:pPr marL="514350" indent="-514350">
              <a:buAutoNum type="arabicPeriod"/>
            </a:pPr>
            <a:r>
              <a:rPr lang="es-ES_tradnl" sz="2800" b="1" dirty="0" smtClean="0">
                <a:solidFill>
                  <a:srgbClr val="FFFF00"/>
                </a:solidFill>
                <a:latin typeface="+mn-lt"/>
              </a:rPr>
              <a:t>Disciplinado </a:t>
            </a:r>
          </a:p>
          <a:p>
            <a:pPr marL="514350" indent="-514350">
              <a:buAutoNum type="arabicPeriod"/>
            </a:pPr>
            <a:r>
              <a:rPr lang="es-ES_tradnl" sz="2800" b="1" dirty="0" smtClean="0">
                <a:solidFill>
                  <a:srgbClr val="FFFF00"/>
                </a:solidFill>
                <a:latin typeface="+mn-lt"/>
              </a:rPr>
              <a:t>Diligente</a:t>
            </a:r>
          </a:p>
          <a:p>
            <a:pPr marL="514350" indent="-514350">
              <a:buAutoNum type="arabicPeriod"/>
            </a:pPr>
            <a:r>
              <a:rPr lang="es-ES_tradnl" sz="2800" b="1" dirty="0" smtClean="0">
                <a:solidFill>
                  <a:srgbClr val="FFFF00"/>
                </a:solidFill>
                <a:latin typeface="+mn-lt"/>
              </a:rPr>
              <a:t>Inteligente</a:t>
            </a:r>
            <a:endParaRPr lang="es-ES_tradnl" sz="28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13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90550"/>
            <a:ext cx="81534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dirty="0" smtClean="0">
              <a:solidFill>
                <a:srgbClr val="FFFFFF"/>
              </a:solidFill>
              <a:latin typeface="+mn-lt"/>
            </a:endParaRPr>
          </a:p>
          <a:p>
            <a:r>
              <a:rPr lang="pt-BR" b="1" dirty="0" smtClean="0">
                <a:solidFill>
                  <a:srgbClr val="FFFFFF"/>
                </a:solidFill>
                <a:latin typeface="+mn-lt"/>
              </a:rPr>
              <a:t>“</a:t>
            </a:r>
            <a:r>
              <a:rPr lang="es-ES_tradnl" b="1" dirty="0" smtClean="0">
                <a:solidFill>
                  <a:srgbClr val="FFFFFF"/>
                </a:solidFill>
                <a:latin typeface="+mn-lt"/>
              </a:rPr>
              <a:t>Dios </a:t>
            </a:r>
            <a:r>
              <a:rPr lang="es-ES_tradnl" b="1" dirty="0">
                <a:solidFill>
                  <a:srgbClr val="FFFFFF"/>
                </a:solidFill>
                <a:latin typeface="+mn-lt"/>
              </a:rPr>
              <a:t>no puede usar hombres </a:t>
            </a:r>
            <a:r>
              <a:rPr lang="es-ES_tradnl" b="1" u="sng" dirty="0">
                <a:solidFill>
                  <a:srgbClr val="FFFFFF"/>
                </a:solidFill>
                <a:latin typeface="+mn-lt"/>
              </a:rPr>
              <a:t>perezosos </a:t>
            </a:r>
            <a:r>
              <a:rPr lang="es-ES_tradnl" b="1" dirty="0">
                <a:solidFill>
                  <a:srgbClr val="FFFFFF"/>
                </a:solidFill>
                <a:latin typeface="+mn-lt"/>
              </a:rPr>
              <a:t>en su causa; él necesita obreros </a:t>
            </a:r>
            <a:r>
              <a:rPr lang="es-ES_tradnl" b="1" u="sng" dirty="0">
                <a:solidFill>
                  <a:srgbClr val="FFFFFF"/>
                </a:solidFill>
                <a:latin typeface="+mn-lt"/>
              </a:rPr>
              <a:t>reflexivos, bondadosos, afectuosos y fervientes</a:t>
            </a:r>
            <a:r>
              <a:rPr lang="es-ES_tradnl" b="1" dirty="0">
                <a:solidFill>
                  <a:srgbClr val="FFFFFF"/>
                </a:solidFill>
                <a:latin typeface="+mn-lt"/>
              </a:rPr>
              <a:t>. . . . Las personas que no hayan adquirido hábitos de diligencia concienzuda y aprovechamiento del tiempo debieran haberse trazado reglas que promovieran en ellos la regularidad y la prontitud (Testimonies, tomo 4, pág. 411. Año 1880). </a:t>
            </a:r>
            <a:endParaRPr lang="pt-BR" sz="2800" b="1" dirty="0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533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6888</TotalTime>
  <Words>1321</Words>
  <Application>Microsoft Macintosh PowerPoint</Application>
  <PresentationFormat>On-screen Show (16:9)</PresentationFormat>
  <Paragraphs>336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Unión Austral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Tercio Marques</dc:creator>
  <cp:lastModifiedBy>Tercio Marques</cp:lastModifiedBy>
  <cp:revision>133</cp:revision>
  <dcterms:created xsi:type="dcterms:W3CDTF">2008-04-04T13:09:30Z</dcterms:created>
  <dcterms:modified xsi:type="dcterms:W3CDTF">2014-05-26T20:53:11Z</dcterms:modified>
</cp:coreProperties>
</file>