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9"/>
  </p:handoutMasterIdLst>
  <p:sldIdLst>
    <p:sldId id="286" r:id="rId2"/>
    <p:sldId id="257" r:id="rId3"/>
    <p:sldId id="256" r:id="rId4"/>
    <p:sldId id="258" r:id="rId5"/>
    <p:sldId id="285" r:id="rId6"/>
    <p:sldId id="287" r:id="rId7"/>
    <p:sldId id="261" r:id="rId8"/>
    <p:sldId id="260" r:id="rId9"/>
    <p:sldId id="288" r:id="rId10"/>
    <p:sldId id="289" r:id="rId11"/>
    <p:sldId id="291" r:id="rId12"/>
    <p:sldId id="290" r:id="rId13"/>
    <p:sldId id="297" r:id="rId14"/>
    <p:sldId id="298" r:id="rId15"/>
    <p:sldId id="301" r:id="rId16"/>
    <p:sldId id="302" r:id="rId17"/>
    <p:sldId id="303" r:id="rId18"/>
    <p:sldId id="304" r:id="rId19"/>
    <p:sldId id="299" r:id="rId20"/>
    <p:sldId id="300" r:id="rId21"/>
    <p:sldId id="305" r:id="rId22"/>
    <p:sldId id="307" r:id="rId23"/>
    <p:sldId id="308" r:id="rId24"/>
    <p:sldId id="292" r:id="rId25"/>
    <p:sldId id="335" r:id="rId26"/>
    <p:sldId id="309" r:id="rId27"/>
    <p:sldId id="310" r:id="rId28"/>
    <p:sldId id="311" r:id="rId29"/>
    <p:sldId id="312" r:id="rId30"/>
    <p:sldId id="313" r:id="rId31"/>
    <p:sldId id="314" r:id="rId32"/>
    <p:sldId id="315" r:id="rId33"/>
    <p:sldId id="316" r:id="rId34"/>
    <p:sldId id="334" r:id="rId35"/>
    <p:sldId id="318" r:id="rId36"/>
    <p:sldId id="319" r:id="rId37"/>
    <p:sldId id="324" r:id="rId38"/>
    <p:sldId id="325" r:id="rId39"/>
    <p:sldId id="326" r:id="rId40"/>
    <p:sldId id="327" r:id="rId41"/>
    <p:sldId id="328" r:id="rId42"/>
    <p:sldId id="329" r:id="rId43"/>
    <p:sldId id="330" r:id="rId44"/>
    <p:sldId id="332" r:id="rId45"/>
    <p:sldId id="333" r:id="rId46"/>
    <p:sldId id="293" r:id="rId47"/>
    <p:sldId id="294" r:id="rId48"/>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autoAdjust="0"/>
    <p:restoredTop sz="94590" autoAdjust="0"/>
  </p:normalViewPr>
  <p:slideViewPr>
    <p:cSldViewPr>
      <p:cViewPr>
        <p:scale>
          <a:sx n="100" d="100"/>
          <a:sy n="100" d="100"/>
        </p:scale>
        <p:origin x="-128" y="1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83" d="100"/>
        <a:sy n="283" d="100"/>
      </p:scale>
      <p:origin x="0" y="2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661" cy="352785"/>
          </a:xfrm>
          <a:prstGeom prst="rect">
            <a:avLst/>
          </a:prstGeom>
        </p:spPr>
        <p:txBody>
          <a:bodyPr vert="horz" lIns="92089" tIns="46045" rIns="92089" bIns="46045" rtlCol="0"/>
          <a:lstStyle>
            <a:lvl1pPr algn="l">
              <a:defRPr sz="1200"/>
            </a:lvl1pPr>
          </a:lstStyle>
          <a:p>
            <a:endParaRPr lang="en-US"/>
          </a:p>
        </p:txBody>
      </p:sp>
      <p:sp>
        <p:nvSpPr>
          <p:cNvPr id="3" name="Date Placeholder 2"/>
          <p:cNvSpPr>
            <a:spLocks noGrp="1"/>
          </p:cNvSpPr>
          <p:nvPr>
            <p:ph type="dt" sz="quarter" idx="1"/>
          </p:nvPr>
        </p:nvSpPr>
        <p:spPr>
          <a:xfrm>
            <a:off x="5273315" y="0"/>
            <a:ext cx="4033661" cy="352785"/>
          </a:xfrm>
          <a:prstGeom prst="rect">
            <a:avLst/>
          </a:prstGeom>
        </p:spPr>
        <p:txBody>
          <a:bodyPr vert="horz" lIns="92089" tIns="46045" rIns="92089" bIns="46045" rtlCol="0"/>
          <a:lstStyle>
            <a:lvl1pPr algn="r">
              <a:defRPr sz="1200"/>
            </a:lvl1pPr>
          </a:lstStyle>
          <a:p>
            <a:fld id="{2A34FD13-7463-40DF-ACF1-34DB97EACB3C}" type="datetimeFigureOut">
              <a:rPr lang="en-US" smtClean="0"/>
              <a:t>5/27/14</a:t>
            </a:fld>
            <a:endParaRPr lang="en-US"/>
          </a:p>
        </p:txBody>
      </p:sp>
      <p:sp>
        <p:nvSpPr>
          <p:cNvPr id="4" name="Footer Placeholder 3"/>
          <p:cNvSpPr>
            <a:spLocks noGrp="1"/>
          </p:cNvSpPr>
          <p:nvPr>
            <p:ph type="ftr" sz="quarter" idx="2"/>
          </p:nvPr>
        </p:nvSpPr>
        <p:spPr>
          <a:xfrm>
            <a:off x="1" y="6699266"/>
            <a:ext cx="4033661" cy="352785"/>
          </a:xfrm>
          <a:prstGeom prst="rect">
            <a:avLst/>
          </a:prstGeom>
        </p:spPr>
        <p:txBody>
          <a:bodyPr vert="horz" lIns="92089" tIns="46045" rIns="92089" bIns="46045" rtlCol="0" anchor="b"/>
          <a:lstStyle>
            <a:lvl1pPr algn="l">
              <a:defRPr sz="1200"/>
            </a:lvl1pPr>
          </a:lstStyle>
          <a:p>
            <a:endParaRPr lang="en-US"/>
          </a:p>
        </p:txBody>
      </p:sp>
      <p:sp>
        <p:nvSpPr>
          <p:cNvPr id="5" name="Slide Number Placeholder 4"/>
          <p:cNvSpPr>
            <a:spLocks noGrp="1"/>
          </p:cNvSpPr>
          <p:nvPr>
            <p:ph type="sldNum" sz="quarter" idx="3"/>
          </p:nvPr>
        </p:nvSpPr>
        <p:spPr>
          <a:xfrm>
            <a:off x="5273315" y="6699266"/>
            <a:ext cx="4033661" cy="352785"/>
          </a:xfrm>
          <a:prstGeom prst="rect">
            <a:avLst/>
          </a:prstGeom>
        </p:spPr>
        <p:txBody>
          <a:bodyPr vert="horz" lIns="92089" tIns="46045" rIns="92089" bIns="46045" rtlCol="0" anchor="b"/>
          <a:lstStyle>
            <a:lvl1pPr algn="r">
              <a:defRPr sz="1200"/>
            </a:lvl1pPr>
          </a:lstStyle>
          <a:p>
            <a:fld id="{A6F6BA95-22F4-4C6B-A9F8-6D218CA8A2E5}" type="slidenum">
              <a:rPr lang="en-US" smtClean="0"/>
              <a:t>‹#›</a:t>
            </a:fld>
            <a:endParaRPr lang="en-US"/>
          </a:p>
        </p:txBody>
      </p:sp>
    </p:spTree>
    <p:extLst>
      <p:ext uri="{BB962C8B-B14F-4D97-AF65-F5344CB8AC3E}">
        <p14:creationId xmlns:p14="http://schemas.microsoft.com/office/powerpoint/2010/main" val="24072599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21720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222765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64878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415438761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78207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13400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163849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81258276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291295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299337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0ECA65-647B-4B83-BFAD-3CCB54CC2840}" type="datetimeFigureOut">
              <a:rPr lang="en-US" smtClean="0"/>
              <a:t>5/27/14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721A61-E68B-4140-B545-E2BC1DD6B4E6}" type="slidenum">
              <a:rPr lang="en-US" smtClean="0"/>
              <a:t>‹#›</a:t>
            </a:fld>
            <a:endParaRPr lang="en-US"/>
          </a:p>
        </p:txBody>
      </p:sp>
    </p:spTree>
    <p:extLst>
      <p:ext uri="{BB962C8B-B14F-4D97-AF65-F5344CB8AC3E}">
        <p14:creationId xmlns:p14="http://schemas.microsoft.com/office/powerpoint/2010/main" val="30773187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Mlogo.jpg"/>
          <p:cNvPicPr/>
          <p:nvPr userDrawn="1"/>
        </p:nvPicPr>
        <p:blipFill>
          <a:blip r:embed="rId13" cstate="print">
            <a:lum bright="70000" contrast="-70000"/>
            <a:extLst>
              <a:ext uri="{BEBA8EAE-BF5A-486C-A8C5-ECC9F3942E4B}">
                <a14:imgProps xmlns:a14="http://schemas.microsoft.com/office/drawing/2010/main">
                  <a14:imgLayer r:embed="rId14">
                    <a14:imgEffect>
                      <a14:sharpenSoften amount="-50000"/>
                    </a14:imgEffect>
                  </a14:imgLayer>
                </a14:imgProps>
              </a:ext>
            </a:extLst>
          </a:blip>
          <a:srcRect/>
          <a:stretch>
            <a:fillRect/>
          </a:stretch>
        </p:blipFill>
        <p:spPr bwMode="auto">
          <a:xfrm>
            <a:off x="1981200" y="96520"/>
            <a:ext cx="7010400" cy="6609080"/>
          </a:xfrm>
          <a:prstGeom prst="rect">
            <a:avLst/>
          </a:prstGeom>
          <a:noFill/>
        </p:spPr>
      </p:pic>
      <p:sp>
        <p:nvSpPr>
          <p:cNvPr id="8" name="Rectangle 7"/>
          <p:cNvSpPr/>
          <p:nvPr userDrawn="1"/>
        </p:nvSpPr>
        <p:spPr>
          <a:xfrm>
            <a:off x="1828800" y="0"/>
            <a:ext cx="7315200" cy="6858000"/>
          </a:xfrm>
          <a:prstGeom prst="rect">
            <a:avLst/>
          </a:prstGeom>
          <a:solidFill>
            <a:schemeClr val="bg1">
              <a:lumMod val="85000"/>
              <a:alpha val="2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828800" cy="68316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userDrawn="1"/>
        </p:nvSpPr>
        <p:spPr>
          <a:xfrm>
            <a:off x="96520" y="3276600"/>
            <a:ext cx="1600200" cy="2862322"/>
          </a:xfrm>
          <a:prstGeom prst="rect">
            <a:avLst/>
          </a:prstGeom>
          <a:noFill/>
        </p:spPr>
        <p:txBody>
          <a:bodyPr wrap="square" rtlCol="0">
            <a:spAutoFit/>
          </a:bodyPr>
          <a:lstStyle/>
          <a:p>
            <a:pPr algn="l"/>
            <a:r>
              <a:rPr lang="es-MX" sz="1000" dirty="0">
                <a:solidFill>
                  <a:schemeClr val="tx1"/>
                </a:solidFill>
              </a:rPr>
              <a:t>“El mundo debe recibir la luz de la verdad por el ministerio evangelizador de la Palabra, efectuado por nuestros libros y periódicos </a:t>
            </a:r>
            <a:endParaRPr lang="es-MX" sz="1000" dirty="0" smtClean="0">
              <a:solidFill>
                <a:schemeClr val="tx1"/>
              </a:solidFill>
            </a:endParaRPr>
          </a:p>
          <a:p>
            <a:pPr algn="l"/>
            <a:r>
              <a:rPr lang="es-MX" sz="1000" dirty="0" smtClean="0">
                <a:solidFill>
                  <a:schemeClr val="tx1"/>
                </a:solidFill>
              </a:rPr>
              <a:t>(</a:t>
            </a:r>
            <a:r>
              <a:rPr lang="es-MX" sz="1000" dirty="0">
                <a:solidFill>
                  <a:schemeClr val="tx1"/>
                </a:solidFill>
              </a:rPr>
              <a:t>Joyas de los Testimonios, tomo 3, pág. 311.  Año 1909).</a:t>
            </a:r>
            <a:endParaRPr lang="en-US" sz="1000" dirty="0">
              <a:solidFill>
                <a:schemeClr val="tx1"/>
              </a:solidFill>
            </a:endParaRPr>
          </a:p>
          <a:p>
            <a:pPr algn="l"/>
            <a:r>
              <a:rPr lang="es-MX" sz="1000" dirty="0">
                <a:solidFill>
                  <a:schemeClr val="tx1"/>
                </a:solidFill>
              </a:rPr>
              <a:t> </a:t>
            </a:r>
            <a:endParaRPr lang="en-US" sz="1000" dirty="0">
              <a:solidFill>
                <a:schemeClr val="tx1"/>
              </a:solidFill>
            </a:endParaRPr>
          </a:p>
          <a:p>
            <a:pPr algn="l"/>
            <a:r>
              <a:rPr lang="es-MX" sz="1000" dirty="0">
                <a:solidFill>
                  <a:schemeClr val="tx1"/>
                </a:solidFill>
              </a:rPr>
              <a:t>“De nuestros libros y periódicos han de emanar brillantes rayos de luz que han de iluminar al mundo con respecto a la verdad presente” </a:t>
            </a:r>
            <a:endParaRPr lang="es-MX" sz="1000" dirty="0" smtClean="0">
              <a:solidFill>
                <a:schemeClr val="tx1"/>
              </a:solidFill>
            </a:endParaRPr>
          </a:p>
          <a:p>
            <a:pPr algn="l"/>
            <a:r>
              <a:rPr lang="es-MX" sz="1000" dirty="0" smtClean="0">
                <a:solidFill>
                  <a:schemeClr val="tx1"/>
                </a:solidFill>
              </a:rPr>
              <a:t>(</a:t>
            </a:r>
            <a:r>
              <a:rPr lang="es-MX" sz="1000" dirty="0">
                <a:solidFill>
                  <a:schemeClr val="tx1"/>
                </a:solidFill>
              </a:rPr>
              <a:t>Testimonies, tomo 8, pág. 87.  Año 1904</a:t>
            </a:r>
            <a:r>
              <a:rPr lang="es-MX" sz="1000" dirty="0" smtClean="0">
                <a:solidFill>
                  <a:schemeClr val="tx1"/>
                </a:solidFill>
              </a:rPr>
              <a:t>).</a:t>
            </a:r>
            <a:endParaRPr lang="en-US" sz="1000" dirty="0">
              <a:solidFill>
                <a:schemeClr val="tx1"/>
              </a:solidFill>
            </a:endParaRPr>
          </a:p>
        </p:txBody>
      </p:sp>
      <p:pic>
        <p:nvPicPr>
          <p:cNvPr id="11" name="Picture 10" descr="PMlogo.jpg"/>
          <p:cNvPicPr/>
          <p:nvPr userDrawn="1"/>
        </p:nvPicPr>
        <p:blipFill>
          <a:blip r:embed="rId15" cstate="print">
            <a:clrChange>
              <a:clrFrom>
                <a:srgbClr val="FFFFFF"/>
              </a:clrFrom>
              <a:clrTo>
                <a:srgbClr val="FFFFFF">
                  <a:alpha val="0"/>
                </a:srgbClr>
              </a:clrTo>
            </a:clrChange>
            <a:extLst>
              <a:ext uri="{BEBA8EAE-BF5A-486C-A8C5-ECC9F3942E4B}">
                <a14:imgProps xmlns:a14="http://schemas.microsoft.com/office/drawing/2010/main">
                  <a14:imgLayer r:embed="rId14">
                    <a14:imgEffect>
                      <a14:sharpenSoften amount="-50000"/>
                    </a14:imgEffect>
                    <a14:imgEffect>
                      <a14:saturation sat="0"/>
                    </a14:imgEffect>
                  </a14:imgLayer>
                </a14:imgProps>
              </a:ext>
            </a:extLst>
          </a:blip>
          <a:srcRect/>
          <a:stretch>
            <a:fillRect/>
          </a:stretch>
        </p:blipFill>
        <p:spPr bwMode="auto">
          <a:xfrm>
            <a:off x="55880" y="76200"/>
            <a:ext cx="1752600" cy="1752600"/>
          </a:xfrm>
          <a:prstGeom prst="rect">
            <a:avLst/>
          </a:prstGeom>
          <a:noFill/>
        </p:spPr>
      </p:pic>
      <p:sp>
        <p:nvSpPr>
          <p:cNvPr id="12" name="TextBox 11"/>
          <p:cNvSpPr txBox="1"/>
          <p:nvPr userDrawn="1"/>
        </p:nvSpPr>
        <p:spPr>
          <a:xfrm>
            <a:off x="96520" y="6274713"/>
            <a:ext cx="1600200" cy="430887"/>
          </a:xfrm>
          <a:prstGeom prst="rect">
            <a:avLst/>
          </a:prstGeom>
          <a:noFill/>
        </p:spPr>
        <p:txBody>
          <a:bodyPr wrap="square" rtlCol="0">
            <a:spAutoFit/>
          </a:bodyPr>
          <a:lstStyle/>
          <a:p>
            <a:pPr algn="ctr"/>
            <a:r>
              <a:rPr lang="en-US" sz="1100" b="1" dirty="0" smtClean="0">
                <a:solidFill>
                  <a:schemeClr val="tx1"/>
                </a:solidFill>
              </a:rPr>
              <a:t>INTERAMERICAN DIVISION</a:t>
            </a:r>
          </a:p>
        </p:txBody>
      </p:sp>
      <p:sp>
        <p:nvSpPr>
          <p:cNvPr id="13" name="TextBox 12"/>
          <p:cNvSpPr txBox="1"/>
          <p:nvPr userDrawn="1"/>
        </p:nvSpPr>
        <p:spPr>
          <a:xfrm>
            <a:off x="76200" y="1849120"/>
            <a:ext cx="1600200" cy="261610"/>
          </a:xfrm>
          <a:prstGeom prst="rect">
            <a:avLst/>
          </a:prstGeom>
          <a:noFill/>
        </p:spPr>
        <p:txBody>
          <a:bodyPr wrap="square" rtlCol="0">
            <a:spAutoFit/>
          </a:bodyPr>
          <a:lstStyle/>
          <a:p>
            <a:pPr algn="ctr"/>
            <a:r>
              <a:rPr lang="en-US" sz="1100" b="1" dirty="0" smtClean="0">
                <a:solidFill>
                  <a:schemeClr val="tx1"/>
                </a:solidFill>
              </a:rPr>
              <a:t>PUBLISHING  </a:t>
            </a:r>
            <a:r>
              <a:rPr lang="en-US" sz="1100" b="1" baseline="0" dirty="0" smtClean="0">
                <a:solidFill>
                  <a:schemeClr val="tx1"/>
                </a:solidFill>
              </a:rPr>
              <a:t> SYSTEM</a:t>
            </a:r>
            <a:endParaRPr lang="en-US" sz="1100" b="1" dirty="0" smtClean="0">
              <a:solidFill>
                <a:schemeClr val="tx1"/>
              </a:solidFill>
            </a:endParaRPr>
          </a:p>
        </p:txBody>
      </p:sp>
      <p:cxnSp>
        <p:nvCxnSpPr>
          <p:cNvPr id="14" name="Straight Connector 13"/>
          <p:cNvCxnSpPr/>
          <p:nvPr userDrawn="1"/>
        </p:nvCxnSpPr>
        <p:spPr>
          <a:xfrm>
            <a:off x="1828800" y="0"/>
            <a:ext cx="0" cy="68316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60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wmf"/><Relationship Id="rId3"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wmf"/><Relationship Id="rId3"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logo.jpg"/>
          <p:cNvPicPr/>
          <p:nvPr/>
        </p:nvPicPr>
        <p:blipFill>
          <a:blip r:embed="rId2" cstate="print">
            <a:clrChange>
              <a:clrFrom>
                <a:srgbClr val="FFFFFF"/>
              </a:clrFrom>
              <a:clrTo>
                <a:srgbClr val="FFFFFF">
                  <a:alpha val="0"/>
                </a:srgbClr>
              </a:clrTo>
            </a:clrChange>
          </a:blip>
          <a:srcRect/>
          <a:stretch>
            <a:fillRect/>
          </a:stretch>
        </p:blipFill>
        <p:spPr bwMode="auto">
          <a:xfrm>
            <a:off x="2133600" y="304800"/>
            <a:ext cx="6858000" cy="6324600"/>
          </a:xfrm>
          <a:prstGeom prst="rect">
            <a:avLst/>
          </a:prstGeom>
          <a:noFill/>
        </p:spPr>
      </p:pic>
    </p:spTree>
    <p:extLst>
      <p:ext uri="{BB962C8B-B14F-4D97-AF65-F5344CB8AC3E}">
        <p14:creationId xmlns:p14="http://schemas.microsoft.com/office/powerpoint/2010/main" val="2009817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8)">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762000"/>
            <a:ext cx="6858000" cy="5216813"/>
          </a:xfrm>
          <a:prstGeom prst="rect">
            <a:avLst/>
          </a:prstGeom>
        </p:spPr>
        <p:txBody>
          <a:bodyPr wrap="square">
            <a:spAutoFit/>
          </a:bodyPr>
          <a:lstStyle/>
          <a:p>
            <a:pPr>
              <a:lnSpc>
                <a:spcPct val="150000"/>
              </a:lnSpc>
            </a:pPr>
            <a:r>
              <a:rPr lang="en-US" sz="2400" b="1" dirty="0"/>
              <a:t>N 07 05   Basic Benefits Assignment Plan.</a:t>
            </a:r>
            <a:r>
              <a:rPr lang="en-US" sz="2400" dirty="0"/>
              <a:t>   </a:t>
            </a:r>
            <a:endParaRPr lang="en-US" sz="2400" dirty="0" smtClean="0"/>
          </a:p>
          <a:p>
            <a:pPr>
              <a:lnSpc>
                <a:spcPct val="150000"/>
              </a:lnSpc>
            </a:pPr>
            <a:r>
              <a:rPr lang="en-US" dirty="0" smtClean="0"/>
              <a:t>Each </a:t>
            </a:r>
            <a:r>
              <a:rPr lang="en-US" dirty="0"/>
              <a:t>Union will decide, according to the following Table, the level of the </a:t>
            </a:r>
            <a:r>
              <a:rPr lang="en-US" b="1" dirty="0"/>
              <a:t>Basic Benefits</a:t>
            </a:r>
            <a:r>
              <a:rPr lang="en-US" dirty="0"/>
              <a:t> to be applied to the Literature Evangelist.  </a:t>
            </a:r>
            <a:endParaRPr lang="en-US" dirty="0" smtClean="0"/>
          </a:p>
          <a:p>
            <a:pPr>
              <a:lnSpc>
                <a:spcPct val="150000"/>
              </a:lnSpc>
            </a:pPr>
            <a:r>
              <a:rPr lang="en-US" dirty="0" smtClean="0"/>
              <a:t>The </a:t>
            </a:r>
            <a:r>
              <a:rPr lang="en-US" dirty="0"/>
              <a:t>determination of the mechanics to place the Literature Evangelist within the classifications and/or categories to be able to access the </a:t>
            </a:r>
            <a:r>
              <a:rPr lang="en-US" b="1" dirty="0"/>
              <a:t>Basic Benefits</a:t>
            </a:r>
            <a:r>
              <a:rPr lang="en-US" dirty="0"/>
              <a:t> levels will be a prerogative of </a:t>
            </a:r>
            <a:r>
              <a:rPr lang="en-US" b="1" dirty="0"/>
              <a:t>the Unions’ Publications System Board.</a:t>
            </a:r>
            <a:r>
              <a:rPr lang="en-US" dirty="0"/>
              <a:t>  The maximum benefits levels are established in the attached </a:t>
            </a:r>
            <a:r>
              <a:rPr lang="en-US" b="1" dirty="0"/>
              <a:t>Table</a:t>
            </a:r>
            <a:r>
              <a:rPr lang="en-US" dirty="0"/>
              <a:t>.  </a:t>
            </a:r>
            <a:endParaRPr lang="en-US" dirty="0" smtClean="0"/>
          </a:p>
          <a:p>
            <a:pPr>
              <a:lnSpc>
                <a:spcPct val="150000"/>
              </a:lnSpc>
            </a:pPr>
            <a:r>
              <a:rPr lang="en-US" dirty="0" smtClean="0"/>
              <a:t>The </a:t>
            </a:r>
            <a:r>
              <a:rPr lang="en-US" b="1" dirty="0"/>
              <a:t>Basic Benefits</a:t>
            </a:r>
            <a:r>
              <a:rPr lang="en-US" dirty="0"/>
              <a:t> defined in these Policies  are synchronized with the Basic Denominational Salaries each Union has defined for the diverse geographic markets and/or territories where its Local Fields are established.</a:t>
            </a:r>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669509"/>
            <a:ext cx="7239000" cy="5191165"/>
          </a:xfrm>
          <a:prstGeom prst="rect">
            <a:avLst/>
          </a:prstGeom>
        </p:spPr>
        <p:txBody>
          <a:bodyPr wrap="square">
            <a:spAutoFit/>
          </a:bodyPr>
          <a:lstStyle/>
          <a:p>
            <a:pPr marL="285750" indent="-285750">
              <a:lnSpc>
                <a:spcPct val="200000"/>
              </a:lnSpc>
              <a:buFont typeface="Arial" pitchFamily="34" charset="0"/>
              <a:buChar char="•"/>
            </a:pPr>
            <a:r>
              <a:rPr lang="en-US" sz="2800" b="1" dirty="0" smtClean="0"/>
              <a:t>Vacations </a:t>
            </a:r>
            <a:r>
              <a:rPr lang="en-US" sz="2800" b="1" dirty="0"/>
              <a:t>– Calculated once a year</a:t>
            </a:r>
            <a:endParaRPr lang="en-US" sz="2800" dirty="0"/>
          </a:p>
          <a:p>
            <a:pPr marL="285750" indent="-285750">
              <a:lnSpc>
                <a:spcPct val="200000"/>
              </a:lnSpc>
              <a:buFont typeface="Arial" pitchFamily="34" charset="0"/>
              <a:buChar char="•"/>
            </a:pPr>
            <a:r>
              <a:rPr lang="en-US" sz="2800" b="1" dirty="0" smtClean="0"/>
              <a:t>Educational </a:t>
            </a:r>
            <a:r>
              <a:rPr lang="en-US" sz="2800" b="1" dirty="0"/>
              <a:t>A – Calculated on semester </a:t>
            </a:r>
            <a:r>
              <a:rPr lang="en-US" sz="2800" b="1" dirty="0" err="1" smtClean="0"/>
              <a:t>basiS</a:t>
            </a:r>
            <a:r>
              <a:rPr lang="en-US" sz="2800" b="1" dirty="0" smtClean="0"/>
              <a:t>               </a:t>
            </a:r>
          </a:p>
          <a:p>
            <a:pPr marL="285750" indent="-285750">
              <a:lnSpc>
                <a:spcPct val="200000"/>
              </a:lnSpc>
              <a:buFont typeface="Arial" pitchFamily="34" charset="0"/>
              <a:buChar char="•"/>
            </a:pPr>
            <a:r>
              <a:rPr lang="en-US" sz="2800" b="1" dirty="0" smtClean="0"/>
              <a:t>Medical </a:t>
            </a:r>
            <a:r>
              <a:rPr lang="en-US" sz="2800" b="1" dirty="0"/>
              <a:t>A – Calculated on yearly basis</a:t>
            </a:r>
            <a:endParaRPr lang="en-US" sz="2800" dirty="0"/>
          </a:p>
          <a:p>
            <a:pPr marL="285750" indent="-285750">
              <a:lnSpc>
                <a:spcPct val="200000"/>
              </a:lnSpc>
              <a:buFont typeface="Arial" pitchFamily="34" charset="0"/>
              <a:buChar char="•"/>
            </a:pPr>
            <a:r>
              <a:rPr lang="en-US" sz="2800" b="1" dirty="0" smtClean="0"/>
              <a:t>Rent </a:t>
            </a:r>
            <a:r>
              <a:rPr lang="en-US" sz="2800" b="1" dirty="0"/>
              <a:t>A – Calculated on monthly </a:t>
            </a:r>
            <a:r>
              <a:rPr lang="en-US" sz="2800" b="1" dirty="0" smtClean="0"/>
              <a:t>basis</a:t>
            </a:r>
            <a:r>
              <a:rPr lang="en-US" sz="2800" b="1" dirty="0"/>
              <a:t>	</a:t>
            </a:r>
            <a:endParaRPr lang="en-US" sz="2800" b="1" dirty="0" smtClean="0"/>
          </a:p>
          <a:p>
            <a:pPr marL="285750" indent="-285750">
              <a:lnSpc>
                <a:spcPct val="200000"/>
              </a:lnSpc>
              <a:buFont typeface="Arial" pitchFamily="34" charset="0"/>
              <a:buChar char="•"/>
            </a:pPr>
            <a:r>
              <a:rPr lang="en-US" sz="2800" b="1" dirty="0" smtClean="0"/>
              <a:t>Transportation </a:t>
            </a:r>
            <a:r>
              <a:rPr lang="en-US" sz="2800" b="1" dirty="0"/>
              <a:t>A–Calculated on monthly </a:t>
            </a:r>
            <a:r>
              <a:rPr lang="en-US" sz="2800" b="1" dirty="0" smtClean="0"/>
              <a:t> basis</a:t>
            </a:r>
            <a:endParaRPr lang="en-US" sz="2800" dirty="0"/>
          </a:p>
        </p:txBody>
      </p:sp>
      <p:sp>
        <p:nvSpPr>
          <p:cNvPr id="3" name="TextBox 2"/>
          <p:cNvSpPr txBox="1"/>
          <p:nvPr/>
        </p:nvSpPr>
        <p:spPr>
          <a:xfrm>
            <a:off x="2362200" y="304800"/>
            <a:ext cx="5334000" cy="1631216"/>
          </a:xfrm>
          <a:prstGeom prst="rect">
            <a:avLst/>
          </a:prstGeom>
          <a:noFill/>
        </p:spPr>
        <p:txBody>
          <a:bodyPr wrap="square" rtlCol="0">
            <a:spAutoFit/>
          </a:bodyPr>
          <a:lstStyle/>
          <a:p>
            <a:r>
              <a:rPr lang="en-US" sz="4000" dirty="0" smtClean="0"/>
              <a:t>DEFINING THE BENEFITS</a:t>
            </a:r>
          </a:p>
          <a:p>
            <a:pPr algn="ctr"/>
            <a:r>
              <a:rPr lang="en-US" sz="2000" b="1" dirty="0"/>
              <a:t>BASIC DENOMINATIONAL SALARY = BDS</a:t>
            </a:r>
          </a:p>
          <a:p>
            <a:endParaRPr lang="en-US" sz="4000" dirty="0"/>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5759934"/>
              </p:ext>
            </p:extLst>
          </p:nvPr>
        </p:nvGraphicFramePr>
        <p:xfrm>
          <a:off x="1981202" y="2857341"/>
          <a:ext cx="6934198" cy="1920239"/>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600" b="1" dirty="0" err="1" smtClean="0">
                          <a:solidFill>
                            <a:schemeClr val="tx1"/>
                          </a:solidFill>
                          <a:effectLst/>
                          <a:latin typeface="Arial Narrow" panose="020B0606020202030204" pitchFamily="34" charset="0"/>
                        </a:rPr>
                        <a:t>Credential</a:t>
                      </a:r>
                      <a:endParaRPr lang="en-US" sz="1600" b="1"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600" b="1" dirty="0">
                          <a:solidFill>
                            <a:schemeClr val="tx1"/>
                          </a:solidFill>
                          <a:effectLst/>
                          <a:latin typeface="Arial Narrow" panose="020B0606020202030204" pitchFamily="34" charset="0"/>
                        </a:rPr>
                        <a:t>Golden </a:t>
                      </a:r>
                      <a:r>
                        <a:rPr lang="es-MX" sz="1600" b="1" dirty="0" err="1" smtClean="0">
                          <a:solidFill>
                            <a:schemeClr val="tx1"/>
                          </a:solidFill>
                          <a:effectLst/>
                          <a:latin typeface="Arial Narrow" panose="020B0606020202030204" pitchFamily="34" charset="0"/>
                        </a:rPr>
                        <a:t>Credential</a:t>
                      </a:r>
                      <a:endParaRPr lang="en-US" sz="1600" b="1"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r>
            </a:tbl>
          </a:graphicData>
        </a:graphic>
      </p:graphicFrame>
      <p:sp>
        <p:nvSpPr>
          <p:cNvPr id="3" name="Rectangle 2"/>
          <p:cNvSpPr/>
          <p:nvPr/>
        </p:nvSpPr>
        <p:spPr>
          <a:xfrm>
            <a:off x="1969826" y="1524000"/>
            <a:ext cx="6869373" cy="131818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50000"/>
              </a:lnSpc>
            </a:pPr>
            <a:r>
              <a:rPr lang="en-US" sz="2800" b="1" dirty="0" smtClean="0">
                <a:solidFill>
                  <a:schemeClr val="bg1"/>
                </a:solidFill>
              </a:rPr>
              <a:t>Literature Evangelists</a:t>
            </a:r>
          </a:p>
          <a:p>
            <a:pPr algn="ctr">
              <a:lnSpc>
                <a:spcPct val="150000"/>
              </a:lnSpc>
            </a:pPr>
            <a:r>
              <a:rPr lang="en-US" sz="2800" b="1" dirty="0" smtClean="0">
                <a:solidFill>
                  <a:schemeClr val="bg1"/>
                </a:solidFill>
              </a:rPr>
              <a:t>BASIC  BENEFIT  LEVELS  </a:t>
            </a:r>
            <a:endParaRPr lang="en-US" sz="2800" b="1" dirty="0">
              <a:solidFill>
                <a:schemeClr val="bg1"/>
              </a:solidFill>
            </a:endParaRPr>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3146883"/>
              </p:ext>
            </p:extLst>
          </p:nvPr>
        </p:nvGraphicFramePr>
        <p:xfrm>
          <a:off x="1981202" y="2857341"/>
          <a:ext cx="6934198" cy="192024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400" dirty="0">
                          <a:solidFill>
                            <a:schemeClr val="tx1"/>
                          </a:solidFill>
                          <a:effectLst/>
                          <a:latin typeface="Arial Narrow" panose="020B0606020202030204" pitchFamily="34" charset="0"/>
                        </a:rPr>
                        <a:t>Golden </a:t>
                      </a: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675160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6375000"/>
              </p:ext>
            </p:extLst>
          </p:nvPr>
        </p:nvGraphicFramePr>
        <p:xfrm>
          <a:off x="1981202" y="2857341"/>
          <a:ext cx="6934198" cy="205740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600" dirty="0" err="1" smtClean="0">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600" dirty="0">
                          <a:solidFill>
                            <a:schemeClr val="tx1"/>
                          </a:solidFill>
                          <a:effectLst/>
                          <a:latin typeface="Arial Narrow" panose="020B0606020202030204" pitchFamily="34" charset="0"/>
                        </a:rPr>
                        <a:t>Golden </a:t>
                      </a:r>
                      <a:r>
                        <a:rPr lang="es-MX" sz="1600" dirty="0" err="1" smtClean="0">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8 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675160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5777466"/>
              </p:ext>
            </p:extLst>
          </p:nvPr>
        </p:nvGraphicFramePr>
        <p:xfrm>
          <a:off x="1981202" y="2857341"/>
          <a:ext cx="6934198" cy="249428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400" dirty="0">
                          <a:solidFill>
                            <a:schemeClr val="tx1"/>
                          </a:solidFill>
                          <a:effectLst/>
                          <a:latin typeface="Arial Narrow" panose="020B0606020202030204" pitchFamily="34" charset="0"/>
                        </a:rPr>
                        <a:t>Golden </a:t>
                      </a: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a:effectLst/>
                          <a:latin typeface="Arial Narrow" panose="020B0606020202030204" pitchFamily="34" charset="0"/>
                        </a:rPr>
                        <a:t>≤ 8 BDS</a:t>
                      </a:r>
                      <a:endParaRPr lang="en-US" sz="14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75%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3411781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1912063"/>
              </p:ext>
            </p:extLst>
          </p:nvPr>
        </p:nvGraphicFramePr>
        <p:xfrm>
          <a:off x="1981202" y="2857341"/>
          <a:ext cx="6934198" cy="249428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400" dirty="0">
                          <a:solidFill>
                            <a:schemeClr val="tx1"/>
                          </a:solidFill>
                          <a:effectLst/>
                          <a:latin typeface="Arial Narrow" panose="020B0606020202030204" pitchFamily="34" charset="0"/>
                        </a:rPr>
                        <a:t>Golden </a:t>
                      </a: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8 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75%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40 %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3411781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1155376"/>
              </p:ext>
            </p:extLst>
          </p:nvPr>
        </p:nvGraphicFramePr>
        <p:xfrm>
          <a:off x="1981202" y="2857341"/>
          <a:ext cx="6934198" cy="249428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400" dirty="0">
                          <a:solidFill>
                            <a:schemeClr val="tx1"/>
                          </a:solidFill>
                          <a:effectLst/>
                          <a:latin typeface="Arial Narrow" panose="020B0606020202030204" pitchFamily="34" charset="0"/>
                        </a:rPr>
                        <a:t>Golden </a:t>
                      </a:r>
                      <a:r>
                        <a:rPr lang="es-MX" sz="1400" dirty="0" err="1" smtClean="0">
                          <a:solidFill>
                            <a:schemeClr val="tx1"/>
                          </a:solidFill>
                          <a:effectLst/>
                          <a:latin typeface="Arial Narrow" panose="020B0606020202030204" pitchFamily="34" charset="0"/>
                        </a:rPr>
                        <a:t>Credential</a:t>
                      </a:r>
                      <a:endParaRPr lang="en-US" sz="14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8 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75%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40 %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30 %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3411781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9385025"/>
              </p:ext>
            </p:extLst>
          </p:nvPr>
        </p:nvGraphicFramePr>
        <p:xfrm>
          <a:off x="1981202" y="2857341"/>
          <a:ext cx="6934198" cy="267716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600" dirty="0" err="1" smtClean="0">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600" dirty="0">
                          <a:solidFill>
                            <a:schemeClr val="tx1"/>
                          </a:solidFill>
                          <a:effectLst/>
                          <a:latin typeface="Arial Narrow" panose="020B0606020202030204" pitchFamily="34" charset="0"/>
                        </a:rPr>
                        <a:t>Golden </a:t>
                      </a:r>
                      <a:r>
                        <a:rPr lang="es-MX" sz="1600" dirty="0" err="1" smtClean="0">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8 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75%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3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40 %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1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30 %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a:t>
                      </a:r>
                      <a:r>
                        <a:rPr lang="es-MX" sz="1600" b="1" baseline="0" dirty="0" smtClean="0">
                          <a:effectLst/>
                          <a:latin typeface="Arial Narrow" panose="020B0606020202030204" pitchFamily="34" charset="0"/>
                        </a:rPr>
                        <a:t> </a:t>
                      </a:r>
                    </a:p>
                    <a:p>
                      <a:pPr marL="0" marR="0" algn="ctr">
                        <a:lnSpc>
                          <a:spcPct val="150000"/>
                        </a:lnSpc>
                        <a:spcBef>
                          <a:spcPts val="0"/>
                        </a:spcBef>
                        <a:spcAft>
                          <a:spcPts val="1000"/>
                        </a:spcAft>
                      </a:pPr>
                      <a:r>
                        <a:rPr lang="es-MX" sz="1600" b="1" dirty="0" smtClean="0">
                          <a:effectLst/>
                          <a:latin typeface="Arial Narrow" panose="020B0606020202030204" pitchFamily="34" charset="0"/>
                        </a:rPr>
                        <a:t>1 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100 %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a:t>
                      </a:r>
                    </a:p>
                    <a:p>
                      <a:pPr marL="0" marR="0" algn="ctr">
                        <a:lnSpc>
                          <a:spcPct val="150000"/>
                        </a:lnSpc>
                        <a:spcBef>
                          <a:spcPts val="0"/>
                        </a:spcBef>
                        <a:spcAft>
                          <a:spcPts val="1000"/>
                        </a:spcAft>
                      </a:pPr>
                      <a:r>
                        <a:rPr lang="es-MX" sz="1600" b="1" dirty="0" smtClean="0">
                          <a:effectLst/>
                          <a:latin typeface="Arial Narrow" panose="020B0606020202030204" pitchFamily="34" charset="0"/>
                        </a:rPr>
                        <a:t> </a:t>
                      </a:r>
                      <a:r>
                        <a:rPr lang="es-MX" sz="1600" b="1" dirty="0">
                          <a:effectLst/>
                          <a:latin typeface="Arial Narrow" panose="020B0606020202030204" pitchFamily="34" charset="0"/>
                        </a:rPr>
                        <a:t>1 BDS</a:t>
                      </a:r>
                      <a:endParaRPr lang="en-US" sz="16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3411781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347869"/>
              </p:ext>
            </p:extLst>
          </p:nvPr>
        </p:nvGraphicFramePr>
        <p:xfrm>
          <a:off x="1981202" y="2857341"/>
          <a:ext cx="6934198" cy="366268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600" dirty="0" err="1" smtClean="0">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50 %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8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600" dirty="0">
                          <a:solidFill>
                            <a:schemeClr val="tx1"/>
                          </a:solidFill>
                          <a:effectLst/>
                          <a:latin typeface="Arial Narrow" panose="020B0606020202030204" pitchFamily="34" charset="0"/>
                        </a:rPr>
                        <a:t>Golden </a:t>
                      </a:r>
                      <a:r>
                        <a:rPr lang="es-MX" sz="1600" dirty="0" err="1">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8 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75%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3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40 %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a:t>
                      </a:r>
                    </a:p>
                    <a:p>
                      <a:pPr marL="0" marR="0" algn="ctr">
                        <a:lnSpc>
                          <a:spcPct val="150000"/>
                        </a:lnSpc>
                        <a:spcBef>
                          <a:spcPts val="0"/>
                        </a:spcBef>
                        <a:spcAft>
                          <a:spcPts val="1000"/>
                        </a:spcAft>
                      </a:pPr>
                      <a:r>
                        <a:rPr lang="es-MX" sz="1600" b="1" dirty="0" smtClean="0">
                          <a:effectLst/>
                          <a:latin typeface="Arial Narrow" panose="020B0606020202030204" pitchFamily="34" charset="0"/>
                        </a:rPr>
                        <a:t>1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30 %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1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100 %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1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675160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iliberto M Verduzco\AppData\Local\Microsoft\Windows\Temporary Internet Files\Content.Outlook\MIZWAW11\photo (23).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03104" y="100080"/>
            <a:ext cx="7213600" cy="6148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406569"/>
            <a:ext cx="6477000" cy="1384995"/>
          </a:xfrm>
          <a:prstGeom prst="rect">
            <a:avLst/>
          </a:prstGeom>
        </p:spPr>
        <p:txBody>
          <a:bodyPr wrap="square">
            <a:spAutoFit/>
          </a:bodyPr>
          <a:lstStyle/>
          <a:p>
            <a:pPr algn="ctr">
              <a:lnSpc>
                <a:spcPct val="150000"/>
              </a:lnSpc>
            </a:pPr>
            <a:r>
              <a:rPr lang="en-US" sz="2800" b="1" dirty="0" smtClean="0"/>
              <a:t>The Inter-American Division </a:t>
            </a:r>
          </a:p>
          <a:p>
            <a:pPr algn="ctr">
              <a:lnSpc>
                <a:spcPct val="150000"/>
              </a:lnSpc>
            </a:pPr>
            <a:r>
              <a:rPr lang="en-US" sz="2800" b="1" dirty="0" smtClean="0"/>
              <a:t>P u b l </a:t>
            </a:r>
            <a:r>
              <a:rPr lang="en-US" sz="2800" b="1" dirty="0" err="1" smtClean="0"/>
              <a:t>i</a:t>
            </a:r>
            <a:r>
              <a:rPr lang="en-US" sz="2800" b="1" dirty="0" smtClean="0"/>
              <a:t> s h </a:t>
            </a:r>
            <a:r>
              <a:rPr lang="en-US" sz="2800" b="1" dirty="0" err="1" smtClean="0"/>
              <a:t>i</a:t>
            </a:r>
            <a:r>
              <a:rPr lang="en-US" sz="2800" b="1" dirty="0" smtClean="0"/>
              <a:t> n g   S y s t e m</a:t>
            </a:r>
          </a:p>
        </p:txBody>
      </p:sp>
      <p:sp>
        <p:nvSpPr>
          <p:cNvPr id="3" name="TextBox 2"/>
          <p:cNvSpPr txBox="1"/>
          <p:nvPr/>
        </p:nvSpPr>
        <p:spPr>
          <a:xfrm>
            <a:off x="2209800" y="4743271"/>
            <a:ext cx="6400800" cy="1815882"/>
          </a:xfrm>
          <a:prstGeom prst="rect">
            <a:avLst/>
          </a:prstGeom>
          <a:noFill/>
        </p:spPr>
        <p:txBody>
          <a:bodyPr wrap="square" rtlCol="0">
            <a:spAutoFit/>
          </a:bodyPr>
          <a:lstStyle/>
          <a:p>
            <a:pPr algn="ctr"/>
            <a:r>
              <a:rPr lang="en-US" sz="4000" b="1" dirty="0" smtClean="0">
                <a:latin typeface="Arial Black" pitchFamily="34" charset="0"/>
              </a:rPr>
              <a:t>N 07 </a:t>
            </a:r>
          </a:p>
          <a:p>
            <a:pPr algn="ctr"/>
            <a:r>
              <a:rPr lang="en-US" sz="2400" b="1" dirty="0" smtClean="0">
                <a:latin typeface="Arial Black" pitchFamily="34" charset="0"/>
              </a:rPr>
              <a:t> </a:t>
            </a:r>
          </a:p>
          <a:p>
            <a:pPr algn="ctr"/>
            <a:r>
              <a:rPr lang="en-US" sz="2400" b="1" dirty="0"/>
              <a:t>BENEFITS AND THEIR APPLICATION TO LITERATURE </a:t>
            </a:r>
            <a:r>
              <a:rPr lang="en-US" sz="2400" b="1" dirty="0" smtClean="0"/>
              <a:t>EVANGELIST</a:t>
            </a:r>
            <a:endParaRPr lang="en-US" sz="2400" dirty="0"/>
          </a:p>
        </p:txBody>
      </p:sp>
    </p:spTree>
    <p:extLst>
      <p:ext uri="{BB962C8B-B14F-4D97-AF65-F5344CB8AC3E}">
        <p14:creationId xmlns:p14="http://schemas.microsoft.com/office/powerpoint/2010/main" val="359425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8)">
                                      <p:cBhvr>
                                        <p:cTn id="10" dur="2000"/>
                                        <p:tgtEl>
                                          <p:spTgt spid="2"/>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8)">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7097604"/>
              </p:ext>
            </p:extLst>
          </p:nvPr>
        </p:nvGraphicFramePr>
        <p:xfrm>
          <a:off x="1981202" y="2857341"/>
          <a:ext cx="6934198" cy="366268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1600" dirty="0" err="1" smtClean="0">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50 </a:t>
                      </a:r>
                      <a:r>
                        <a:rPr lang="es-MX" sz="1600" b="1" dirty="0" smtClean="0">
                          <a:effectLst/>
                          <a:latin typeface="Arial Narrow" panose="020B0606020202030204" pitchFamily="34" charset="0"/>
                        </a:rPr>
                        <a:t>%</a:t>
                      </a:r>
                    </a:p>
                    <a:p>
                      <a:pPr marL="0" marR="0" algn="ctr">
                        <a:lnSpc>
                          <a:spcPct val="150000"/>
                        </a:lnSpc>
                        <a:spcBef>
                          <a:spcPts val="0"/>
                        </a:spcBef>
                        <a:spcAft>
                          <a:spcPts val="1000"/>
                        </a:spcAft>
                      </a:pPr>
                      <a:r>
                        <a:rPr lang="es-MX" sz="1600" b="1" dirty="0" smtClean="0">
                          <a:effectLst/>
                          <a:latin typeface="Arial Narrow" panose="020B0606020202030204" pitchFamily="34" charset="0"/>
                        </a:rPr>
                        <a:t> of </a:t>
                      </a:r>
                    </a:p>
                    <a:p>
                      <a:pPr marL="0" marR="0" algn="ctr">
                        <a:lnSpc>
                          <a:spcPct val="150000"/>
                        </a:lnSpc>
                        <a:spcBef>
                          <a:spcPts val="0"/>
                        </a:spcBef>
                        <a:spcAft>
                          <a:spcPts val="1000"/>
                        </a:spcAft>
                      </a:pPr>
                      <a:r>
                        <a:rPr lang="es-MX" sz="1600" b="1" dirty="0" smtClean="0">
                          <a:effectLst/>
                          <a:latin typeface="Arial Narrow" panose="020B0606020202030204" pitchFamily="34" charset="0"/>
                        </a:rPr>
                        <a:t>8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50%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a:t>
                      </a:r>
                      <a:r>
                        <a:rPr lang="es-MX" sz="1600" b="1" baseline="0" dirty="0" smtClean="0">
                          <a:effectLst/>
                          <a:latin typeface="Arial Narrow" panose="020B0606020202030204" pitchFamily="34" charset="0"/>
                        </a:rPr>
                        <a:t> </a:t>
                      </a:r>
                    </a:p>
                    <a:p>
                      <a:pPr marL="0" marR="0" algn="ctr">
                        <a:lnSpc>
                          <a:spcPct val="150000"/>
                        </a:lnSpc>
                        <a:spcBef>
                          <a:spcPts val="0"/>
                        </a:spcBef>
                        <a:spcAft>
                          <a:spcPts val="1000"/>
                        </a:spcAft>
                      </a:pPr>
                      <a:r>
                        <a:rPr lang="es-MX" sz="1600" b="1" dirty="0" smtClean="0">
                          <a:effectLst/>
                          <a:latin typeface="Arial Narrow" panose="020B0606020202030204" pitchFamily="34" charset="0"/>
                        </a:rPr>
                        <a:t>3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6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1600" dirty="0">
                          <a:solidFill>
                            <a:schemeClr val="tx1"/>
                          </a:solidFill>
                          <a:effectLst/>
                          <a:latin typeface="Arial Narrow" panose="020B0606020202030204" pitchFamily="34" charset="0"/>
                        </a:rPr>
                        <a:t>Golden </a:t>
                      </a:r>
                      <a:r>
                        <a:rPr lang="es-MX" sz="1600" dirty="0" err="1">
                          <a:solidFill>
                            <a:schemeClr val="tx1"/>
                          </a:solidFill>
                          <a:effectLst/>
                          <a:latin typeface="Arial Narrow" panose="020B0606020202030204" pitchFamily="34" charset="0"/>
                        </a:rPr>
                        <a:t>Credential</a:t>
                      </a:r>
                      <a:endParaRPr lang="en-US" sz="16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600" b="1">
                          <a:effectLst/>
                          <a:latin typeface="Arial Narrow" panose="020B0606020202030204" pitchFamily="34" charset="0"/>
                        </a:rPr>
                        <a:t>≤ 8 BDS</a:t>
                      </a:r>
                      <a:endParaRPr lang="en-US" sz="16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75%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3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40 %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1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30 %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1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600" b="1" dirty="0">
                          <a:effectLst/>
                          <a:latin typeface="Arial Narrow" panose="020B0606020202030204" pitchFamily="34" charset="0"/>
                        </a:rPr>
                        <a:t>≤ 100 % </a:t>
                      </a:r>
                      <a:endParaRPr lang="es-MX" sz="1600" b="1" dirty="0" smtClean="0">
                        <a:effectLst/>
                        <a:latin typeface="Arial Narrow" panose="020B0606020202030204" pitchFamily="34" charset="0"/>
                      </a:endParaRPr>
                    </a:p>
                    <a:p>
                      <a:pPr marL="0" marR="0" algn="ctr">
                        <a:lnSpc>
                          <a:spcPct val="150000"/>
                        </a:lnSpc>
                        <a:spcBef>
                          <a:spcPts val="0"/>
                        </a:spcBef>
                        <a:spcAft>
                          <a:spcPts val="1000"/>
                        </a:spcAft>
                      </a:pPr>
                      <a:r>
                        <a:rPr lang="es-MX" sz="1600" b="1" dirty="0" smtClean="0">
                          <a:effectLst/>
                          <a:latin typeface="Arial Narrow" panose="020B0606020202030204" pitchFamily="34" charset="0"/>
                        </a:rPr>
                        <a:t>of </a:t>
                      </a:r>
                    </a:p>
                    <a:p>
                      <a:pPr marL="0" marR="0" algn="ctr">
                        <a:lnSpc>
                          <a:spcPct val="150000"/>
                        </a:lnSpc>
                        <a:spcBef>
                          <a:spcPts val="0"/>
                        </a:spcBef>
                        <a:spcAft>
                          <a:spcPts val="1000"/>
                        </a:spcAft>
                      </a:pPr>
                      <a:r>
                        <a:rPr lang="es-MX" sz="1600" b="1" dirty="0" smtClean="0">
                          <a:effectLst/>
                          <a:latin typeface="Arial Narrow" panose="020B0606020202030204" pitchFamily="34" charset="0"/>
                        </a:rPr>
                        <a:t>1 </a:t>
                      </a:r>
                      <a:r>
                        <a:rPr lang="es-MX" sz="1600" b="1" dirty="0">
                          <a:effectLst/>
                          <a:latin typeface="Arial Narrow" panose="020B0606020202030204" pitchFamily="34" charset="0"/>
                        </a:rPr>
                        <a:t>BDS</a:t>
                      </a:r>
                      <a:endParaRPr lang="en-US" sz="16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675160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068611"/>
              </p:ext>
            </p:extLst>
          </p:nvPr>
        </p:nvGraphicFramePr>
        <p:xfrm>
          <a:off x="1981202" y="2857341"/>
          <a:ext cx="6934198" cy="338836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2000" dirty="0" err="1" smtClean="0">
                          <a:solidFill>
                            <a:schemeClr val="tx1"/>
                          </a:solidFill>
                          <a:effectLst/>
                          <a:latin typeface="Arial Narrow" panose="020B0606020202030204" pitchFamily="34" charset="0"/>
                        </a:rPr>
                        <a:t>Credential</a:t>
                      </a:r>
                      <a:endParaRPr lang="en-US" sz="20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50 %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 </a:t>
                      </a:r>
                      <a:r>
                        <a:rPr lang="es-MX" sz="1400" b="1" dirty="0">
                          <a:effectLst/>
                          <a:latin typeface="Arial Narrow" panose="020B0606020202030204" pitchFamily="34" charset="0"/>
                        </a:rPr>
                        <a:t>8 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50</a:t>
                      </a:r>
                      <a:r>
                        <a:rPr lang="es-MX" sz="1400" b="1" dirty="0" smtClean="0">
                          <a:effectLst/>
                          <a:latin typeface="Arial Narrow" panose="020B0606020202030204" pitchFamily="34" charset="0"/>
                        </a:rPr>
                        <a:t>%</a:t>
                      </a:r>
                    </a:p>
                    <a:p>
                      <a:pPr marL="0" marR="0" algn="ctr">
                        <a:lnSpc>
                          <a:spcPct val="150000"/>
                        </a:lnSpc>
                        <a:spcBef>
                          <a:spcPts val="0"/>
                        </a:spcBef>
                        <a:spcAft>
                          <a:spcPts val="1000"/>
                        </a:spcAft>
                      </a:pPr>
                      <a:r>
                        <a:rPr lang="es-MX" sz="1400" b="1" dirty="0" smtClean="0">
                          <a:effectLst/>
                          <a:latin typeface="Arial Narrow" panose="020B0606020202030204" pitchFamily="34" charset="0"/>
                        </a:rPr>
                        <a:t> of</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30 %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2000" dirty="0">
                          <a:solidFill>
                            <a:schemeClr val="tx1"/>
                          </a:solidFill>
                          <a:effectLst/>
                          <a:latin typeface="Arial Narrow" panose="020B0606020202030204" pitchFamily="34" charset="0"/>
                        </a:rPr>
                        <a:t>Golden </a:t>
                      </a:r>
                      <a:r>
                        <a:rPr lang="es-MX" sz="2000" dirty="0" err="1">
                          <a:solidFill>
                            <a:schemeClr val="tx1"/>
                          </a:solidFill>
                          <a:effectLst/>
                          <a:latin typeface="Arial Narrow" panose="020B0606020202030204" pitchFamily="34" charset="0"/>
                        </a:rPr>
                        <a:t>Credential</a:t>
                      </a:r>
                      <a:endParaRPr lang="en-US" sz="20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8 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75%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40 %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30 %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100 %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1142655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2718339"/>
              </p:ext>
            </p:extLst>
          </p:nvPr>
        </p:nvGraphicFramePr>
        <p:xfrm>
          <a:off x="1981202" y="2857341"/>
          <a:ext cx="6934198" cy="338836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2000" dirty="0" err="1" smtClean="0">
                          <a:solidFill>
                            <a:schemeClr val="tx1"/>
                          </a:solidFill>
                          <a:effectLst/>
                          <a:latin typeface="Arial Narrow" panose="020B0606020202030204" pitchFamily="34" charset="0"/>
                        </a:rPr>
                        <a:t>Credential</a:t>
                      </a:r>
                      <a:endParaRPr lang="en-US" sz="20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50 %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8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50%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r>
                        <a:rPr lang="es-MX" sz="1400" b="1" baseline="0" dirty="0" smtClean="0">
                          <a:effectLst/>
                          <a:latin typeface="Arial Narrow" panose="020B0606020202030204" pitchFamily="34" charset="0"/>
                        </a:rPr>
                        <a:t>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30 %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20 %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endParaRPr lang="en-US" sz="14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2000" dirty="0">
                          <a:solidFill>
                            <a:schemeClr val="tx1"/>
                          </a:solidFill>
                          <a:effectLst/>
                          <a:latin typeface="Arial Narrow" panose="020B0606020202030204" pitchFamily="34" charset="0"/>
                        </a:rPr>
                        <a:t>Golden </a:t>
                      </a:r>
                      <a:r>
                        <a:rPr lang="es-MX" sz="2000" dirty="0" err="1">
                          <a:solidFill>
                            <a:schemeClr val="tx1"/>
                          </a:solidFill>
                          <a:effectLst/>
                          <a:latin typeface="Arial Narrow" panose="020B0606020202030204" pitchFamily="34" charset="0"/>
                        </a:rPr>
                        <a:t>Credential</a:t>
                      </a:r>
                      <a:endParaRPr lang="en-US" sz="20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a:effectLst/>
                          <a:latin typeface="Arial Narrow" panose="020B0606020202030204" pitchFamily="34" charset="0"/>
                        </a:rPr>
                        <a:t>≤ 8 BDS</a:t>
                      </a:r>
                      <a:endParaRPr lang="en-US" sz="14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75%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40 %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30 %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100 </a:t>
                      </a:r>
                      <a:r>
                        <a:rPr lang="es-MX" sz="1400" b="1" dirty="0" smtClean="0">
                          <a:effectLst/>
                          <a:latin typeface="Arial Narrow" panose="020B0606020202030204" pitchFamily="34" charset="0"/>
                        </a:rPr>
                        <a:t>% </a:t>
                      </a: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r>
                        <a:rPr lang="es-MX" sz="1400" b="1" baseline="0" dirty="0" smtClean="0">
                          <a:effectLst/>
                          <a:latin typeface="Arial Narrow" panose="020B0606020202030204" pitchFamily="34" charset="0"/>
                        </a:rPr>
                        <a:t> </a:t>
                      </a:r>
                      <a:r>
                        <a:rPr lang="es-MX" sz="1400" b="1" dirty="0" smtClean="0">
                          <a:effectLst/>
                          <a:latin typeface="Arial Narrow" panose="020B0606020202030204" pitchFamily="34" charset="0"/>
                        </a:rPr>
                        <a:t> 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1142655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7451995"/>
              </p:ext>
            </p:extLst>
          </p:nvPr>
        </p:nvGraphicFramePr>
        <p:xfrm>
          <a:off x="1981202" y="2857341"/>
          <a:ext cx="6934198" cy="3388360"/>
        </p:xfrm>
        <a:graphic>
          <a:graphicData uri="http://schemas.openxmlformats.org/drawingml/2006/table">
            <a:tbl>
              <a:tblPr firstRow="1" firstCol="1" bandRow="1">
                <a:tableStyleId>{5940675A-B579-460E-94D1-54222C63F5DA}</a:tableStyleId>
              </a:tblPr>
              <a:tblGrid>
                <a:gridCol w="1284670"/>
                <a:gridCol w="1059459"/>
                <a:gridCol w="992856"/>
                <a:gridCol w="1321747"/>
                <a:gridCol w="1321747"/>
                <a:gridCol w="953719"/>
              </a:tblGrid>
              <a:tr h="0">
                <a:tc rowSpan="2">
                  <a:txBody>
                    <a:bodyPr/>
                    <a:lstStyle/>
                    <a:p>
                      <a:pPr marL="0" marR="0" algn="ctr">
                        <a:lnSpc>
                          <a:spcPct val="150000"/>
                        </a:lnSpc>
                        <a:spcBef>
                          <a:spcPts val="0"/>
                        </a:spcBef>
                        <a:spcAft>
                          <a:spcPts val="1000"/>
                        </a:spcAft>
                      </a:pPr>
                      <a:r>
                        <a:rPr lang="es-MX" sz="1200" dirty="0">
                          <a:solidFill>
                            <a:schemeClr val="tx1"/>
                          </a:solidFill>
                          <a:effectLst/>
                        </a:rPr>
                        <a:t>LITERATURE EVANGELIST CLASSIFICATION</a:t>
                      </a:r>
                      <a:endParaRPr lang="en-US" sz="1200" dirty="0">
                        <a:solidFill>
                          <a:schemeClr val="tx1"/>
                        </a:solidFill>
                        <a:effectLst/>
                        <a:latin typeface="Times New Roman"/>
                        <a:ea typeface="Times New Roman"/>
                      </a:endParaRPr>
                    </a:p>
                  </a:txBody>
                  <a:tcPr marL="68580" marR="68580" marT="0" marB="0" anchor="ctr">
                    <a:solidFill>
                      <a:srgbClr val="92D050"/>
                    </a:solidFill>
                  </a:tcPr>
                </a:tc>
                <a:tc gridSpan="5">
                  <a:txBody>
                    <a:bodyPr/>
                    <a:lstStyle/>
                    <a:p>
                      <a:pPr marL="0" marR="0" algn="ctr">
                        <a:lnSpc>
                          <a:spcPct val="150000"/>
                        </a:lnSpc>
                        <a:spcBef>
                          <a:spcPts val="0"/>
                        </a:spcBef>
                        <a:spcAft>
                          <a:spcPts val="1000"/>
                        </a:spcAft>
                      </a:pPr>
                      <a:r>
                        <a:rPr lang="pt-PT" sz="1800" dirty="0">
                          <a:solidFill>
                            <a:schemeClr val="tx1"/>
                          </a:solidFill>
                          <a:effectLst/>
                          <a:latin typeface="Arial Black" panose="020B0A04020102020204" pitchFamily="34" charset="0"/>
                        </a:rPr>
                        <a:t>B A S I C     B E N E F I T S</a:t>
                      </a:r>
                      <a:endParaRPr lang="en-US" sz="1400" dirty="0">
                        <a:solidFill>
                          <a:schemeClr val="tx1"/>
                        </a:solidFill>
                        <a:effectLst/>
                        <a:latin typeface="Arial Black" panose="020B0A04020102020204" pitchFamily="34" charset="0"/>
                        <a:ea typeface="Times New Roman"/>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nSpc>
                          <a:spcPct val="150000"/>
                        </a:lnSpc>
                        <a:spcBef>
                          <a:spcPts val="0"/>
                        </a:spcBef>
                        <a:spcAft>
                          <a:spcPts val="1000"/>
                        </a:spcAft>
                      </a:pPr>
                      <a:r>
                        <a:rPr lang="es-MX" sz="1200" b="1" dirty="0">
                          <a:effectLst/>
                          <a:latin typeface="Arial Narrow" panose="020B0606020202030204" pitchFamily="34" charset="0"/>
                        </a:rPr>
                        <a:t>EDUCATIONAL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MEDICAL ASSITANCE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RENT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TRANSPORTATION ASSISTANCE</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c>
                  <a:txBody>
                    <a:bodyPr/>
                    <a:lstStyle/>
                    <a:p>
                      <a:pPr marL="0" marR="0" algn="ctr">
                        <a:lnSpc>
                          <a:spcPct val="150000"/>
                        </a:lnSpc>
                        <a:spcBef>
                          <a:spcPts val="0"/>
                        </a:spcBef>
                        <a:spcAft>
                          <a:spcPts val="1000"/>
                        </a:spcAft>
                      </a:pPr>
                      <a:r>
                        <a:rPr lang="es-MX" sz="1200" b="1" dirty="0">
                          <a:effectLst/>
                          <a:latin typeface="Arial Narrow" panose="020B0606020202030204" pitchFamily="34" charset="0"/>
                        </a:rPr>
                        <a:t>VACATIONS</a:t>
                      </a:r>
                      <a:endParaRPr lang="en-US" sz="1200" b="1" dirty="0">
                        <a:effectLst/>
                        <a:latin typeface="Arial Narrow" panose="020B0606020202030204" pitchFamily="34" charset="0"/>
                        <a:ea typeface="Times New Roman"/>
                      </a:endParaRPr>
                    </a:p>
                  </a:txBody>
                  <a:tcPr marL="68580" marR="68580" marT="0" marB="0" anchor="ctr">
                    <a:solidFill>
                      <a:srgbClr val="00B0F0"/>
                    </a:solidFill>
                  </a:tcPr>
                </a:tc>
              </a:tr>
              <a:tr h="0">
                <a:tc>
                  <a:txBody>
                    <a:bodyPr/>
                    <a:lstStyle/>
                    <a:p>
                      <a:pPr marL="0" marR="0" algn="ctr">
                        <a:lnSpc>
                          <a:spcPct val="150000"/>
                        </a:lnSpc>
                        <a:spcBef>
                          <a:spcPts val="0"/>
                        </a:spcBef>
                        <a:spcAft>
                          <a:spcPts val="1000"/>
                        </a:spcAft>
                      </a:pPr>
                      <a:r>
                        <a:rPr lang="es-MX" sz="2000" dirty="0" err="1" smtClean="0">
                          <a:solidFill>
                            <a:schemeClr val="tx1"/>
                          </a:solidFill>
                          <a:effectLst/>
                          <a:latin typeface="Arial Narrow" panose="020B0606020202030204" pitchFamily="34" charset="0"/>
                        </a:rPr>
                        <a:t>Credential</a:t>
                      </a:r>
                      <a:endParaRPr lang="en-US" sz="20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50 %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8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50%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r>
                        <a:rPr lang="es-MX" sz="1400" b="1" baseline="0" dirty="0" smtClean="0">
                          <a:effectLst/>
                          <a:latin typeface="Arial Narrow" panose="020B0606020202030204" pitchFamily="34" charset="0"/>
                        </a:rPr>
                        <a:t>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30 %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20 %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50%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r>
              <a:tr h="0">
                <a:tc>
                  <a:txBody>
                    <a:bodyPr/>
                    <a:lstStyle/>
                    <a:p>
                      <a:pPr marL="0" marR="0" algn="ctr">
                        <a:lnSpc>
                          <a:spcPct val="150000"/>
                        </a:lnSpc>
                        <a:spcBef>
                          <a:spcPts val="0"/>
                        </a:spcBef>
                        <a:spcAft>
                          <a:spcPts val="1000"/>
                        </a:spcAft>
                      </a:pPr>
                      <a:r>
                        <a:rPr lang="es-MX" sz="2000" dirty="0">
                          <a:solidFill>
                            <a:schemeClr val="tx1"/>
                          </a:solidFill>
                          <a:effectLst/>
                          <a:latin typeface="Arial Narrow" panose="020B0606020202030204" pitchFamily="34" charset="0"/>
                        </a:rPr>
                        <a:t>Golden </a:t>
                      </a:r>
                      <a:r>
                        <a:rPr lang="es-MX" sz="2000" dirty="0" err="1">
                          <a:solidFill>
                            <a:schemeClr val="tx1"/>
                          </a:solidFill>
                          <a:effectLst/>
                          <a:latin typeface="Arial Narrow" panose="020B0606020202030204" pitchFamily="34" charset="0"/>
                        </a:rPr>
                        <a:t>Credential</a:t>
                      </a:r>
                      <a:endParaRPr lang="en-US" sz="2000" dirty="0">
                        <a:solidFill>
                          <a:schemeClr val="tx1"/>
                        </a:solidFill>
                        <a:effectLst/>
                        <a:latin typeface="Arial Narrow" panose="020B0606020202030204" pitchFamily="34" charset="0"/>
                        <a:ea typeface="Times New Roman"/>
                      </a:endParaRPr>
                    </a:p>
                  </a:txBody>
                  <a:tcPr marL="68580" marR="68580" marT="0" marB="0" anchor="ctr">
                    <a:solidFill>
                      <a:srgbClr val="92D050"/>
                    </a:solidFill>
                  </a:tcPr>
                </a:tc>
                <a:tc>
                  <a:txBody>
                    <a:bodyPr/>
                    <a:lstStyle/>
                    <a:p>
                      <a:pPr marL="0" marR="0" algn="ctr">
                        <a:lnSpc>
                          <a:spcPct val="150000"/>
                        </a:lnSpc>
                        <a:spcBef>
                          <a:spcPts val="0"/>
                        </a:spcBef>
                        <a:spcAft>
                          <a:spcPts val="1000"/>
                        </a:spcAft>
                      </a:pPr>
                      <a:r>
                        <a:rPr lang="es-MX" sz="1400" b="1">
                          <a:effectLst/>
                          <a:latin typeface="Arial Narrow" panose="020B0606020202030204" pitchFamily="34" charset="0"/>
                        </a:rPr>
                        <a:t>≤ 8 BDS</a:t>
                      </a:r>
                      <a:endParaRPr lang="en-US" sz="1400" b="1">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75%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 </a:t>
                      </a:r>
                    </a:p>
                    <a:p>
                      <a:pPr marL="0" marR="0" algn="ctr">
                        <a:lnSpc>
                          <a:spcPct val="150000"/>
                        </a:lnSpc>
                        <a:spcBef>
                          <a:spcPts val="0"/>
                        </a:spcBef>
                        <a:spcAft>
                          <a:spcPts val="1000"/>
                        </a:spcAft>
                      </a:pPr>
                      <a:r>
                        <a:rPr lang="es-MX" sz="1400" b="1" dirty="0" smtClean="0">
                          <a:effectLst/>
                          <a:latin typeface="Arial Narrow" panose="020B0606020202030204" pitchFamily="34" charset="0"/>
                        </a:rPr>
                        <a:t>3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40 %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30 % </a:t>
                      </a:r>
                      <a:endParaRPr lang="es-MX" sz="1400" b="1" dirty="0" smtClean="0">
                        <a:effectLst/>
                        <a:latin typeface="Arial Narrow" panose="020B0606020202030204" pitchFamily="34" charset="0"/>
                      </a:endParaRP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p>
                    <a:p>
                      <a:pPr marL="0" marR="0" algn="ctr">
                        <a:lnSpc>
                          <a:spcPct val="150000"/>
                        </a:lnSpc>
                        <a:spcBef>
                          <a:spcPts val="0"/>
                        </a:spcBef>
                        <a:spcAft>
                          <a:spcPts val="1000"/>
                        </a:spcAft>
                      </a:pPr>
                      <a:r>
                        <a:rPr lang="es-MX" sz="1400" b="1" dirty="0" smtClean="0">
                          <a:effectLst/>
                          <a:latin typeface="Arial Narrow" panose="020B0606020202030204" pitchFamily="34" charset="0"/>
                        </a:rPr>
                        <a:t>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c>
                  <a:txBody>
                    <a:bodyPr/>
                    <a:lstStyle/>
                    <a:p>
                      <a:pPr marL="0" marR="0" algn="ctr">
                        <a:lnSpc>
                          <a:spcPct val="150000"/>
                        </a:lnSpc>
                        <a:spcBef>
                          <a:spcPts val="0"/>
                        </a:spcBef>
                        <a:spcAft>
                          <a:spcPts val="1000"/>
                        </a:spcAft>
                      </a:pPr>
                      <a:r>
                        <a:rPr lang="es-MX" sz="1400" b="1" dirty="0">
                          <a:effectLst/>
                          <a:latin typeface="Arial Narrow" panose="020B0606020202030204" pitchFamily="34" charset="0"/>
                        </a:rPr>
                        <a:t>≤ 100 </a:t>
                      </a:r>
                      <a:r>
                        <a:rPr lang="es-MX" sz="1400" b="1" dirty="0" smtClean="0">
                          <a:effectLst/>
                          <a:latin typeface="Arial Narrow" panose="020B0606020202030204" pitchFamily="34" charset="0"/>
                        </a:rPr>
                        <a:t>% </a:t>
                      </a:r>
                    </a:p>
                    <a:p>
                      <a:pPr marL="0" marR="0" algn="ctr">
                        <a:lnSpc>
                          <a:spcPct val="150000"/>
                        </a:lnSpc>
                        <a:spcBef>
                          <a:spcPts val="0"/>
                        </a:spcBef>
                        <a:spcAft>
                          <a:spcPts val="1000"/>
                        </a:spcAft>
                      </a:pPr>
                      <a:r>
                        <a:rPr lang="es-MX" sz="1400" b="1" dirty="0" smtClean="0">
                          <a:effectLst/>
                          <a:latin typeface="Arial Narrow" panose="020B0606020202030204" pitchFamily="34" charset="0"/>
                        </a:rPr>
                        <a:t>of</a:t>
                      </a:r>
                      <a:r>
                        <a:rPr lang="es-MX" sz="1400" b="1" baseline="0" dirty="0" smtClean="0">
                          <a:effectLst/>
                          <a:latin typeface="Arial Narrow" panose="020B0606020202030204" pitchFamily="34" charset="0"/>
                        </a:rPr>
                        <a:t> </a:t>
                      </a:r>
                      <a:r>
                        <a:rPr lang="es-MX" sz="1400" b="1" dirty="0" smtClean="0">
                          <a:effectLst/>
                          <a:latin typeface="Arial Narrow" panose="020B0606020202030204" pitchFamily="34" charset="0"/>
                        </a:rPr>
                        <a:t> 1 </a:t>
                      </a:r>
                      <a:r>
                        <a:rPr lang="es-MX" sz="1400" b="1" dirty="0">
                          <a:effectLst/>
                          <a:latin typeface="Arial Narrow" panose="020B0606020202030204" pitchFamily="34" charset="0"/>
                        </a:rPr>
                        <a:t>BDS</a:t>
                      </a:r>
                      <a:endParaRPr lang="en-US" sz="1400" b="1" dirty="0">
                        <a:effectLst/>
                        <a:latin typeface="Arial Narrow" panose="020B0606020202030204" pitchFamily="34" charset="0"/>
                        <a:ea typeface="Times New Roman"/>
                      </a:endParaRPr>
                    </a:p>
                  </a:txBody>
                  <a:tcPr marL="68580" marR="68580" marT="0" marB="0" anchor="ctr"/>
                </a:tc>
              </a:tr>
            </a:tbl>
          </a:graphicData>
        </a:graphic>
      </p:graphicFrame>
      <p:sp>
        <p:nvSpPr>
          <p:cNvPr id="4" name="Rectangle 3"/>
          <p:cNvSpPr/>
          <p:nvPr/>
        </p:nvSpPr>
        <p:spPr>
          <a:xfrm>
            <a:off x="1969826" y="1524000"/>
            <a:ext cx="6869373" cy="1200329"/>
          </a:xfrm>
          <a:prstGeom prst="rect">
            <a:avLst/>
          </a:prstGeom>
          <a:solidFill>
            <a:schemeClr val="tx1"/>
          </a:solidFill>
        </p:spPr>
        <p:txBody>
          <a:bodyPr wrap="square">
            <a:spAutoFit/>
          </a:bodyPr>
          <a:lstStyle/>
          <a:p>
            <a:pPr algn="ctr">
              <a:lnSpc>
                <a:spcPct val="150000"/>
              </a:lnSpc>
            </a:pPr>
            <a:r>
              <a:rPr lang="en-US" sz="2400" dirty="0" smtClean="0">
                <a:solidFill>
                  <a:schemeClr val="bg1"/>
                </a:solidFill>
              </a:rPr>
              <a:t>Literature Evangelists</a:t>
            </a:r>
          </a:p>
          <a:p>
            <a:pPr algn="ctr">
              <a:lnSpc>
                <a:spcPct val="150000"/>
              </a:lnSpc>
            </a:pPr>
            <a:r>
              <a:rPr lang="en-US" sz="2400" dirty="0" smtClean="0">
                <a:solidFill>
                  <a:schemeClr val="bg1"/>
                </a:solidFill>
              </a:rPr>
              <a:t>BASIC  BENEFIT  LEVELS  </a:t>
            </a:r>
            <a:endParaRPr lang="en-US" sz="2400" dirty="0">
              <a:solidFill>
                <a:schemeClr val="bg1"/>
              </a:solidFill>
            </a:endParaRPr>
          </a:p>
        </p:txBody>
      </p:sp>
    </p:spTree>
    <p:extLst>
      <p:ext uri="{BB962C8B-B14F-4D97-AF65-F5344CB8AC3E}">
        <p14:creationId xmlns:p14="http://schemas.microsoft.com/office/powerpoint/2010/main" val="1398991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048000"/>
            <a:ext cx="6400800" cy="1938992"/>
          </a:xfrm>
          <a:prstGeom prst="rect">
            <a:avLst/>
          </a:prstGeom>
        </p:spPr>
        <p:txBody>
          <a:bodyPr wrap="square">
            <a:spAutoFit/>
          </a:bodyPr>
          <a:lstStyle/>
          <a:p>
            <a:r>
              <a:rPr lang="en-US" sz="4000" dirty="0" smtClean="0"/>
              <a:t>These </a:t>
            </a:r>
            <a:r>
              <a:rPr lang="en-US" sz="4000" dirty="0"/>
              <a:t>will be according to the Plan established in each </a:t>
            </a:r>
            <a:r>
              <a:rPr lang="en-US" sz="4000" b="1" dirty="0"/>
              <a:t>Union</a:t>
            </a:r>
            <a:r>
              <a:rPr lang="en-US" sz="4000" dirty="0"/>
              <a:t> and in each </a:t>
            </a:r>
            <a:r>
              <a:rPr lang="en-US" sz="4000" b="1" dirty="0"/>
              <a:t>Local Field</a:t>
            </a:r>
            <a:r>
              <a:rPr lang="en-US" sz="4000" dirty="0"/>
              <a:t>.</a:t>
            </a:r>
          </a:p>
        </p:txBody>
      </p:sp>
      <p:sp>
        <p:nvSpPr>
          <p:cNvPr id="4" name="TextBox 3"/>
          <p:cNvSpPr txBox="1"/>
          <p:nvPr/>
        </p:nvSpPr>
        <p:spPr>
          <a:xfrm>
            <a:off x="1828800" y="533400"/>
            <a:ext cx="7162800" cy="1754327"/>
          </a:xfrm>
          <a:prstGeom prst="rect">
            <a:avLst/>
          </a:prstGeom>
          <a:noFill/>
        </p:spPr>
        <p:txBody>
          <a:bodyPr wrap="square" rtlCol="0">
            <a:spAutoFit/>
          </a:bodyPr>
          <a:lstStyle/>
          <a:p>
            <a:pPr algn="ctr"/>
            <a:r>
              <a:rPr lang="en-US" sz="5400" b="1" dirty="0"/>
              <a:t>N 07 10  Indirect Benefits Plan.</a:t>
            </a:r>
            <a:r>
              <a:rPr lang="en-US" sz="5400" dirty="0"/>
              <a:t> </a:t>
            </a:r>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09600"/>
            <a:ext cx="6553200" cy="4190999"/>
          </a:xfrm>
        </p:spPr>
        <p:txBody>
          <a:bodyPr/>
          <a:lstStyle/>
          <a:p>
            <a:r>
              <a:rPr lang="en-US" sz="6000" b="1" dirty="0"/>
              <a:t>N 07 20 </a:t>
            </a:r>
            <a:br>
              <a:rPr lang="en-US" sz="6000" b="1" dirty="0"/>
            </a:br>
            <a:r>
              <a:rPr lang="en-US" b="1" u="sng" dirty="0"/>
              <a:t>Defined Benefits Plan</a:t>
            </a:r>
            <a:r>
              <a:rPr lang="en-US" b="1" dirty="0"/>
              <a:t> for the Seventh-Day Adventist Church’s Literature Evangelist. </a:t>
            </a:r>
            <a:endParaRPr lang="en-US" dirty="0"/>
          </a:p>
        </p:txBody>
      </p:sp>
    </p:spTree>
    <p:extLst>
      <p:ext uri="{BB962C8B-B14F-4D97-AF65-F5344CB8AC3E}">
        <p14:creationId xmlns:p14="http://schemas.microsoft.com/office/powerpoint/2010/main" val="40793959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
            <a:ext cx="7010400" cy="6376104"/>
          </a:xfrm>
          <a:prstGeom prst="rect">
            <a:avLst/>
          </a:prstGeom>
        </p:spPr>
        <p:txBody>
          <a:bodyPr wrap="square">
            <a:spAutoFit/>
          </a:bodyPr>
          <a:lstStyle/>
          <a:p>
            <a:r>
              <a:rPr lang="en-US" sz="2000" b="1" dirty="0" smtClean="0"/>
              <a:t>N 07-20 Introduction.</a:t>
            </a:r>
            <a:endParaRPr lang="en-US" sz="2000" dirty="0"/>
          </a:p>
          <a:p>
            <a:pPr marL="342900" lvl="0" indent="-342900">
              <a:lnSpc>
                <a:spcPct val="150000"/>
              </a:lnSpc>
              <a:buFont typeface="+mj-lt"/>
              <a:buAutoNum type="arabicPeriod"/>
            </a:pPr>
            <a:r>
              <a:rPr lang="en-US" sz="2000" dirty="0"/>
              <a:t>The following Policies constitute the </a:t>
            </a:r>
            <a:r>
              <a:rPr lang="en-US" sz="2000" u="sng" dirty="0"/>
              <a:t>Defined Benefits Plan</a:t>
            </a:r>
            <a:r>
              <a:rPr lang="en-US" sz="2000" dirty="0"/>
              <a:t> for the Literature Evangelist of the  </a:t>
            </a:r>
            <a:r>
              <a:rPr lang="en-US" sz="2000" dirty="0" smtClean="0"/>
              <a:t>Seventh-Day </a:t>
            </a:r>
            <a:r>
              <a:rPr lang="en-US" sz="2000" dirty="0"/>
              <a:t>Adventist Church in the Inter American Division.  </a:t>
            </a:r>
            <a:endParaRPr lang="en-US" sz="2000" dirty="0" smtClean="0"/>
          </a:p>
          <a:p>
            <a:pPr marL="800100" lvl="1" indent="-342900">
              <a:lnSpc>
                <a:spcPct val="150000"/>
              </a:lnSpc>
              <a:buFont typeface="+mj-lt"/>
              <a:buAutoNum type="arabicPeriod"/>
            </a:pPr>
            <a:r>
              <a:rPr lang="en-US" sz="2000" dirty="0" smtClean="0"/>
              <a:t>This </a:t>
            </a:r>
            <a:r>
              <a:rPr lang="en-US" sz="2000" dirty="0"/>
              <a:t>Plan provides for the </a:t>
            </a:r>
            <a:r>
              <a:rPr lang="en-US" sz="2000" dirty="0" smtClean="0"/>
              <a:t>qualifying </a:t>
            </a:r>
            <a:r>
              <a:rPr lang="en-US" sz="2000" dirty="0"/>
              <a:t>Literature Evangelist that have dedicated their lives as Publications Professionals in </a:t>
            </a:r>
            <a:r>
              <a:rPr lang="en-US" sz="2000" dirty="0" smtClean="0"/>
              <a:t>the </a:t>
            </a:r>
            <a:r>
              <a:rPr lang="en-US" sz="2000" dirty="0"/>
              <a:t>Inter American Division of the Seventh-Day Adventist Church, who having reached the </a:t>
            </a:r>
            <a:r>
              <a:rPr lang="en-US" sz="2000" dirty="0" smtClean="0"/>
              <a:t>qualifying </a:t>
            </a:r>
            <a:r>
              <a:rPr lang="en-US" sz="2000" dirty="0"/>
              <a:t>age to receive retirement benefits and completed their years of minimum service, </a:t>
            </a:r>
            <a:r>
              <a:rPr lang="en-US" sz="2000" dirty="0" smtClean="0"/>
              <a:t>may </a:t>
            </a:r>
            <a:r>
              <a:rPr lang="en-US" sz="2000" dirty="0"/>
              <a:t>receive the </a:t>
            </a:r>
            <a:r>
              <a:rPr lang="en-US" sz="2000" dirty="0" smtClean="0"/>
              <a:t>corresponding </a:t>
            </a:r>
            <a:r>
              <a:rPr lang="en-US" sz="2000" dirty="0"/>
              <a:t>provisions of the </a:t>
            </a:r>
            <a:r>
              <a:rPr lang="en-US" sz="2000" u="sng" dirty="0"/>
              <a:t>Defined Benefits </a:t>
            </a:r>
            <a:r>
              <a:rPr lang="en-US" sz="2000" dirty="0" smtClean="0"/>
              <a:t>.</a:t>
            </a:r>
          </a:p>
          <a:p>
            <a:pPr marL="342900" lvl="0" indent="-342900">
              <a:lnSpc>
                <a:spcPct val="150000"/>
              </a:lnSpc>
              <a:buFont typeface="+mj-lt"/>
              <a:buAutoNum type="arabicPeriod"/>
            </a:pPr>
            <a:r>
              <a:rPr lang="en-US" sz="2000" dirty="0"/>
              <a:t>The Custody and Verification Commission of the Inter American Division administers the </a:t>
            </a:r>
            <a:r>
              <a:rPr lang="en-US" sz="2000" dirty="0" smtClean="0"/>
              <a:t> Plan </a:t>
            </a:r>
            <a:r>
              <a:rPr lang="en-US" sz="2000" dirty="0"/>
              <a:t>through the Fund Balances Pension of each of the Owners of Fund Balance</a:t>
            </a:r>
            <a:r>
              <a:rPr lang="en-US" sz="2000" dirty="0" smtClean="0"/>
              <a:t>.</a:t>
            </a:r>
            <a:endParaRPr lang="en-US" sz="2000" dirty="0"/>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
                                        <p:tgtEl>
                                          <p:spTgt spid="2">
                                            <p:txEl>
                                              <p:pRg st="0" end="0"/>
                                            </p:txEl>
                                          </p:spTgt>
                                        </p:tgtEl>
                                      </p:cBhvr>
                                    </p:animEffect>
                                    <p:anim calcmode="lin" valueType="num">
                                      <p:cBhvr>
                                        <p:cTn id="8"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
                                        <p:tgtEl>
                                          <p:spTgt spid="2">
                                            <p:txEl>
                                              <p:pRg st="1" end="1"/>
                                            </p:txEl>
                                          </p:spTgt>
                                        </p:tgtEl>
                                      </p:cBhvr>
                                    </p:animEffect>
                                    <p:anim calcmode="lin" valueType="num">
                                      <p:cBhvr>
                                        <p:cTn id="17"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
                                        <p:tgtEl>
                                          <p:spTgt spid="2">
                                            <p:txEl>
                                              <p:pRg st="2" end="2"/>
                                            </p:txEl>
                                          </p:spTgt>
                                        </p:tgtEl>
                                      </p:cBhvr>
                                    </p:animEffect>
                                    <p:anim calcmode="lin" valueType="num">
                                      <p:cBhvr>
                                        <p:cTn id="26"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
                                        <p:tgtEl>
                                          <p:spTgt spid="2">
                                            <p:txEl>
                                              <p:pRg st="3" end="3"/>
                                            </p:txEl>
                                          </p:spTgt>
                                        </p:tgtEl>
                                      </p:cBhvr>
                                    </p:animEffect>
                                    <p:anim calcmode="lin" valueType="num">
                                      <p:cBhvr>
                                        <p:cTn id="35"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57200"/>
            <a:ext cx="7010400" cy="6340198"/>
          </a:xfrm>
          <a:prstGeom prst="rect">
            <a:avLst/>
          </a:prstGeom>
        </p:spPr>
        <p:txBody>
          <a:bodyPr wrap="square">
            <a:spAutoFit/>
          </a:bodyPr>
          <a:lstStyle/>
          <a:p>
            <a:r>
              <a:rPr lang="en-US" sz="2800" b="1" dirty="0"/>
              <a:t>N 07 20 </a:t>
            </a:r>
            <a:endParaRPr lang="en-US" sz="2800" b="1" dirty="0" smtClean="0"/>
          </a:p>
          <a:p>
            <a:r>
              <a:rPr lang="en-US" b="1" u="sng" dirty="0" smtClean="0"/>
              <a:t>Defined </a:t>
            </a:r>
            <a:r>
              <a:rPr lang="en-US" b="1" u="sng" dirty="0"/>
              <a:t>Benefits Plan</a:t>
            </a:r>
            <a:r>
              <a:rPr lang="en-US" b="1" dirty="0"/>
              <a:t> for the Seventh-Day Adventist Church’s Literature Evangelist.  Introduction</a:t>
            </a:r>
            <a:r>
              <a:rPr lang="en-US" b="1" dirty="0" smtClean="0"/>
              <a:t>.</a:t>
            </a:r>
          </a:p>
          <a:p>
            <a:endParaRPr lang="en-US" dirty="0"/>
          </a:p>
          <a:p>
            <a:pPr marL="228600" lvl="0" indent="-228600">
              <a:buFont typeface="+mj-lt"/>
              <a:buAutoNum type="arabicPeriod"/>
            </a:pPr>
            <a:r>
              <a:rPr lang="en-US" dirty="0" smtClean="0"/>
              <a:t>The </a:t>
            </a:r>
            <a:r>
              <a:rPr lang="en-US" dirty="0"/>
              <a:t>Custody and Verification Commission of the Inter American </a:t>
            </a:r>
            <a:r>
              <a:rPr lang="en-US" dirty="0" smtClean="0"/>
              <a:t>Division:</a:t>
            </a:r>
          </a:p>
          <a:p>
            <a:pPr marL="685800" lvl="1" indent="-228600">
              <a:buFont typeface="+mj-lt"/>
              <a:buAutoNum type="alphaLcPeriod"/>
            </a:pPr>
            <a:r>
              <a:rPr lang="en-US" dirty="0" smtClean="0"/>
              <a:t>will </a:t>
            </a:r>
            <a:r>
              <a:rPr lang="en-US" dirty="0"/>
              <a:t>define and interpret the Active Policies of the Plan</a:t>
            </a:r>
            <a:r>
              <a:rPr lang="en-US" dirty="0" smtClean="0"/>
              <a:t>.</a:t>
            </a:r>
          </a:p>
          <a:p>
            <a:pPr marL="685800" lvl="1" indent="-228600">
              <a:buFont typeface="+mj-lt"/>
              <a:buAutoNum type="alphaLcPeriod"/>
            </a:pPr>
            <a:r>
              <a:rPr lang="en-US" dirty="0" smtClean="0"/>
              <a:t> Will </a:t>
            </a:r>
            <a:r>
              <a:rPr lang="en-US" dirty="0"/>
              <a:t>apply the corresponding benefits in harmony with the recommendations of </a:t>
            </a:r>
            <a:r>
              <a:rPr lang="en-US" dirty="0" smtClean="0"/>
              <a:t> </a:t>
            </a:r>
            <a:r>
              <a:rPr lang="en-US" dirty="0"/>
              <a:t>the diverse organizations owning the Fund Balances and the Active </a:t>
            </a:r>
            <a:r>
              <a:rPr lang="en-US" dirty="0" smtClean="0"/>
              <a:t>Policies.</a:t>
            </a:r>
          </a:p>
          <a:p>
            <a:pPr marL="685800" lvl="1" indent="-228600">
              <a:buFont typeface="+mj-lt"/>
              <a:buAutoNum type="alphaLcPeriod"/>
            </a:pPr>
            <a:r>
              <a:rPr lang="en-US" dirty="0" smtClean="0"/>
              <a:t>Will </a:t>
            </a:r>
            <a:r>
              <a:rPr lang="en-US" dirty="0"/>
              <a:t>keep the Accounting Records of the implications of the votes taken by the </a:t>
            </a:r>
            <a:r>
              <a:rPr lang="en-US" dirty="0" smtClean="0"/>
              <a:t>Owning </a:t>
            </a:r>
            <a:r>
              <a:rPr lang="en-US" dirty="0"/>
              <a:t>Organizations and the latest Policies, and will measure the impact of </a:t>
            </a:r>
            <a:r>
              <a:rPr lang="en-US" dirty="0" smtClean="0"/>
              <a:t>these </a:t>
            </a:r>
            <a:r>
              <a:rPr lang="en-US" dirty="0"/>
              <a:t>records on the Fund Balances of the corresponding Owners of Fund </a:t>
            </a:r>
            <a:r>
              <a:rPr lang="en-US" dirty="0" smtClean="0"/>
              <a:t>Balance.</a:t>
            </a:r>
          </a:p>
          <a:p>
            <a:pPr marL="685800" lvl="1" indent="-228600">
              <a:buFont typeface="+mj-lt"/>
              <a:buAutoNum type="alphaLcPeriod"/>
            </a:pPr>
            <a:r>
              <a:rPr lang="en-US" dirty="0" smtClean="0"/>
              <a:t>The </a:t>
            </a:r>
            <a:r>
              <a:rPr lang="en-US" dirty="0"/>
              <a:t>votes taken by this Commission will not be cited nor will they set a precedent   </a:t>
            </a:r>
            <a:r>
              <a:rPr lang="en-US" dirty="0" smtClean="0"/>
              <a:t>for </a:t>
            </a:r>
            <a:r>
              <a:rPr lang="en-US" dirty="0"/>
              <a:t>future </a:t>
            </a:r>
            <a:r>
              <a:rPr lang="en-US" dirty="0" smtClean="0"/>
              <a:t>litigation</a:t>
            </a:r>
            <a:endParaRPr lang="en-US" dirty="0"/>
          </a:p>
          <a:p>
            <a:pPr marL="228600" indent="-228600">
              <a:buFont typeface="+mj-lt"/>
              <a:buAutoNum type="arabicPeriod" startAt="4"/>
            </a:pPr>
            <a:r>
              <a:rPr lang="en-US" dirty="0" smtClean="0"/>
              <a:t>Any </a:t>
            </a:r>
            <a:r>
              <a:rPr lang="en-US" dirty="0"/>
              <a:t>Owner of a Fund Balance located within the territory of any Subsidiary and/or </a:t>
            </a:r>
            <a:r>
              <a:rPr lang="en-US" dirty="0" smtClean="0"/>
              <a:t>Bookstore </a:t>
            </a:r>
            <a:r>
              <a:rPr lang="en-US" dirty="0"/>
              <a:t>of the Publishing Houses’ Distribution System, that can not contribute to the </a:t>
            </a:r>
            <a:r>
              <a:rPr lang="en-US" dirty="0" smtClean="0"/>
              <a:t>respective </a:t>
            </a:r>
            <a:r>
              <a:rPr lang="en-US" dirty="0"/>
              <a:t>Fund because of external political reasons, will assume the responsibility of </a:t>
            </a:r>
            <a:r>
              <a:rPr lang="en-US" dirty="0" smtClean="0"/>
              <a:t>creating </a:t>
            </a:r>
            <a:r>
              <a:rPr lang="en-US" dirty="0"/>
              <a:t>its own Fund with the approval of the parent Organization’s Board and of the </a:t>
            </a:r>
            <a:r>
              <a:rPr lang="en-US" dirty="0" smtClean="0"/>
              <a:t>Custody </a:t>
            </a:r>
            <a:r>
              <a:rPr lang="en-US" dirty="0"/>
              <a:t>and Verification Commission.</a:t>
            </a:r>
            <a:r>
              <a:rPr lang="en-US" sz="1700" dirty="0"/>
              <a:t>	</a:t>
            </a:r>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heel(1)">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heel(1)">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heel(1)">
                                      <p:cBhvr>
                                        <p:cTn id="4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762000"/>
            <a:ext cx="6781800" cy="5312352"/>
          </a:xfrm>
          <a:prstGeom prst="rect">
            <a:avLst/>
          </a:prstGeom>
        </p:spPr>
        <p:txBody>
          <a:bodyPr wrap="square">
            <a:spAutoFit/>
          </a:bodyPr>
          <a:lstStyle/>
          <a:p>
            <a:pPr>
              <a:lnSpc>
                <a:spcPct val="150000"/>
              </a:lnSpc>
            </a:pPr>
            <a:r>
              <a:rPr lang="en-US" sz="2400" b="1" dirty="0"/>
              <a:t>N 07 22</a:t>
            </a:r>
            <a:r>
              <a:rPr lang="en-US" b="1" dirty="0"/>
              <a:t>  Organizations.   Definitions</a:t>
            </a:r>
            <a:r>
              <a:rPr lang="en-US" b="1" dirty="0" smtClean="0"/>
              <a:t>.</a:t>
            </a:r>
          </a:p>
          <a:p>
            <a:pPr>
              <a:lnSpc>
                <a:spcPct val="150000"/>
              </a:lnSpc>
            </a:pPr>
            <a:endParaRPr lang="en-US" dirty="0"/>
          </a:p>
          <a:p>
            <a:pPr>
              <a:lnSpc>
                <a:spcPct val="150000"/>
              </a:lnSpc>
            </a:pPr>
            <a:r>
              <a:rPr lang="en-US" sz="2400" b="1" dirty="0"/>
              <a:t>N 07 30   Generalities.</a:t>
            </a:r>
            <a:endParaRPr lang="en-US" sz="2400" dirty="0"/>
          </a:p>
          <a:p>
            <a:pPr marL="342900" lvl="0" indent="-342900">
              <a:lnSpc>
                <a:spcPct val="150000"/>
              </a:lnSpc>
              <a:buFont typeface="+mj-lt"/>
              <a:buAutoNum type="arabicPeriod"/>
            </a:pPr>
            <a:r>
              <a:rPr lang="en-US" dirty="0"/>
              <a:t>For the purposes of these Policies, the classification that </a:t>
            </a:r>
            <a:r>
              <a:rPr lang="en-US" b="1" dirty="0"/>
              <a:t>N 03 12</a:t>
            </a:r>
            <a:r>
              <a:rPr lang="en-US" dirty="0"/>
              <a:t> establishes is officially defined in the Literature Evangelist’s Service </a:t>
            </a:r>
            <a:r>
              <a:rPr lang="en-US" dirty="0" err="1"/>
              <a:t>Service</a:t>
            </a:r>
            <a:r>
              <a:rPr lang="en-US" dirty="0"/>
              <a:t> Record.  To such effect, it defines </a:t>
            </a:r>
            <a:r>
              <a:rPr lang="en-US" dirty="0" smtClean="0"/>
              <a:t>5 </a:t>
            </a:r>
            <a:r>
              <a:rPr lang="en-US" dirty="0"/>
              <a:t>classifications for the Literature Evangelist, in the following terms:</a:t>
            </a:r>
          </a:p>
          <a:p>
            <a:pPr marL="1257300" lvl="2" indent="-342900">
              <a:lnSpc>
                <a:spcPct val="150000"/>
              </a:lnSpc>
              <a:buFont typeface="+mj-lt"/>
              <a:buAutoNum type="alphaLcPeriod"/>
            </a:pPr>
            <a:r>
              <a:rPr lang="en-US" dirty="0"/>
              <a:t>Beginner.</a:t>
            </a:r>
          </a:p>
          <a:p>
            <a:pPr marL="1257300" lvl="2" indent="-342900">
              <a:lnSpc>
                <a:spcPct val="150000"/>
              </a:lnSpc>
              <a:buFont typeface="+mj-lt"/>
              <a:buAutoNum type="alphaLcPeriod"/>
            </a:pPr>
            <a:r>
              <a:rPr lang="en-US" dirty="0"/>
              <a:t>Licensed.</a:t>
            </a:r>
          </a:p>
          <a:p>
            <a:pPr marL="1257300" lvl="2" indent="-342900">
              <a:lnSpc>
                <a:spcPct val="150000"/>
              </a:lnSpc>
              <a:buFont typeface="+mj-lt"/>
              <a:buAutoNum type="alphaLcPeriod"/>
            </a:pPr>
            <a:r>
              <a:rPr lang="en-US" dirty="0"/>
              <a:t>Golden Licensed.</a:t>
            </a:r>
          </a:p>
          <a:p>
            <a:pPr marL="1257300" lvl="2" indent="-342900">
              <a:lnSpc>
                <a:spcPct val="150000"/>
              </a:lnSpc>
              <a:buFont typeface="+mj-lt"/>
              <a:buAutoNum type="alphaLcPeriod"/>
            </a:pPr>
            <a:r>
              <a:rPr lang="en-US" dirty="0"/>
              <a:t>Credentialed.</a:t>
            </a:r>
          </a:p>
          <a:p>
            <a:pPr marL="1257300" lvl="2" indent="-342900">
              <a:lnSpc>
                <a:spcPct val="150000"/>
              </a:lnSpc>
              <a:buFont typeface="+mj-lt"/>
              <a:buAutoNum type="alphaLcPeriod"/>
            </a:pPr>
            <a:r>
              <a:rPr lang="en-US" dirty="0"/>
              <a:t>Golden Credentialed.</a:t>
            </a:r>
            <a:endParaRPr lang="en-US" dirty="0">
              <a:effectLst/>
            </a:endParaRPr>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heel(1)">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heel(1)">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heel(1)">
                                      <p:cBhvr>
                                        <p:cTn id="4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916559"/>
            <a:ext cx="6629400" cy="4647426"/>
          </a:xfrm>
          <a:prstGeom prst="rect">
            <a:avLst/>
          </a:prstGeom>
        </p:spPr>
        <p:txBody>
          <a:bodyPr wrap="square">
            <a:spAutoFit/>
          </a:bodyPr>
          <a:lstStyle/>
          <a:p>
            <a:pPr lvl="0">
              <a:lnSpc>
                <a:spcPct val="200000"/>
              </a:lnSpc>
            </a:pPr>
            <a:r>
              <a:rPr lang="en-US" sz="2000" b="1" dirty="0" smtClean="0"/>
              <a:t>N 07 30 –Generalities</a:t>
            </a:r>
          </a:p>
          <a:p>
            <a:pPr lvl="0">
              <a:lnSpc>
                <a:spcPct val="200000"/>
              </a:lnSpc>
            </a:pPr>
            <a:endParaRPr lang="en-US" sz="2000" b="1" dirty="0" smtClean="0"/>
          </a:p>
          <a:p>
            <a:pPr marL="342900" lvl="0" indent="-342900">
              <a:lnSpc>
                <a:spcPct val="200000"/>
              </a:lnSpc>
              <a:buFont typeface="+mj-lt"/>
              <a:buAutoNum type="arabicPeriod" startAt="2"/>
            </a:pPr>
            <a:r>
              <a:rPr lang="en-US" dirty="0" smtClean="0"/>
              <a:t>Only </a:t>
            </a:r>
            <a:r>
              <a:rPr lang="en-US" dirty="0"/>
              <a:t>the </a:t>
            </a:r>
            <a:r>
              <a:rPr lang="en-US" b="1" dirty="0"/>
              <a:t>Credentialed or the Golden Credentialed </a:t>
            </a:r>
            <a:r>
              <a:rPr lang="en-US" dirty="0"/>
              <a:t>Literature Evangelist are eligible to receive the Defined Benefits Plan blessings, and only as these Policies establish the benefit levels.</a:t>
            </a:r>
          </a:p>
          <a:p>
            <a:pPr marL="342900" lvl="0" indent="-342900">
              <a:lnSpc>
                <a:spcPct val="200000"/>
              </a:lnSpc>
              <a:buFont typeface="+mj-lt"/>
              <a:buAutoNum type="arabicPeriod" startAt="2"/>
            </a:pPr>
            <a:r>
              <a:rPr lang="en-US" dirty="0"/>
              <a:t>The Unions may include the Credentialed Literature Evangelist in alternate private pension plans, defining the level of benefits according to their productivity level standards.</a:t>
            </a:r>
            <a:endParaRPr lang="en-US" dirty="0">
              <a:effectLst/>
            </a:endParaRPr>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919784" y="1295400"/>
            <a:ext cx="6995615" cy="5016758"/>
          </a:xfrm>
          <a:prstGeom prst="rect">
            <a:avLst/>
          </a:prstGeom>
        </p:spPr>
        <p:txBody>
          <a:bodyPr wrap="square">
            <a:spAutoFit/>
          </a:bodyPr>
          <a:lstStyle/>
          <a:p>
            <a:r>
              <a:rPr lang="en-US" sz="2400" b="1" dirty="0" smtClean="0"/>
              <a:t>N 07 –  </a:t>
            </a:r>
            <a:r>
              <a:rPr lang="en-US" sz="2400" b="1" dirty="0"/>
              <a:t>BENEFITS AND THEIR APPLICATION TO LITERATURE EVANGELIST</a:t>
            </a:r>
          </a:p>
          <a:p>
            <a:endParaRPr lang="en-US" b="1" dirty="0" smtClean="0"/>
          </a:p>
          <a:p>
            <a:endParaRPr lang="en-US" b="1" dirty="0" smtClean="0"/>
          </a:p>
          <a:p>
            <a:r>
              <a:rPr lang="en-US" b="1" dirty="0" smtClean="0"/>
              <a:t>N </a:t>
            </a:r>
            <a:r>
              <a:rPr lang="en-US" b="1" dirty="0"/>
              <a:t>07 01 Benefits For the Literature Evangelist</a:t>
            </a:r>
            <a:r>
              <a:rPr lang="en-US" b="1" dirty="0" smtClean="0"/>
              <a:t>.</a:t>
            </a:r>
          </a:p>
          <a:p>
            <a:endParaRPr lang="en-US" sz="2000" dirty="0"/>
          </a:p>
          <a:p>
            <a:pPr marL="342900" lvl="0" indent="-342900">
              <a:buFont typeface="+mj-lt"/>
              <a:buAutoNum type="arabicPeriod"/>
            </a:pPr>
            <a:r>
              <a:rPr lang="en-US" dirty="0"/>
              <a:t>The Literature Evangelist Benefits are classified in the following manner:</a:t>
            </a:r>
          </a:p>
          <a:p>
            <a:pPr marL="800100" lvl="1" indent="-342900">
              <a:buFont typeface="+mj-lt"/>
              <a:buAutoNum type="alphaLcPeriod"/>
            </a:pPr>
            <a:r>
              <a:rPr lang="en-US" b="1" dirty="0" smtClean="0"/>
              <a:t>Benefits Plan for </a:t>
            </a:r>
            <a:r>
              <a:rPr lang="en-US" b="1" dirty="0" err="1" smtClean="0"/>
              <a:t>Colportors</a:t>
            </a:r>
            <a:r>
              <a:rPr lang="en-US" b="1" dirty="0" smtClean="0"/>
              <a:t> - Retirement </a:t>
            </a:r>
            <a:r>
              <a:rPr lang="en-US" b="1" dirty="0"/>
              <a:t>Benefits Plan.</a:t>
            </a:r>
            <a:endParaRPr lang="en-US" dirty="0"/>
          </a:p>
          <a:p>
            <a:pPr marL="800100" lvl="1" indent="-342900">
              <a:buFont typeface="+mj-lt"/>
              <a:buAutoNum type="alphaLcPeriod"/>
            </a:pPr>
            <a:r>
              <a:rPr lang="en-US" b="1" dirty="0"/>
              <a:t>Basic Benefits. </a:t>
            </a:r>
            <a:r>
              <a:rPr lang="en-US" dirty="0"/>
              <a:t> Those that have a direct relation to his/her standard of living and to the amount of his/her income.  These include:</a:t>
            </a:r>
          </a:p>
          <a:p>
            <a:pPr marL="2171700" lvl="4" indent="-342900">
              <a:buFont typeface="+mj-lt"/>
              <a:buAutoNum type="arabicParenR"/>
            </a:pPr>
            <a:r>
              <a:rPr lang="en-US" dirty="0"/>
              <a:t>Educational Assistance.</a:t>
            </a:r>
          </a:p>
          <a:p>
            <a:pPr marL="2171700" lvl="4" indent="-342900">
              <a:buFont typeface="+mj-lt"/>
              <a:buAutoNum type="arabicParenR"/>
            </a:pPr>
            <a:r>
              <a:rPr lang="en-US" dirty="0"/>
              <a:t>Medical Assistance.</a:t>
            </a:r>
          </a:p>
          <a:p>
            <a:pPr marL="2171700" lvl="4" indent="-342900">
              <a:buFont typeface="+mj-lt"/>
              <a:buAutoNum type="arabicParenR"/>
            </a:pPr>
            <a:r>
              <a:rPr lang="en-US" dirty="0"/>
              <a:t>Rent Assistance.</a:t>
            </a:r>
          </a:p>
          <a:p>
            <a:pPr marL="2171700" lvl="4" indent="-342900">
              <a:buFont typeface="+mj-lt"/>
              <a:buAutoNum type="arabicParenR"/>
            </a:pPr>
            <a:r>
              <a:rPr lang="en-US" dirty="0"/>
              <a:t>Transportation Assistance.</a:t>
            </a:r>
          </a:p>
          <a:p>
            <a:pPr marL="2171700" lvl="4" indent="-342900">
              <a:buFont typeface="+mj-lt"/>
              <a:buAutoNum type="arabicParenR"/>
            </a:pPr>
            <a:r>
              <a:rPr lang="en-US" dirty="0"/>
              <a:t>Vacations.</a:t>
            </a:r>
            <a:endParaRPr lang="en-US" dirty="0">
              <a:effectLst/>
            </a:endParaRPr>
          </a:p>
        </p:txBody>
      </p:sp>
    </p:spTree>
    <p:extLst>
      <p:ext uri="{BB962C8B-B14F-4D97-AF65-F5344CB8AC3E}">
        <p14:creationId xmlns:p14="http://schemas.microsoft.com/office/powerpoint/2010/main" val="3307382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heel(1)">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heel(1)">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heel(1)">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heel(1)">
                                      <p:cBhvr>
                                        <p:cTn id="27" dur="20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heel(1)">
                                      <p:cBhvr>
                                        <p:cTn id="32" dur="20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heel(1)">
                                      <p:cBhvr>
                                        <p:cTn id="37" dur="20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heel(1)">
                                      <p:cBhvr>
                                        <p:cTn id="42" dur="20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wheel(1)">
                                      <p:cBhvr>
                                        <p:cTn id="47" dur="20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wheel(1)">
                                      <p:cBhvr>
                                        <p:cTn id="52"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50758"/>
            <a:ext cx="6934200" cy="6278642"/>
          </a:xfrm>
          <a:prstGeom prst="rect">
            <a:avLst/>
          </a:prstGeom>
        </p:spPr>
        <p:txBody>
          <a:bodyPr wrap="square">
            <a:spAutoFit/>
          </a:bodyPr>
          <a:lstStyle/>
          <a:p>
            <a:pPr lvl="0"/>
            <a:r>
              <a:rPr lang="en-US" sz="2400" b="1" dirty="0" smtClean="0"/>
              <a:t>N 07 30 – Generalities.</a:t>
            </a:r>
          </a:p>
          <a:p>
            <a:pPr lvl="0"/>
            <a:endParaRPr lang="en-US" sz="2400" b="1" dirty="0" smtClean="0"/>
          </a:p>
          <a:p>
            <a:pPr marL="342900" lvl="0" indent="-342900">
              <a:buFont typeface="+mj-lt"/>
              <a:buAutoNum type="arabicPeriod" startAt="4"/>
            </a:pPr>
            <a:r>
              <a:rPr lang="en-US" dirty="0" smtClean="0"/>
              <a:t>For </a:t>
            </a:r>
            <a:r>
              <a:rPr lang="en-US" dirty="0"/>
              <a:t>the calculation of the Defined Benefits, the years of dedication and service  for this type of professionals will be establish in the following manner:</a:t>
            </a:r>
          </a:p>
          <a:p>
            <a:pPr marL="800100" lvl="1" indent="-342900">
              <a:lnSpc>
                <a:spcPct val="150000"/>
              </a:lnSpc>
              <a:buFont typeface="+mj-lt"/>
              <a:buAutoNum type="alphaLcPeriod"/>
            </a:pPr>
            <a:r>
              <a:rPr lang="en-US" sz="1600" dirty="0"/>
              <a:t>Adding up the total number of hours worked during their lifetime and </a:t>
            </a:r>
            <a:r>
              <a:rPr lang="en-US" sz="1400" dirty="0"/>
              <a:t>dividing the result by 1,500.</a:t>
            </a:r>
          </a:p>
          <a:p>
            <a:pPr marL="800100" lvl="1" indent="-342900">
              <a:lnSpc>
                <a:spcPct val="150000"/>
              </a:lnSpc>
              <a:buFont typeface="+mj-lt"/>
              <a:buAutoNum type="alphaLcPeriod"/>
            </a:pPr>
            <a:r>
              <a:rPr lang="en-US" sz="1400" dirty="0"/>
              <a:t>Adding up the total of weekly reports handed in during their lifetime and dividing the sum by 40.  No more than fifty two (52) weekly reports will be recognized in any given year.</a:t>
            </a:r>
          </a:p>
          <a:p>
            <a:pPr marL="800100" lvl="1" indent="-342900">
              <a:lnSpc>
                <a:spcPct val="150000"/>
              </a:lnSpc>
              <a:buFont typeface="+mj-lt"/>
              <a:buAutoNum type="alphaLcPeriod"/>
            </a:pPr>
            <a:r>
              <a:rPr lang="en-US" sz="1400" dirty="0"/>
              <a:t>Adding the products of “a” and “b” above, and dividing it by two (2).</a:t>
            </a:r>
          </a:p>
          <a:p>
            <a:pPr marL="800100" lvl="1" indent="-342900">
              <a:lnSpc>
                <a:spcPct val="150000"/>
              </a:lnSpc>
              <a:buFont typeface="+mj-lt"/>
              <a:buAutoNum type="alphaLcPeriod"/>
            </a:pPr>
            <a:r>
              <a:rPr lang="en-US" sz="1400" dirty="0"/>
              <a:t>The product of “c” (above) will be the number of service years the Colporteur will be counted toward his/her retirement.  This number will not exceed the number of calendar years the Canvasser worked with the Publications Department.</a:t>
            </a:r>
          </a:p>
          <a:p>
            <a:pPr marL="800100" lvl="1" indent="-342900">
              <a:lnSpc>
                <a:spcPct val="150000"/>
              </a:lnSpc>
              <a:buFont typeface="+mj-lt"/>
              <a:buAutoNum type="alphaLcPeriod"/>
            </a:pPr>
            <a:r>
              <a:rPr lang="en-US" sz="1400" dirty="0"/>
              <a:t>For every year of service registered, there should also be a record of the level of sales achieved that will have earned him/her a category level.  This level of sales achieved will be in reference to the Basic Denominational Salary.  The resulting factor will be determining for the Retirement Benefits Calculations as a productivity reference</a:t>
            </a:r>
            <a:r>
              <a:rPr lang="en-US" sz="1600" dirty="0"/>
              <a:t>.</a:t>
            </a:r>
            <a:endParaRPr lang="en-US" sz="1600" dirty="0">
              <a:effectLst/>
            </a:endParaRPr>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heel(1)">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heel(1)">
                                      <p:cBhvr>
                                        <p:cTn id="3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81000"/>
            <a:ext cx="6705600" cy="5447645"/>
          </a:xfrm>
          <a:prstGeom prst="rect">
            <a:avLst/>
          </a:prstGeom>
          <a:noFill/>
        </p:spPr>
        <p:txBody>
          <a:bodyPr wrap="square" rtlCol="0">
            <a:spAutoFit/>
          </a:bodyPr>
          <a:lstStyle/>
          <a:p>
            <a:r>
              <a:rPr lang="en-US" sz="2400" b="1" dirty="0"/>
              <a:t>N 07 40   Plan Operation</a:t>
            </a:r>
          </a:p>
          <a:p>
            <a:pPr marL="342900" lvl="0" indent="-342900" algn="just">
              <a:buFont typeface="+mj-lt"/>
              <a:buAutoNum type="arabicPeriod"/>
            </a:pPr>
            <a:r>
              <a:rPr lang="en-US" dirty="0"/>
              <a:t>Each organization, Owner of a Fund Balance, will establish a </a:t>
            </a:r>
            <a:r>
              <a:rPr lang="en-US" b="1" dirty="0"/>
              <a:t>Pension Factor</a:t>
            </a:r>
            <a:r>
              <a:rPr lang="en-US" dirty="0"/>
              <a:t> to be applied to the territorial market the Literature Evangelist service.  This pension factor will not exceed, for the Literature Evangelist, the 100% ceiling established for other types of regular employees.  Each Union will determine this Pension Factor yearly.</a:t>
            </a:r>
          </a:p>
          <a:p>
            <a:pPr marL="342900" lvl="0" indent="-342900" algn="just">
              <a:buFont typeface="+mj-lt"/>
              <a:buAutoNum type="arabicPeriod"/>
            </a:pPr>
            <a:r>
              <a:rPr lang="en-US" dirty="0"/>
              <a:t>The Retirement Fund is comprised of </a:t>
            </a:r>
            <a:r>
              <a:rPr lang="en-US" dirty="0">
                <a:latin typeface="Arial Black" panose="020B0A04020102020204" pitchFamily="34" charset="0"/>
              </a:rPr>
              <a:t>20%</a:t>
            </a:r>
            <a:r>
              <a:rPr lang="en-US" dirty="0"/>
              <a:t> of the Tithe Fund for the financing of the Publishing System.  This Fund for the Retirement of Literature Evangelist is managed separately from the Unions’ Funds Balances, that is to say, it is for the exclusive use of the Literature Evangelist’ Pension Benefits.  However, the Pension Fund is a replenishing source, when it is required, for the Literature Evangelist’ Pension Balance Fund.</a:t>
            </a:r>
          </a:p>
          <a:p>
            <a:pPr marL="342900" lvl="0" indent="-342900" algn="just">
              <a:buFont typeface="+mj-lt"/>
              <a:buAutoNum type="arabicPeriod"/>
            </a:pPr>
            <a:r>
              <a:rPr lang="en-US" dirty="0"/>
              <a:t> A Literature Evangelist’s Service Record, where his/her dedication to the Publishing System is portrayed, should show the periods recorded for each one of the different categories.   The final pension level decision will be based on the earned benefits depending on the years served on each category</a:t>
            </a:r>
            <a:r>
              <a:rPr lang="en-US" dirty="0" smtClean="0"/>
              <a:t>.</a:t>
            </a:r>
            <a:endParaRPr lang="en-US" dirty="0"/>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028343"/>
            <a:ext cx="6781800" cy="4585871"/>
          </a:xfrm>
          <a:prstGeom prst="rect">
            <a:avLst/>
          </a:prstGeom>
        </p:spPr>
        <p:txBody>
          <a:bodyPr wrap="square">
            <a:spAutoFit/>
          </a:bodyPr>
          <a:lstStyle/>
          <a:p>
            <a:pPr lvl="0"/>
            <a:r>
              <a:rPr lang="en-US" sz="2000" b="1" dirty="0" smtClean="0"/>
              <a:t>N 07 40 – Plan Operation</a:t>
            </a:r>
          </a:p>
          <a:p>
            <a:pPr lvl="0"/>
            <a:endParaRPr lang="en-US" sz="2000" b="1" dirty="0" smtClean="0"/>
          </a:p>
          <a:p>
            <a:pPr marL="342900" lvl="0" indent="-342900">
              <a:buFont typeface="+mj-lt"/>
              <a:buAutoNum type="arabicPeriod" startAt="4"/>
            </a:pPr>
            <a:r>
              <a:rPr lang="en-US" dirty="0" smtClean="0"/>
              <a:t>The </a:t>
            </a:r>
            <a:r>
              <a:rPr lang="en-US" dirty="0"/>
              <a:t>Defined Benefits Levels are explained in the following manner:</a:t>
            </a:r>
          </a:p>
          <a:p>
            <a:pPr marL="1257300" lvl="2" indent="-342900">
              <a:buFont typeface="+mj-lt"/>
              <a:buAutoNum type="alphaLcPeriod"/>
            </a:pPr>
            <a:r>
              <a:rPr lang="en-US" dirty="0"/>
              <a:t>The minimum service time is </a:t>
            </a:r>
            <a:r>
              <a:rPr lang="en-US" b="1" dirty="0"/>
              <a:t>20 years</a:t>
            </a:r>
            <a:r>
              <a:rPr lang="en-US" dirty="0"/>
              <a:t>, computed as is established in these Policies, taking into account the sum dedicated to both categories: Credential and Golden Credential.</a:t>
            </a:r>
          </a:p>
          <a:p>
            <a:pPr marL="1257300" lvl="2" indent="-342900">
              <a:buFont typeface="+mj-lt"/>
              <a:buAutoNum type="alphaLcPeriod"/>
            </a:pPr>
            <a:r>
              <a:rPr lang="en-US" dirty="0"/>
              <a:t>In order to receive benefits as a Credentialed Literature Evangelist, the individual must have served a minimum of 20 years as a Literature Evangelist.  The total amount of years served, as they appear in the Service Record, will be taken into account.  To receive the benefits as a Credential Literature Evangelist or as a Golden Credentialed Literature Evangelist he/she should have been classified for a minimum of ten (10) years in one of these categories.</a:t>
            </a:r>
            <a:endParaRPr lang="en-US" dirty="0">
              <a:effectLst/>
            </a:endParaRPr>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19751"/>
            <a:ext cx="6858000" cy="6004849"/>
          </a:xfrm>
          <a:prstGeom prst="rect">
            <a:avLst/>
          </a:prstGeom>
        </p:spPr>
        <p:txBody>
          <a:bodyPr wrap="square">
            <a:spAutoFit/>
          </a:bodyPr>
          <a:lstStyle/>
          <a:p>
            <a:pPr lvl="0">
              <a:lnSpc>
                <a:spcPct val="150000"/>
              </a:lnSpc>
            </a:pPr>
            <a:r>
              <a:rPr lang="en-US" sz="2400" b="1" dirty="0" smtClean="0"/>
              <a:t>N 07 40 – Operating Plan.</a:t>
            </a:r>
          </a:p>
          <a:p>
            <a:pPr lvl="0">
              <a:lnSpc>
                <a:spcPct val="150000"/>
              </a:lnSpc>
            </a:pPr>
            <a:endParaRPr lang="en-US" dirty="0" smtClean="0"/>
          </a:p>
          <a:p>
            <a:pPr marL="342900" lvl="0" indent="-342900">
              <a:lnSpc>
                <a:spcPct val="150000"/>
              </a:lnSpc>
              <a:buFont typeface="+mj-lt"/>
              <a:buAutoNum type="arabicPeriod" startAt="5"/>
            </a:pPr>
            <a:r>
              <a:rPr lang="en-US" dirty="0" smtClean="0"/>
              <a:t>The  </a:t>
            </a:r>
            <a:r>
              <a:rPr lang="en-US" dirty="0"/>
              <a:t>Golden Credentialed Literature Evangelist will receive the Defined Benefits Retirement Plan in the following manner:</a:t>
            </a:r>
          </a:p>
          <a:p>
            <a:pPr marL="1257300" lvl="2" indent="-342900">
              <a:lnSpc>
                <a:spcPct val="150000"/>
              </a:lnSpc>
              <a:buFont typeface="+mj-lt"/>
              <a:buAutoNum type="alphaLcPeriod"/>
            </a:pPr>
            <a:r>
              <a:rPr lang="en-US" b="1" dirty="0"/>
              <a:t>A Basic Pension (BP).</a:t>
            </a:r>
            <a:r>
              <a:rPr lang="en-US" dirty="0"/>
              <a:t>   This is calculated multiplying the Pension Factor (</a:t>
            </a:r>
            <a:r>
              <a:rPr lang="en-US" b="1" dirty="0"/>
              <a:t>PF</a:t>
            </a:r>
            <a:r>
              <a:rPr lang="en-US" dirty="0"/>
              <a:t>) established by the Unions’ Publications system Board by the </a:t>
            </a:r>
            <a:r>
              <a:rPr lang="en-US" b="1" dirty="0"/>
              <a:t>C</a:t>
            </a:r>
            <a:r>
              <a:rPr lang="en-US" dirty="0"/>
              <a:t>alculating </a:t>
            </a:r>
            <a:r>
              <a:rPr lang="en-US" b="1" dirty="0"/>
              <a:t>F</a:t>
            </a:r>
            <a:r>
              <a:rPr lang="en-US" dirty="0"/>
              <a:t>actor (</a:t>
            </a:r>
            <a:r>
              <a:rPr lang="en-US" b="1" dirty="0"/>
              <a:t>CF</a:t>
            </a:r>
            <a:r>
              <a:rPr lang="en-US" dirty="0"/>
              <a:t>), which is equal to the number of years of service changed into a percentage.  </a:t>
            </a:r>
            <a:r>
              <a:rPr lang="en-US" b="1" u="sng" dirty="0"/>
              <a:t>BP=(CF%) (PF)</a:t>
            </a:r>
            <a:r>
              <a:rPr lang="en-US" u="sng" dirty="0"/>
              <a:t> </a:t>
            </a:r>
            <a:r>
              <a:rPr lang="en-US" dirty="0"/>
              <a:t>.</a:t>
            </a:r>
          </a:p>
          <a:p>
            <a:pPr marL="1257300" lvl="2" indent="-342900">
              <a:lnSpc>
                <a:spcPct val="150000"/>
              </a:lnSpc>
              <a:buFont typeface="+mj-lt"/>
              <a:buAutoNum type="alphaLcPeriod"/>
            </a:pPr>
            <a:r>
              <a:rPr lang="en-US" b="1" dirty="0"/>
              <a:t>A Productivity Bonus.</a:t>
            </a:r>
            <a:r>
              <a:rPr lang="en-US" dirty="0"/>
              <a:t>  Is equal to the product of the percentage of the </a:t>
            </a:r>
            <a:r>
              <a:rPr lang="en-US" b="1" dirty="0"/>
              <a:t>Basic Pension</a:t>
            </a:r>
            <a:r>
              <a:rPr lang="en-US" dirty="0"/>
              <a:t> by a </a:t>
            </a:r>
            <a:r>
              <a:rPr lang="en-US" b="1" dirty="0"/>
              <a:t>1.5</a:t>
            </a:r>
            <a:r>
              <a:rPr lang="en-US" dirty="0"/>
              <a:t> Factor.  </a:t>
            </a:r>
            <a:r>
              <a:rPr lang="en-US" b="1" u="sng" dirty="0"/>
              <a:t>BP = (BP) (1.5)</a:t>
            </a:r>
            <a:r>
              <a:rPr lang="en-US" b="1" dirty="0"/>
              <a:t>.</a:t>
            </a:r>
            <a:endParaRPr lang="en-US" dirty="0"/>
          </a:p>
          <a:p>
            <a:pPr marL="1257300" lvl="2" indent="-342900">
              <a:lnSpc>
                <a:spcPct val="150000"/>
              </a:lnSpc>
              <a:buFont typeface="+mj-lt"/>
              <a:buAutoNum type="alphaLcPeriod"/>
            </a:pPr>
            <a:r>
              <a:rPr lang="en-US" b="1" dirty="0"/>
              <a:t>Service Dedication Bonus</a:t>
            </a:r>
            <a:r>
              <a:rPr lang="en-US" dirty="0"/>
              <a:t>   This is arrived at through the following formula: </a:t>
            </a:r>
            <a:r>
              <a:rPr lang="en-US" dirty="0" smtClean="0"/>
              <a:t> </a:t>
            </a:r>
            <a:r>
              <a:rPr lang="en-US" b="1" u="sng" dirty="0"/>
              <a:t>SDB = % CF x 1.5 x 4 PF</a:t>
            </a:r>
            <a:r>
              <a:rPr lang="en-US" dirty="0"/>
              <a:t>.</a:t>
            </a:r>
            <a:endParaRPr lang="en-US" dirty="0">
              <a:effectLst/>
            </a:endParaRPr>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6629400" cy="6420347"/>
          </a:xfrm>
          <a:prstGeom prst="rect">
            <a:avLst/>
          </a:prstGeom>
        </p:spPr>
        <p:txBody>
          <a:bodyPr wrap="square">
            <a:spAutoFit/>
          </a:bodyPr>
          <a:lstStyle/>
          <a:p>
            <a:pPr lvl="0">
              <a:lnSpc>
                <a:spcPct val="150000"/>
              </a:lnSpc>
            </a:pPr>
            <a:r>
              <a:rPr lang="es-MX" sz="2400" b="1" dirty="0" smtClean="0"/>
              <a:t>N O7 40  - </a:t>
            </a:r>
            <a:r>
              <a:rPr lang="es-MX" sz="2400" b="1" dirty="0" err="1" smtClean="0"/>
              <a:t>Operating</a:t>
            </a:r>
            <a:r>
              <a:rPr lang="es-MX" sz="2400" b="1" dirty="0" smtClean="0"/>
              <a:t> Plan</a:t>
            </a:r>
          </a:p>
          <a:p>
            <a:pPr lvl="0">
              <a:lnSpc>
                <a:spcPct val="150000"/>
              </a:lnSpc>
            </a:pPr>
            <a:endParaRPr lang="en-US" dirty="0" smtClean="0"/>
          </a:p>
          <a:p>
            <a:pPr marL="342900" lvl="0" indent="-342900">
              <a:lnSpc>
                <a:spcPct val="150000"/>
              </a:lnSpc>
              <a:buFont typeface="+mj-lt"/>
              <a:buAutoNum type="arabicPeriod" startAt="6"/>
            </a:pPr>
            <a:r>
              <a:rPr lang="en-US" dirty="0" smtClean="0"/>
              <a:t>The </a:t>
            </a:r>
            <a:r>
              <a:rPr lang="en-US" dirty="0"/>
              <a:t>Credentialed Literature Evangelist that receives Defined Benefits Retirement, will receive his/her benefits in the fallowing manner:</a:t>
            </a:r>
          </a:p>
          <a:p>
            <a:pPr marL="800100" lvl="1" indent="-342900">
              <a:lnSpc>
                <a:spcPct val="150000"/>
              </a:lnSpc>
              <a:buFont typeface="+mj-lt"/>
              <a:buAutoNum type="alphaLcPeriod"/>
            </a:pPr>
            <a:r>
              <a:rPr lang="en-US" b="1" dirty="0"/>
              <a:t>A Basic Pension (BP).</a:t>
            </a:r>
            <a:r>
              <a:rPr lang="en-US" dirty="0"/>
              <a:t>   This is calculated multiplying the Pension Factor (</a:t>
            </a:r>
            <a:r>
              <a:rPr lang="en-US" b="1" dirty="0"/>
              <a:t>PF</a:t>
            </a:r>
            <a:r>
              <a:rPr lang="en-US" dirty="0"/>
              <a:t>) established by the Unions’ Publications system Board by the Calculating Factor (</a:t>
            </a:r>
            <a:r>
              <a:rPr lang="en-US" b="1" dirty="0"/>
              <a:t>CF</a:t>
            </a:r>
            <a:r>
              <a:rPr lang="en-US" dirty="0"/>
              <a:t>), which is equal to the number of years of service changed into a percentage</a:t>
            </a:r>
            <a:r>
              <a:rPr lang="en-US" dirty="0" smtClean="0"/>
              <a:t>. </a:t>
            </a:r>
            <a:r>
              <a:rPr lang="en-US" b="1" u="sng" dirty="0" smtClean="0"/>
              <a:t>BP</a:t>
            </a:r>
            <a:r>
              <a:rPr lang="en-US" b="1" u="sng" dirty="0"/>
              <a:t>=(CF%) (PF)</a:t>
            </a:r>
            <a:r>
              <a:rPr lang="en-US" dirty="0"/>
              <a:t>.</a:t>
            </a:r>
          </a:p>
          <a:p>
            <a:pPr marL="800100" lvl="1" indent="-342900">
              <a:lnSpc>
                <a:spcPct val="150000"/>
              </a:lnSpc>
              <a:buFont typeface="+mj-lt"/>
              <a:buAutoNum type="alphaLcPeriod"/>
            </a:pPr>
            <a:r>
              <a:rPr lang="en-US" b="1" dirty="0"/>
              <a:t>A Productivity Bonus.</a:t>
            </a:r>
            <a:r>
              <a:rPr lang="en-US" dirty="0"/>
              <a:t>  Is equal to </a:t>
            </a:r>
            <a:r>
              <a:rPr lang="en-US" b="1" dirty="0"/>
              <a:t>50%</a:t>
            </a:r>
            <a:r>
              <a:rPr lang="en-US" dirty="0"/>
              <a:t> the result of the percentage of the </a:t>
            </a:r>
            <a:r>
              <a:rPr lang="en-US" b="1" dirty="0"/>
              <a:t>Basic Pension</a:t>
            </a:r>
            <a:r>
              <a:rPr lang="en-US" dirty="0"/>
              <a:t> by a </a:t>
            </a:r>
            <a:r>
              <a:rPr lang="en-US" b="1" dirty="0"/>
              <a:t>1.5</a:t>
            </a:r>
            <a:r>
              <a:rPr lang="en-US" dirty="0"/>
              <a:t> Factor.  </a:t>
            </a:r>
            <a:r>
              <a:rPr lang="en-US" b="1" u="sng" dirty="0"/>
              <a:t>BP = (BP) (1.5) (50%)</a:t>
            </a:r>
            <a:r>
              <a:rPr lang="en-US" dirty="0"/>
              <a:t>.</a:t>
            </a:r>
            <a:r>
              <a:rPr lang="en-US" b="1" u="sng" dirty="0"/>
              <a:t>  </a:t>
            </a:r>
            <a:endParaRPr lang="en-US" dirty="0"/>
          </a:p>
          <a:p>
            <a:pPr marL="800100" lvl="1" indent="-342900">
              <a:lnSpc>
                <a:spcPct val="150000"/>
              </a:lnSpc>
              <a:buFont typeface="+mj-lt"/>
              <a:buAutoNum type="alphaLcPeriod"/>
            </a:pPr>
            <a:r>
              <a:rPr lang="en-US" b="1" dirty="0"/>
              <a:t>Service Dedication Bonus</a:t>
            </a:r>
            <a:r>
              <a:rPr lang="en-US" dirty="0"/>
              <a:t>   This is arrived at through the following formula: </a:t>
            </a:r>
            <a:r>
              <a:rPr lang="en-US" dirty="0" smtClean="0"/>
              <a:t>  </a:t>
            </a:r>
            <a:r>
              <a:rPr lang="en-US" b="1" u="sng" dirty="0"/>
              <a:t>SDB = % CF x 1.5 x 4 PFx50%</a:t>
            </a:r>
            <a:r>
              <a:rPr lang="en-US" dirty="0"/>
              <a:t>.</a:t>
            </a:r>
            <a:endParaRPr lang="en-US" dirty="0">
              <a:effectLst/>
            </a:endParaRPr>
          </a:p>
        </p:txBody>
      </p:sp>
    </p:spTree>
    <p:extLst>
      <p:ext uri="{BB962C8B-B14F-4D97-AF65-F5344CB8AC3E}">
        <p14:creationId xmlns:p14="http://schemas.microsoft.com/office/powerpoint/2010/main" val="1672689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0524360"/>
              </p:ext>
            </p:extLst>
          </p:nvPr>
        </p:nvGraphicFramePr>
        <p:xfrm>
          <a:off x="1905001" y="1828800"/>
          <a:ext cx="7162799" cy="397764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accent1">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chemeClr val="accent3"/>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chemeClr val="accent3"/>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bg1"/>
                    </a:solidFill>
                  </a:tcPr>
                </a:tc>
                <a:tc>
                  <a:txBody>
                    <a:bodyPr/>
                    <a:lstStyle/>
                    <a:p>
                      <a:pPr algn="ctr"/>
                      <a:endParaRPr lang="en-US" sz="1400" b="1" dirty="0">
                        <a:latin typeface="Arial Narrow" panose="020B0606020202030204" pitchFamily="34" charset="0"/>
                      </a:endParaRPr>
                    </a:p>
                  </a:txBody>
                  <a:tcPr>
                    <a:solidFill>
                      <a:schemeClr val="bg1"/>
                    </a:solidFill>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2464502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5824247"/>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33540600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0216410"/>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4955455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7644252"/>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3000062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4288833"/>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4400052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2400"/>
            <a:ext cx="6858000" cy="6740307"/>
          </a:xfrm>
          <a:prstGeom prst="rect">
            <a:avLst/>
          </a:prstGeom>
          <a:noFill/>
        </p:spPr>
        <p:txBody>
          <a:bodyPr wrap="square" rtlCol="0">
            <a:spAutoFit/>
          </a:bodyPr>
          <a:lstStyle/>
          <a:p>
            <a:r>
              <a:rPr lang="en-US" sz="1600" b="1" dirty="0"/>
              <a:t>N 07 01 Benefits For the Literature Evangelist.</a:t>
            </a:r>
            <a:endParaRPr lang="en-US" sz="1600" dirty="0"/>
          </a:p>
          <a:p>
            <a:pPr marL="342900" lvl="0" indent="-342900">
              <a:buFont typeface="+mj-lt"/>
              <a:buAutoNum type="arabicPeriod"/>
            </a:pPr>
            <a:r>
              <a:rPr lang="en-US" sz="1600" dirty="0">
                <a:solidFill>
                  <a:schemeClr val="tx1">
                    <a:lumMod val="50000"/>
                    <a:lumOff val="50000"/>
                  </a:schemeClr>
                </a:solidFill>
              </a:rPr>
              <a:t>The Literature Evangelist Benefits are classified in the following manner:</a:t>
            </a:r>
          </a:p>
          <a:p>
            <a:pPr marL="800100" lvl="1" indent="-342900">
              <a:buFont typeface="+mj-lt"/>
              <a:buAutoNum type="alphaLcPeriod"/>
            </a:pPr>
            <a:r>
              <a:rPr lang="en-US" sz="1600" b="1" dirty="0">
                <a:solidFill>
                  <a:schemeClr val="tx1">
                    <a:lumMod val="50000"/>
                    <a:lumOff val="50000"/>
                  </a:schemeClr>
                </a:solidFill>
              </a:rPr>
              <a:t>Retirement Benefits Plan.</a:t>
            </a:r>
            <a:endParaRPr lang="en-US" sz="1600" dirty="0">
              <a:solidFill>
                <a:schemeClr val="tx1">
                  <a:lumMod val="50000"/>
                  <a:lumOff val="50000"/>
                </a:schemeClr>
              </a:solidFill>
            </a:endParaRPr>
          </a:p>
          <a:p>
            <a:pPr marL="800100" lvl="1" indent="-342900">
              <a:buFont typeface="+mj-lt"/>
              <a:buAutoNum type="alphaLcPeriod"/>
            </a:pPr>
            <a:r>
              <a:rPr lang="en-US" sz="1600" b="1" dirty="0">
                <a:solidFill>
                  <a:schemeClr val="tx1">
                    <a:lumMod val="50000"/>
                    <a:lumOff val="50000"/>
                  </a:schemeClr>
                </a:solidFill>
              </a:rPr>
              <a:t>Basic Benefits. </a:t>
            </a:r>
            <a:r>
              <a:rPr lang="en-US" sz="1600" dirty="0">
                <a:solidFill>
                  <a:schemeClr val="tx1">
                    <a:lumMod val="50000"/>
                    <a:lumOff val="50000"/>
                  </a:schemeClr>
                </a:solidFill>
              </a:rPr>
              <a:t> Those that have a direct relation to his/her standard of living and to the amount of his/her income.  These include:</a:t>
            </a:r>
          </a:p>
          <a:p>
            <a:pPr marL="1714500" lvl="3" indent="-342900">
              <a:buFont typeface="+mj-lt"/>
              <a:buAutoNum type="arabicParenR"/>
            </a:pPr>
            <a:r>
              <a:rPr lang="en-US" sz="1600" dirty="0">
                <a:solidFill>
                  <a:schemeClr val="tx1">
                    <a:lumMod val="50000"/>
                    <a:lumOff val="50000"/>
                  </a:schemeClr>
                </a:solidFill>
              </a:rPr>
              <a:t>Educational Assistance.</a:t>
            </a:r>
          </a:p>
          <a:p>
            <a:pPr marL="1714500" lvl="3" indent="-342900">
              <a:buFont typeface="+mj-lt"/>
              <a:buAutoNum type="arabicParenR"/>
            </a:pPr>
            <a:r>
              <a:rPr lang="en-US" sz="1600" dirty="0">
                <a:solidFill>
                  <a:schemeClr val="tx1">
                    <a:lumMod val="50000"/>
                    <a:lumOff val="50000"/>
                  </a:schemeClr>
                </a:solidFill>
              </a:rPr>
              <a:t>Medical Assistance.</a:t>
            </a:r>
          </a:p>
          <a:p>
            <a:pPr marL="1714500" lvl="3" indent="-342900">
              <a:buFont typeface="+mj-lt"/>
              <a:buAutoNum type="arabicParenR"/>
            </a:pPr>
            <a:r>
              <a:rPr lang="en-US" sz="1600" dirty="0">
                <a:solidFill>
                  <a:schemeClr val="tx1">
                    <a:lumMod val="50000"/>
                    <a:lumOff val="50000"/>
                  </a:schemeClr>
                </a:solidFill>
              </a:rPr>
              <a:t>Rent Assistance.</a:t>
            </a:r>
          </a:p>
          <a:p>
            <a:pPr marL="1714500" lvl="3" indent="-342900">
              <a:buFont typeface="+mj-lt"/>
              <a:buAutoNum type="arabicParenR"/>
            </a:pPr>
            <a:r>
              <a:rPr lang="en-US" sz="1600" dirty="0">
                <a:solidFill>
                  <a:schemeClr val="tx1">
                    <a:lumMod val="50000"/>
                    <a:lumOff val="50000"/>
                  </a:schemeClr>
                </a:solidFill>
              </a:rPr>
              <a:t>Transportation Assistance.</a:t>
            </a:r>
          </a:p>
          <a:p>
            <a:pPr marL="1714500" lvl="3" indent="-342900">
              <a:buFont typeface="+mj-lt"/>
              <a:buAutoNum type="arabicParenR"/>
            </a:pPr>
            <a:r>
              <a:rPr lang="en-US" sz="1600" dirty="0">
                <a:solidFill>
                  <a:schemeClr val="tx1">
                    <a:lumMod val="50000"/>
                    <a:lumOff val="50000"/>
                  </a:schemeClr>
                </a:solidFill>
              </a:rPr>
              <a:t>Vacations.</a:t>
            </a:r>
          </a:p>
          <a:p>
            <a:pPr marL="800100" lvl="1" indent="-342900">
              <a:buFont typeface="+mj-lt"/>
              <a:buAutoNum type="alphaLcPeriod" startAt="3"/>
            </a:pPr>
            <a:r>
              <a:rPr lang="en-US" sz="1600" dirty="0"/>
              <a:t> </a:t>
            </a:r>
            <a:r>
              <a:rPr lang="en-US" sz="1600" b="1" dirty="0"/>
              <a:t>Indirect Professional Formation Benefits. </a:t>
            </a:r>
            <a:r>
              <a:rPr lang="en-US" sz="1600" dirty="0"/>
              <a:t>These are the indirect benefits the Literature Evangelist receives as part of his/her professional formation, in order that the contact with the end-user of the publications is oriented toward a professional activity.  This includes:</a:t>
            </a:r>
          </a:p>
          <a:p>
            <a:pPr marL="1714500" lvl="3" indent="-342900">
              <a:buFont typeface="+mj-lt"/>
              <a:buAutoNum type="arabicParenR"/>
            </a:pPr>
            <a:r>
              <a:rPr lang="en-US" sz="1600" dirty="0"/>
              <a:t>Training Programs.</a:t>
            </a:r>
          </a:p>
          <a:p>
            <a:pPr marL="1714500" lvl="3" indent="-342900">
              <a:buFont typeface="+mj-lt"/>
              <a:buAutoNum type="arabicParenR"/>
            </a:pPr>
            <a:r>
              <a:rPr lang="en-US" sz="1600" dirty="0"/>
              <a:t>Evaluation Meetings (for Literature Evangelist and Associate Directors).</a:t>
            </a:r>
          </a:p>
          <a:p>
            <a:pPr marL="1714500" lvl="3" indent="-342900">
              <a:buFont typeface="+mj-lt"/>
              <a:buAutoNum type="arabicParenR"/>
            </a:pPr>
            <a:r>
              <a:rPr lang="en-US" sz="1600" dirty="0"/>
              <a:t>Special Meetings.</a:t>
            </a:r>
          </a:p>
          <a:p>
            <a:pPr marL="800100" lvl="1" indent="-342900">
              <a:buFont typeface="+mj-lt"/>
              <a:buAutoNum type="alphaLcPeriod" startAt="4"/>
            </a:pPr>
            <a:r>
              <a:rPr lang="en-US" sz="1600" b="1" dirty="0"/>
              <a:t>Indirect Spiritual Formation Benefits.</a:t>
            </a:r>
            <a:r>
              <a:rPr lang="en-US" sz="1600" dirty="0"/>
              <a:t>  These are the indirect benefits the Literature Evangelist receives as part of his/her spiritual [</a:t>
            </a:r>
            <a:r>
              <a:rPr lang="en-US" sz="1600" i="1" dirty="0"/>
              <a:t>(sic) </a:t>
            </a:r>
            <a:r>
              <a:rPr lang="en-US" sz="1600" dirty="0"/>
              <a:t>professional] formation so the contact with the end-user of the publications is oriented toward a missionary and redemptive activity.  This includes:</a:t>
            </a:r>
          </a:p>
          <a:p>
            <a:pPr marL="1714500" lvl="3" indent="-342900">
              <a:buFont typeface="+mj-lt"/>
              <a:buAutoNum type="arabicParenR"/>
            </a:pPr>
            <a:r>
              <a:rPr lang="en-US" sz="1600" dirty="0"/>
              <a:t>Congress Attendance</a:t>
            </a:r>
          </a:p>
          <a:p>
            <a:pPr marL="1714500" lvl="3" indent="-342900">
              <a:buFont typeface="+mj-lt"/>
              <a:buAutoNum type="arabicParenR"/>
            </a:pPr>
            <a:r>
              <a:rPr lang="en-US" sz="1600" dirty="0"/>
              <a:t>Spiritual </a:t>
            </a:r>
            <a:r>
              <a:rPr lang="en-US" sz="1600" dirty="0" smtClean="0"/>
              <a:t>Retreats</a:t>
            </a:r>
          </a:p>
        </p:txBody>
      </p:sp>
    </p:spTree>
    <p:extLst>
      <p:ext uri="{BB962C8B-B14F-4D97-AF65-F5344CB8AC3E}">
        <p14:creationId xmlns:p14="http://schemas.microsoft.com/office/powerpoint/2010/main" val="359425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1)">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1)">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heel(1)">
                                      <p:cBhvr>
                                        <p:cTn id="47" dur="2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heel(1)">
                                      <p:cBhvr>
                                        <p:cTn id="52" dur="2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heel(1)">
                                      <p:cBhvr>
                                        <p:cTn id="57" dur="20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heel(1)">
                                      <p:cBhvr>
                                        <p:cTn id="62" dur="20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heel(1)">
                                      <p:cBhvr>
                                        <p:cTn id="67" dur="20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wheel(1)">
                                      <p:cBhvr>
                                        <p:cTn id="72" dur="20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wheel(1)">
                                      <p:cBhvr>
                                        <p:cTn id="77" dur="20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wheel(1)">
                                      <p:cBhvr>
                                        <p:cTn id="82" dur="2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54729286"/>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r>
                        <a:rPr lang="es-MX" sz="1400" b="1" dirty="0" smtClean="0">
                          <a:latin typeface="Arial Narrow" panose="020B0606020202030204" pitchFamily="34" charset="0"/>
                        </a:rPr>
                        <a:t>SDB</a:t>
                      </a:r>
                      <a:r>
                        <a:rPr lang="es-MX" sz="1400" b="1" baseline="0" dirty="0" smtClean="0">
                          <a:latin typeface="Arial Narrow" panose="020B0606020202030204" pitchFamily="34" charset="0"/>
                        </a:rPr>
                        <a:t> = (CF)(4PF) (1.5)</a:t>
                      </a: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2671207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7049569"/>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solidFill>
                      <a:schemeClr val="accent4">
                        <a:lumMod val="40000"/>
                        <a:lumOff val="60000"/>
                      </a:schemeClr>
                    </a:solidFill>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solidFill>
                      <a:schemeClr val="accent4">
                        <a:lumMod val="40000"/>
                        <a:lumOff val="60000"/>
                      </a:schemeClr>
                    </a:solidFill>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solidFill>
                      <a:schemeClr val="accent4">
                        <a:lumMod val="40000"/>
                        <a:lumOff val="60000"/>
                      </a:schemeClr>
                    </a:solidFill>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4">
                        <a:lumMod val="40000"/>
                        <a:lumOff val="60000"/>
                      </a:schemeClr>
                    </a:solidFill>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4">
                        <a:lumMod val="40000"/>
                        <a:lumOff val="60000"/>
                      </a:schemeClr>
                    </a:solidFill>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4">
                        <a:lumMod val="40000"/>
                        <a:lumOff val="60000"/>
                      </a:schemeClr>
                    </a:solidFill>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4">
                        <a:lumMod val="40000"/>
                        <a:lumOff val="60000"/>
                      </a:schemeClr>
                    </a:solidFill>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r>
                        <a:rPr lang="es-MX" sz="1400" b="1" dirty="0" smtClean="0">
                          <a:latin typeface="Arial Narrow" panose="020B0606020202030204" pitchFamily="34" charset="0"/>
                        </a:rPr>
                        <a:t>SDB</a:t>
                      </a:r>
                      <a:r>
                        <a:rPr lang="es-MX" sz="1400" b="1" baseline="0" dirty="0" smtClean="0">
                          <a:latin typeface="Arial Narrow" panose="020B0606020202030204" pitchFamily="34" charset="0"/>
                        </a:rPr>
                        <a:t> = (CF)(4PF) (1.5)</a:t>
                      </a: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4">
                        <a:lumMod val="40000"/>
                        <a:lumOff val="60000"/>
                      </a:schemeClr>
                    </a:solidFill>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5708743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989166"/>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solidFill>
                      <a:schemeClr val="accent2">
                        <a:lumMod val="20000"/>
                        <a:lumOff val="80000"/>
                      </a:schemeClr>
                    </a:solidFill>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solidFill>
                      <a:schemeClr val="accent2">
                        <a:lumMod val="20000"/>
                        <a:lumOff val="80000"/>
                      </a:schemeClr>
                    </a:solidFill>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solidFill>
                      <a:schemeClr val="accent2">
                        <a:lumMod val="20000"/>
                        <a:lumOff val="80000"/>
                      </a:schemeClr>
                    </a:solidFill>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solidFill>
                      <a:schemeClr val="accent2">
                        <a:lumMod val="20000"/>
                        <a:lumOff val="80000"/>
                      </a:schemeClr>
                    </a:solidFill>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20000"/>
                        <a:lumOff val="80000"/>
                      </a:schemeClr>
                    </a:solidFill>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20000"/>
                        <a:lumOff val="80000"/>
                      </a:schemeClr>
                    </a:solidFill>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20000"/>
                        <a:lumOff val="80000"/>
                      </a:schemeClr>
                    </a:solidFill>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r>
                        <a:rPr lang="es-MX" sz="1400" b="1" dirty="0" smtClean="0">
                          <a:latin typeface="Arial Narrow" panose="020B0606020202030204" pitchFamily="34" charset="0"/>
                        </a:rPr>
                        <a:t>SDB</a:t>
                      </a:r>
                      <a:r>
                        <a:rPr lang="es-MX" sz="1400" b="1" baseline="0" dirty="0" smtClean="0">
                          <a:latin typeface="Arial Narrow" panose="020B0606020202030204" pitchFamily="34" charset="0"/>
                        </a:rPr>
                        <a:t> = (CF)(4PF) (1.5)</a:t>
                      </a: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20000"/>
                        <a:lumOff val="80000"/>
                      </a:schemeClr>
                    </a:solidFill>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5708743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61773829"/>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1.5)(50 %) </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r>
                        <a:rPr lang="es-MX" sz="1400" b="1" dirty="0" smtClean="0">
                          <a:latin typeface="Arial Narrow" panose="020B0606020202030204" pitchFamily="34" charset="0"/>
                        </a:rPr>
                        <a:t>SDB</a:t>
                      </a:r>
                      <a:r>
                        <a:rPr lang="es-MX" sz="1400" b="1" baseline="0" dirty="0" smtClean="0">
                          <a:latin typeface="Arial Narrow" panose="020B0606020202030204" pitchFamily="34" charset="0"/>
                        </a:rPr>
                        <a:t> = (CF)(4PF) (1.5)</a:t>
                      </a: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40000"/>
                        <a:lumOff val="60000"/>
                      </a:schemeClr>
                    </a:solidFill>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5708743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1216576"/>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1.5)(50 %) </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r>
                        <a:rPr lang="es-MX" sz="1400" b="1" dirty="0" smtClean="0">
                          <a:latin typeface="Arial Narrow" panose="020B0606020202030204" pitchFamily="34" charset="0"/>
                        </a:rPr>
                        <a:t>SDB</a:t>
                      </a:r>
                      <a:r>
                        <a:rPr lang="es-MX" sz="1400" b="1" baseline="0" dirty="0" smtClean="0">
                          <a:latin typeface="Arial Narrow" panose="020B0606020202030204" pitchFamily="34" charset="0"/>
                        </a:rPr>
                        <a:t> = (CF)(4PF) (1.5)</a:t>
                      </a:r>
                      <a:endParaRPr lang="en-US" sz="1400" b="1" dirty="0">
                        <a:latin typeface="Arial Narrow" panose="020B0606020202030204" pitchFamily="34" charset="0"/>
                      </a:endParaRPr>
                    </a:p>
                  </a:txBody>
                  <a:tcPr/>
                </a:tc>
                <a:tc>
                  <a:txBody>
                    <a:bodyPr/>
                    <a:lstStyle/>
                    <a:p>
                      <a:pPr algn="ctr"/>
                      <a:endParaRPr lang="en-US" sz="1400" b="1" dirty="0">
                        <a:latin typeface="Arial Narrow" panose="020B0606020202030204" pitchFamily="34" charset="0"/>
                      </a:endParaRPr>
                    </a:p>
                  </a:txBody>
                  <a:tcPr>
                    <a:solidFill>
                      <a:schemeClr val="accent2">
                        <a:lumMod val="40000"/>
                        <a:lumOff val="60000"/>
                      </a:schemeClr>
                    </a:solidFill>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38643881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3742781"/>
              </p:ext>
            </p:extLst>
          </p:nvPr>
        </p:nvGraphicFramePr>
        <p:xfrm>
          <a:off x="1905001" y="1828800"/>
          <a:ext cx="7162799" cy="4216400"/>
        </p:xfrm>
        <a:graphic>
          <a:graphicData uri="http://schemas.openxmlformats.org/drawingml/2006/table">
            <a:tbl>
              <a:tblPr firstRow="1" bandRow="1">
                <a:tableStyleId>{5940675A-B579-460E-94D1-54222C63F5DA}</a:tableStyleId>
              </a:tblPr>
              <a:tblGrid>
                <a:gridCol w="2743199"/>
                <a:gridCol w="2209800"/>
                <a:gridCol w="2209800"/>
              </a:tblGrid>
              <a:tr h="370840">
                <a:tc rowSpan="2">
                  <a:txBody>
                    <a:bodyPr/>
                    <a:lstStyle/>
                    <a:p>
                      <a:pPr algn="ctr"/>
                      <a:r>
                        <a:rPr lang="en-US" b="1" dirty="0" smtClean="0">
                          <a:latin typeface="Arial Narrow" panose="020B0606020202030204" pitchFamily="34" charset="0"/>
                        </a:rPr>
                        <a:t>CONCEPTS TO CALCULATE</a:t>
                      </a:r>
                      <a:endParaRPr lang="en-US" b="1" dirty="0">
                        <a:latin typeface="Arial Narrow" panose="020B0606020202030204" pitchFamily="34" charset="0"/>
                      </a:endParaRPr>
                    </a:p>
                  </a:txBody>
                  <a:tcPr anchor="ctr">
                    <a:solidFill>
                      <a:srgbClr val="FFC000"/>
                    </a:solidFill>
                  </a:tcPr>
                </a:tc>
                <a:tc gridSpan="2">
                  <a:txBody>
                    <a:bodyPr/>
                    <a:lstStyle/>
                    <a:p>
                      <a:pPr algn="ctr"/>
                      <a:r>
                        <a:rPr lang="en-US" b="1" dirty="0" smtClean="0">
                          <a:latin typeface="Arial Narrow" panose="020B0606020202030204" pitchFamily="34" charset="0"/>
                        </a:rPr>
                        <a:t>CALSIFICATION</a:t>
                      </a:r>
                      <a:r>
                        <a:rPr lang="en-US" b="1" baseline="0" dirty="0" smtClean="0">
                          <a:latin typeface="Arial Narrow" panose="020B0606020202030204" pitchFamily="34" charset="0"/>
                        </a:rPr>
                        <a:t> -  COLPORTOR</a:t>
                      </a:r>
                      <a:endParaRPr lang="en-US" b="1" dirty="0">
                        <a:latin typeface="Arial Narrow" panose="020B0606020202030204" pitchFamily="34" charset="0"/>
                      </a:endParaRPr>
                    </a:p>
                  </a:txBody>
                  <a:tcPr>
                    <a:solidFill>
                      <a:schemeClr val="tx2">
                        <a:lumMod val="20000"/>
                        <a:lumOff val="80000"/>
                      </a:schemeClr>
                    </a:solidFill>
                  </a:tcPr>
                </a:tc>
                <a:tc hMerge="1">
                  <a:txBody>
                    <a:bodyPr/>
                    <a:lstStyle/>
                    <a:p>
                      <a:endParaRPr lang="en-US" dirty="0"/>
                    </a:p>
                  </a:txBody>
                  <a:tcPr/>
                </a:tc>
              </a:tr>
              <a:tr h="370840">
                <a:tc vMerge="1">
                  <a:txBody>
                    <a:bodyPr/>
                    <a:lstStyle/>
                    <a:p>
                      <a:pPr algn="ctr"/>
                      <a:endParaRPr lang="en-US" b="1" dirty="0">
                        <a:latin typeface="Arial Narrow" panose="020B0606020202030204" pitchFamily="34" charset="0"/>
                      </a:endParaRPr>
                    </a:p>
                  </a:txBody>
                  <a:tcPr anchor="ctr"/>
                </a:tc>
                <a:tc>
                  <a:txBody>
                    <a:bodyPr/>
                    <a:lstStyle/>
                    <a:p>
                      <a:pPr algn="ctr"/>
                      <a:r>
                        <a:rPr lang="en-US" b="1" dirty="0" smtClean="0">
                          <a:latin typeface="Arial Narrow" panose="020B0606020202030204" pitchFamily="34" charset="0"/>
                        </a:rPr>
                        <a:t>GOLDEN  CREDENTIAL</a:t>
                      </a:r>
                      <a:endParaRPr lang="en-US" b="1" dirty="0">
                        <a:latin typeface="Arial Narrow" panose="020B0606020202030204" pitchFamily="34" charset="0"/>
                      </a:endParaRPr>
                    </a:p>
                  </a:txBody>
                  <a:tcPr anchor="ctr">
                    <a:solidFill>
                      <a:srgbClr val="92D050"/>
                    </a:solidFill>
                  </a:tcPr>
                </a:tc>
                <a:tc>
                  <a:txBody>
                    <a:bodyPr/>
                    <a:lstStyle/>
                    <a:p>
                      <a:pPr algn="ctr"/>
                      <a:r>
                        <a:rPr lang="en-US" b="1" dirty="0" smtClean="0">
                          <a:latin typeface="Arial Narrow" panose="020B0606020202030204" pitchFamily="34" charset="0"/>
                        </a:rPr>
                        <a:t>CREDENTIAL</a:t>
                      </a:r>
                      <a:endParaRPr lang="en-US" b="1" dirty="0">
                        <a:latin typeface="Arial Narrow" panose="020B0606020202030204" pitchFamily="34" charset="0"/>
                      </a:endParaRPr>
                    </a:p>
                  </a:txBody>
                  <a:tcPr anchor="ctr">
                    <a:solidFill>
                      <a:srgbClr val="92D050"/>
                    </a:solidFill>
                  </a:tcPr>
                </a:tc>
              </a:tr>
              <a:tr h="370840">
                <a:tc>
                  <a:txBody>
                    <a:bodyPr/>
                    <a:lstStyle/>
                    <a:p>
                      <a:pPr algn="l"/>
                      <a:r>
                        <a:rPr lang="en-US" sz="1600" b="1" dirty="0" smtClean="0">
                          <a:latin typeface="Arial Narrow" panose="020B0606020202030204" pitchFamily="34" charset="0"/>
                        </a:rPr>
                        <a:t>Y</a:t>
                      </a:r>
                      <a:r>
                        <a:rPr lang="en-US" sz="1600" dirty="0" smtClean="0">
                          <a:latin typeface="Arial Narrow" panose="020B0606020202030204" pitchFamily="34" charset="0"/>
                        </a:rPr>
                        <a:t>ears</a:t>
                      </a:r>
                      <a:r>
                        <a:rPr lang="en-US" sz="1600" baseline="0" dirty="0" smtClean="0">
                          <a:latin typeface="Arial Narrow" panose="020B0606020202030204" pitchFamily="34" charset="0"/>
                        </a:rPr>
                        <a:t> of </a:t>
                      </a:r>
                      <a:r>
                        <a:rPr lang="en-US" sz="1600" b="1" baseline="0" dirty="0" smtClean="0">
                          <a:latin typeface="Arial Narrow" panose="020B0606020202030204" pitchFamily="34" charset="0"/>
                        </a:rPr>
                        <a:t>S</a:t>
                      </a:r>
                      <a:r>
                        <a:rPr lang="en-US" sz="1600" baseline="0" dirty="0" smtClean="0">
                          <a:latin typeface="Arial Narrow" panose="020B0606020202030204" pitchFamily="34" charset="0"/>
                        </a:rPr>
                        <a:t>ervice = </a:t>
                      </a:r>
                      <a:r>
                        <a:rPr lang="en-US" sz="1600" b="1" baseline="0" dirty="0" smtClean="0">
                          <a:latin typeface="Arial Narrow" panose="020B0606020202030204" pitchFamily="34" charset="0"/>
                        </a:rPr>
                        <a:t>YS</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solidFill>
                      <a:schemeClr val="tx2">
                        <a:lumMod val="20000"/>
                        <a:lumOff val="80000"/>
                      </a:schemeClr>
                    </a:solidFill>
                  </a:tcPr>
                </a:tc>
                <a:tc>
                  <a:txBody>
                    <a:bodyPr/>
                    <a:lstStyle/>
                    <a:p>
                      <a:pPr algn="ctr"/>
                      <a:r>
                        <a:rPr lang="en-US" sz="1800" b="1" dirty="0" smtClean="0">
                          <a:latin typeface="Arial Narrow" panose="020B0606020202030204" pitchFamily="34" charset="0"/>
                        </a:rPr>
                        <a:t>X</a:t>
                      </a:r>
                      <a:endParaRPr lang="en-US" sz="18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C</a:t>
                      </a:r>
                      <a:r>
                        <a:rPr lang="en-US" sz="1600" dirty="0" smtClean="0">
                          <a:latin typeface="Arial Narrow" panose="020B0606020202030204" pitchFamily="34" charset="0"/>
                        </a:rPr>
                        <a:t>alculating</a:t>
                      </a:r>
                      <a:r>
                        <a:rPr lang="en-US" sz="1600" baseline="0" dirty="0" smtClean="0">
                          <a:latin typeface="Arial Narrow" panose="020B0606020202030204" pitchFamily="34" charset="0"/>
                        </a:rPr>
                        <a:t> </a:t>
                      </a:r>
                      <a:r>
                        <a:rPr lang="en-US" sz="1600" b="1" baseline="0" dirty="0" smtClean="0">
                          <a:latin typeface="Arial Narrow" panose="020B0606020202030204" pitchFamily="34" charset="0"/>
                        </a:rPr>
                        <a:t>F</a:t>
                      </a:r>
                      <a:r>
                        <a:rPr lang="en-US" sz="1600" baseline="0" dirty="0" smtClean="0">
                          <a:latin typeface="Arial Narrow" panose="020B0606020202030204" pitchFamily="34" charset="0"/>
                        </a:rPr>
                        <a:t>actor = </a:t>
                      </a:r>
                      <a:r>
                        <a:rPr lang="en-US" sz="1600" b="1" baseline="0" dirty="0" smtClean="0">
                          <a:latin typeface="Arial Narrow" panose="020B0606020202030204" pitchFamily="34" charset="0"/>
                        </a:rPr>
                        <a:t>CF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solidFill>
                      <a:schemeClr val="tx2">
                        <a:lumMod val="20000"/>
                        <a:lumOff val="80000"/>
                      </a:schemeClr>
                    </a:solidFill>
                  </a:tcPr>
                </a:tc>
                <a:tc>
                  <a:txBody>
                    <a:bodyPr/>
                    <a:lstStyle/>
                    <a:p>
                      <a:pPr algn="ctr"/>
                      <a:r>
                        <a:rPr lang="en-US" sz="1800" b="1" dirty="0" smtClean="0">
                          <a:latin typeface="Arial Narrow" panose="020B0606020202030204" pitchFamily="34" charset="0"/>
                        </a:rPr>
                        <a:t>CF </a:t>
                      </a:r>
                      <a:r>
                        <a:rPr lang="es-MX" sz="1800" b="1" dirty="0" smtClean="0">
                          <a:latin typeface="Arial Narrow" panose="020B0606020202030204" pitchFamily="34" charset="0"/>
                        </a:rPr>
                        <a:t>=</a:t>
                      </a:r>
                      <a:r>
                        <a:rPr lang="es-MX" sz="1800" b="1" baseline="0" dirty="0" smtClean="0">
                          <a:latin typeface="Arial Narrow" panose="020B0606020202030204" pitchFamily="34" charset="0"/>
                        </a:rPr>
                        <a:t>  YS in  %  =  </a:t>
                      </a:r>
                      <a:r>
                        <a:rPr lang="en-US" sz="1800" b="1" dirty="0" smtClean="0">
                          <a:latin typeface="Arial Narrow" panose="020B0606020202030204" pitchFamily="34" charset="0"/>
                        </a:rPr>
                        <a:t>X %</a:t>
                      </a:r>
                      <a:endParaRPr lang="en-US" sz="18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P</a:t>
                      </a:r>
                      <a:r>
                        <a:rPr lang="en-US" sz="1600" dirty="0" smtClean="0">
                          <a:latin typeface="Arial Narrow" panose="020B0606020202030204" pitchFamily="34" charset="0"/>
                        </a:rPr>
                        <a:t>ension </a:t>
                      </a:r>
                      <a:r>
                        <a:rPr lang="en-US" sz="1600" b="1" dirty="0" smtClean="0">
                          <a:latin typeface="Arial Narrow" panose="020B0606020202030204" pitchFamily="34" charset="0"/>
                        </a:rPr>
                        <a:t>F</a:t>
                      </a:r>
                      <a:r>
                        <a:rPr lang="en-US" sz="1600" dirty="0" smtClean="0">
                          <a:latin typeface="Arial Narrow" panose="020B0606020202030204" pitchFamily="34" charset="0"/>
                        </a:rPr>
                        <a:t>actor = </a:t>
                      </a:r>
                      <a:r>
                        <a:rPr lang="en-US" sz="1600" b="1" dirty="0" smtClean="0">
                          <a:latin typeface="Arial Narrow" panose="020B0606020202030204" pitchFamily="34" charset="0"/>
                        </a:rPr>
                        <a:t>PF</a:t>
                      </a:r>
                      <a:endParaRPr lang="en-US" sz="1600" b="1" dirty="0">
                        <a:latin typeface="Arial Narrow" panose="020B0606020202030204" pitchFamily="34" charset="0"/>
                      </a:endParaRPr>
                    </a:p>
                  </a:txBody>
                  <a:tcPr>
                    <a:solidFill>
                      <a:srgbClr val="FFFF00"/>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solidFill>
                      <a:schemeClr val="tx2">
                        <a:lumMod val="20000"/>
                        <a:lumOff val="80000"/>
                      </a:schemeClr>
                    </a:solidFill>
                  </a:tcPr>
                </a:tc>
                <a:tc>
                  <a:txBody>
                    <a:bodyPr/>
                    <a:lstStyle/>
                    <a:p>
                      <a:pPr algn="ctr"/>
                      <a:r>
                        <a:rPr lang="en-US" sz="1800" b="1" dirty="0" smtClean="0">
                          <a:latin typeface="Arial Narrow" panose="020B0606020202030204" pitchFamily="34" charset="0"/>
                        </a:rPr>
                        <a:t>PF =</a:t>
                      </a:r>
                      <a:r>
                        <a:rPr lang="en-US" sz="1800" b="1" baseline="0" dirty="0" smtClean="0">
                          <a:latin typeface="Arial Narrow" panose="020B0606020202030204" pitchFamily="34" charset="0"/>
                        </a:rPr>
                        <a:t> </a:t>
                      </a:r>
                      <a:r>
                        <a:rPr lang="en-US" sz="1600" b="0" baseline="0" dirty="0" smtClean="0">
                          <a:latin typeface="Arial Narrow" panose="020B0606020202030204" pitchFamily="34" charset="0"/>
                        </a:rPr>
                        <a:t>Defined by the Union Board</a:t>
                      </a:r>
                      <a:endParaRPr lang="en-US" sz="1800" b="0"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n-US" sz="1600" b="1" dirty="0" smtClean="0">
                          <a:latin typeface="Arial Narrow" panose="020B0606020202030204" pitchFamily="34" charset="0"/>
                        </a:rPr>
                        <a:t>BASIC</a:t>
                      </a:r>
                      <a:r>
                        <a:rPr lang="en-US" sz="1600" b="1" baseline="0" dirty="0" smtClean="0">
                          <a:latin typeface="Arial Narrow" panose="020B0606020202030204" pitchFamily="34" charset="0"/>
                        </a:rPr>
                        <a:t>  PENSION = BP</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BP = (</a:t>
                      </a:r>
                      <a:r>
                        <a:rPr lang="es-MX" sz="1400" b="1" dirty="0" smtClean="0">
                          <a:latin typeface="Arial Black" panose="020B0A04020102020204" pitchFamily="34" charset="0"/>
                        </a:rPr>
                        <a:t>X %</a:t>
                      </a:r>
                      <a:r>
                        <a:rPr lang="es-MX" sz="1400" b="1" dirty="0" smtClean="0">
                          <a:latin typeface="Arial Narrow" panose="020B0606020202030204" pitchFamily="34" charset="0"/>
                        </a:rPr>
                        <a:t>) (</a:t>
                      </a:r>
                      <a:r>
                        <a:rPr lang="es-MX" sz="1400" b="1" dirty="0" smtClean="0">
                          <a:latin typeface="Arial Black" panose="020B0A04020102020204" pitchFamily="34" charset="0"/>
                        </a:rPr>
                        <a:t>PF</a:t>
                      </a:r>
                      <a:r>
                        <a:rPr lang="es-MX" sz="1400" b="1" dirty="0" smtClean="0">
                          <a:latin typeface="Arial Narrow" panose="020B0606020202030204" pitchFamily="34" charset="0"/>
                        </a:rPr>
                        <a:t>) = (CF)(PF)</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err="1" smtClean="0">
                          <a:latin typeface="Arial Narrow" panose="020B0606020202030204" pitchFamily="34" charset="0"/>
                        </a:rPr>
                        <a:t>P</a:t>
                      </a:r>
                      <a:r>
                        <a:rPr lang="es-MX" sz="1600" dirty="0" err="1" smtClean="0">
                          <a:latin typeface="Arial Narrow" panose="020B0606020202030204" pitchFamily="34" charset="0"/>
                        </a:rPr>
                        <a:t>roductivity</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PB</a:t>
                      </a:r>
                      <a:r>
                        <a:rPr lang="es-MX" sz="1600" baseline="0" dirty="0" smtClean="0">
                          <a:latin typeface="Arial Narrow" panose="020B0606020202030204" pitchFamily="34" charset="0"/>
                        </a:rPr>
                        <a:t> </a:t>
                      </a:r>
                      <a:endParaRPr lang="en-US" sz="1600"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a:t>
                      </a:r>
                      <a:endParaRPr lang="en-US" sz="1400" b="1" dirty="0" smtClean="0">
                        <a:latin typeface="Arial Narrow" panose="020B0606020202030204" pitchFamily="34"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PB = (BP X 1.5)(50 %) </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smtClean="0">
                          <a:latin typeface="Arial Narrow" panose="020B0606020202030204" pitchFamily="34" charset="0"/>
                        </a:rPr>
                        <a:t>TOTAL BENEFITS = TB</a:t>
                      </a:r>
                      <a:endParaRPr lang="en-US" sz="1600" b="1" dirty="0">
                        <a:latin typeface="Arial Narrow" panose="020B0606020202030204" pitchFamily="34" charset="0"/>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TB = BP + PB</a:t>
                      </a:r>
                      <a:endParaRPr lang="en-US" sz="1400" b="1" dirty="0" smtClean="0">
                        <a:latin typeface="Arial Narrow" panose="020B0606020202030204" pitchFamily="34" charset="0"/>
                      </a:endParaRPr>
                    </a:p>
                  </a:txBody>
                  <a:tcPr>
                    <a:solidFill>
                      <a:schemeClr val="accent2">
                        <a:lumMod val="40000"/>
                        <a:lumOff val="60000"/>
                      </a:schemeClr>
                    </a:solidFill>
                  </a:tcPr>
                </a:tc>
              </a:tr>
              <a:tr h="370840">
                <a:tc>
                  <a:txBody>
                    <a:bodyPr/>
                    <a:lstStyle/>
                    <a:p>
                      <a:pPr algn="l"/>
                      <a:endParaRPr lang="en-US" sz="1600" b="1" dirty="0">
                        <a:latin typeface="Arial Narrow" panose="020B0606020202030204" pitchFamily="34" charset="0"/>
                      </a:endParaRPr>
                    </a:p>
                  </a:txBody>
                  <a:tcPr>
                    <a:solidFill>
                      <a:srgbClr val="FFFF00"/>
                    </a:solidFill>
                  </a:tcPr>
                </a:tc>
                <a:tc>
                  <a:txBody>
                    <a:bodyPr/>
                    <a:lstStyle/>
                    <a:p>
                      <a:pPr algn="ctr"/>
                      <a:endParaRPr lang="en-US" sz="1400" b="1" dirty="0">
                        <a:latin typeface="Arial Narrow" panose="020B0606020202030204" pitchFamily="34" charset="0"/>
                      </a:endParaRPr>
                    </a:p>
                  </a:txBody>
                  <a:tcPr>
                    <a:solidFill>
                      <a:schemeClr val="tx2">
                        <a:lumMod val="20000"/>
                        <a:lumOff val="80000"/>
                      </a:schemeClr>
                    </a:solidFill>
                  </a:tcPr>
                </a:tc>
                <a:tc>
                  <a:txBody>
                    <a:bodyPr/>
                    <a:lstStyle/>
                    <a:p>
                      <a:pPr algn="ctr"/>
                      <a:endParaRPr lang="en-US" sz="1400" b="1" dirty="0">
                        <a:latin typeface="Arial Narrow" panose="020B0606020202030204" pitchFamily="34" charset="0"/>
                      </a:endParaRPr>
                    </a:p>
                  </a:txBody>
                  <a:tcPr>
                    <a:solidFill>
                      <a:schemeClr val="accent2">
                        <a:lumMod val="40000"/>
                        <a:lumOff val="60000"/>
                      </a:schemeClr>
                    </a:solidFill>
                  </a:tcPr>
                </a:tc>
              </a:tr>
              <a:tr h="370840">
                <a:tc>
                  <a:txBody>
                    <a:bodyPr/>
                    <a:lstStyle/>
                    <a:p>
                      <a:pPr algn="l"/>
                      <a:r>
                        <a:rPr lang="es-MX" sz="1600" b="1" dirty="0" err="1" smtClean="0">
                          <a:latin typeface="Arial Narrow" panose="020B0606020202030204" pitchFamily="34" charset="0"/>
                        </a:rPr>
                        <a:t>S</a:t>
                      </a:r>
                      <a:r>
                        <a:rPr lang="es-MX" sz="1600" dirty="0" err="1" smtClean="0">
                          <a:latin typeface="Arial Narrow" panose="020B0606020202030204" pitchFamily="34" charset="0"/>
                        </a:rPr>
                        <a:t>ervice</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D</a:t>
                      </a:r>
                      <a:r>
                        <a:rPr lang="es-MX" sz="1600" baseline="0" dirty="0" err="1" smtClean="0">
                          <a:latin typeface="Arial Narrow" panose="020B0606020202030204" pitchFamily="34" charset="0"/>
                        </a:rPr>
                        <a:t>edication</a:t>
                      </a:r>
                      <a:r>
                        <a:rPr lang="es-MX" sz="1600" baseline="0" dirty="0" smtClean="0">
                          <a:latin typeface="Arial Narrow" panose="020B0606020202030204" pitchFamily="34" charset="0"/>
                        </a:rPr>
                        <a:t> </a:t>
                      </a:r>
                      <a:r>
                        <a:rPr lang="es-MX" sz="1600" b="1" baseline="0" dirty="0" err="1" smtClean="0">
                          <a:latin typeface="Arial Narrow" panose="020B0606020202030204" pitchFamily="34" charset="0"/>
                        </a:rPr>
                        <a:t>B</a:t>
                      </a:r>
                      <a:r>
                        <a:rPr lang="es-MX" sz="1600" baseline="0" dirty="0" err="1" smtClean="0">
                          <a:latin typeface="Arial Narrow" panose="020B0606020202030204" pitchFamily="34" charset="0"/>
                        </a:rPr>
                        <a:t>onus</a:t>
                      </a:r>
                      <a:r>
                        <a:rPr lang="es-MX" sz="1600" baseline="0" dirty="0" smtClean="0">
                          <a:latin typeface="Arial Narrow" panose="020B0606020202030204" pitchFamily="34" charset="0"/>
                        </a:rPr>
                        <a:t> = </a:t>
                      </a:r>
                      <a:r>
                        <a:rPr lang="es-MX" sz="1600" b="1" baseline="0" dirty="0" smtClean="0">
                          <a:latin typeface="Arial Narrow" panose="020B0606020202030204" pitchFamily="34" charset="0"/>
                        </a:rPr>
                        <a:t>SDB</a:t>
                      </a:r>
                      <a:endParaRPr lang="en-US" sz="1600" b="1" dirty="0">
                        <a:latin typeface="Arial Narrow" panose="020B0606020202030204" pitchFamily="34" charset="0"/>
                      </a:endParaRPr>
                    </a:p>
                  </a:txBody>
                  <a:tcPr>
                    <a:solidFill>
                      <a:srgbClr val="FFFF00"/>
                    </a:solidFill>
                  </a:tcPr>
                </a:tc>
                <a:tc>
                  <a:txBody>
                    <a:bodyPr/>
                    <a:lstStyle/>
                    <a:p>
                      <a:pPr algn="ctr"/>
                      <a:r>
                        <a:rPr lang="es-MX" sz="1400" b="1" dirty="0" smtClean="0">
                          <a:latin typeface="Arial Narrow" panose="020B0606020202030204" pitchFamily="34" charset="0"/>
                        </a:rPr>
                        <a:t>SDB</a:t>
                      </a:r>
                      <a:r>
                        <a:rPr lang="es-MX" sz="1400" b="1" baseline="0" dirty="0" smtClean="0">
                          <a:latin typeface="Arial Narrow" panose="020B0606020202030204" pitchFamily="34" charset="0"/>
                        </a:rPr>
                        <a:t> = (CF)(4PF) (1.5)</a:t>
                      </a:r>
                      <a:endParaRPr lang="en-US" sz="1400" b="1" dirty="0">
                        <a:latin typeface="Arial Narrow" panose="020B0606020202030204" pitchFamily="34"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latin typeface="Arial Narrow" panose="020B0606020202030204" pitchFamily="34" charset="0"/>
                        </a:rPr>
                        <a:t>SDB</a:t>
                      </a:r>
                      <a:r>
                        <a:rPr lang="es-MX" sz="1400" b="1" baseline="0" dirty="0" smtClean="0">
                          <a:latin typeface="Arial Narrow" panose="020B0606020202030204" pitchFamily="34" charset="0"/>
                        </a:rPr>
                        <a:t> = (CF)(4PF) (1.5)(50%)</a:t>
                      </a:r>
                      <a:endParaRPr lang="en-US" sz="1400" b="1" dirty="0" smtClean="0">
                        <a:latin typeface="Arial Narrow" panose="020B0606020202030204" pitchFamily="34" charset="0"/>
                      </a:endParaRPr>
                    </a:p>
                  </a:txBody>
                  <a:tcPr>
                    <a:solidFill>
                      <a:schemeClr val="accent2">
                        <a:lumMod val="40000"/>
                        <a:lumOff val="60000"/>
                      </a:schemeClr>
                    </a:solidFill>
                  </a:tcPr>
                </a:tc>
              </a:tr>
            </a:tbl>
          </a:graphicData>
        </a:graphic>
      </p:graphicFrame>
      <p:sp>
        <p:nvSpPr>
          <p:cNvPr id="3" name="Rectangle 2"/>
          <p:cNvSpPr/>
          <p:nvPr/>
        </p:nvSpPr>
        <p:spPr>
          <a:xfrm>
            <a:off x="2262116" y="152400"/>
            <a:ext cx="6424684" cy="923330"/>
          </a:xfrm>
          <a:prstGeom prst="rect">
            <a:avLst/>
          </a:prstGeom>
        </p:spPr>
        <p:txBody>
          <a:bodyPr wrap="square">
            <a:spAutoFit/>
          </a:bodyPr>
          <a:lstStyle/>
          <a:p>
            <a:pPr algn="ctr">
              <a:lnSpc>
                <a:spcPct val="150000"/>
              </a:lnSpc>
              <a:defRPr/>
            </a:pPr>
            <a:r>
              <a:rPr lang="en-US" b="1" u="sng" dirty="0">
                <a:latin typeface="Arial Narrow" panose="020B0606020202030204" pitchFamily="34" charset="0"/>
              </a:rPr>
              <a:t>Defined Benefits Plan</a:t>
            </a:r>
            <a:r>
              <a:rPr lang="en-US" b="1" dirty="0">
                <a:latin typeface="Arial Narrow" panose="020B0606020202030204" pitchFamily="34" charset="0"/>
              </a:rPr>
              <a:t> for the Seventh-Day Adventist Church’s Literature </a:t>
            </a:r>
            <a:r>
              <a:rPr lang="en-US" b="1" dirty="0" smtClean="0">
                <a:latin typeface="Arial Narrow" panose="020B0606020202030204" pitchFamily="34" charset="0"/>
              </a:rPr>
              <a:t>Evangelist</a:t>
            </a:r>
            <a:endParaRPr lang="en-US" dirty="0">
              <a:latin typeface="Arial Narrow" panose="020B0606020202030204" pitchFamily="34" charset="0"/>
            </a:endParaRPr>
          </a:p>
        </p:txBody>
      </p:sp>
    </p:spTree>
    <p:extLst>
      <p:ext uri="{BB962C8B-B14F-4D97-AF65-F5344CB8AC3E}">
        <p14:creationId xmlns:p14="http://schemas.microsoft.com/office/powerpoint/2010/main" val="367068277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8600"/>
            <a:ext cx="7010400" cy="6309420"/>
          </a:xfrm>
          <a:prstGeom prst="rect">
            <a:avLst/>
          </a:prstGeom>
          <a:noFill/>
        </p:spPr>
        <p:txBody>
          <a:bodyPr wrap="square" rtlCol="0">
            <a:spAutoFit/>
          </a:bodyPr>
          <a:lstStyle/>
          <a:p>
            <a:pPr lvl="0"/>
            <a:r>
              <a:rPr lang="es-MX" sz="2000" b="1" dirty="0" smtClean="0"/>
              <a:t>N 07 40  - </a:t>
            </a:r>
            <a:r>
              <a:rPr lang="es-MX" sz="2000" b="1" dirty="0" err="1" smtClean="0"/>
              <a:t>Operating</a:t>
            </a:r>
            <a:r>
              <a:rPr lang="es-MX" sz="2000" b="1" dirty="0" smtClean="0"/>
              <a:t>  Plan</a:t>
            </a:r>
            <a:endParaRPr lang="en-US" sz="2000" b="1" dirty="0" smtClean="0"/>
          </a:p>
          <a:p>
            <a:pPr lvl="0"/>
            <a:endParaRPr lang="en-US" sz="2000" b="1" dirty="0" smtClean="0"/>
          </a:p>
          <a:p>
            <a:pPr marL="342900" lvl="0" indent="-342900">
              <a:buFont typeface="+mj-lt"/>
              <a:buAutoNum type="arabicPeriod" startAt="7"/>
            </a:pPr>
            <a:r>
              <a:rPr lang="en-US" sz="1600" dirty="0" smtClean="0"/>
              <a:t>Disability </a:t>
            </a:r>
            <a:r>
              <a:rPr lang="en-US" sz="1600" dirty="0"/>
              <a:t>Retirement is not contemplated in neither of these cases.  Disability Retirement can be accessed when and if the Literature Evangelist participates in the 4 in I Plan.</a:t>
            </a:r>
          </a:p>
          <a:p>
            <a:pPr marL="342900" lvl="0" indent="-342900">
              <a:buFont typeface="+mj-lt"/>
              <a:buAutoNum type="arabicPeriod" startAt="7"/>
            </a:pPr>
            <a:r>
              <a:rPr lang="en-US" sz="1600" dirty="0"/>
              <a:t>The minimum age required to receive the Defined Benefits Retirement Plan for Literature Evangelist is 65 years.  Retirement Benefits are processed, then the canvasser reaches the age of 65 and having 20 years minimum service as an Literature Evangelist.</a:t>
            </a:r>
          </a:p>
          <a:p>
            <a:pPr marL="342900" lvl="0" indent="-342900">
              <a:buFont typeface="+mj-lt"/>
              <a:buAutoNum type="arabicPeriod" startAt="7"/>
            </a:pPr>
            <a:r>
              <a:rPr lang="en-US" sz="1600" dirty="0"/>
              <a:t>There is no early Retirement Benefits applicable to the Defined Benefits Retirement Plan.</a:t>
            </a:r>
          </a:p>
          <a:p>
            <a:pPr marL="342900" lvl="0" indent="-342900">
              <a:buFont typeface="+mj-lt"/>
              <a:buAutoNum type="arabicPeriod" startAt="7"/>
            </a:pPr>
            <a:r>
              <a:rPr lang="en-US" sz="1600" dirty="0"/>
              <a:t>The Defined Benefits Plan can only be accessed directly coming from active service.  In case of a permanent interruption of service, no benefits will apply.</a:t>
            </a:r>
          </a:p>
          <a:p>
            <a:pPr marL="342900" lvl="0" indent="-342900">
              <a:buFont typeface="+mj-lt"/>
              <a:buAutoNum type="arabicPeriod" startAt="7"/>
            </a:pPr>
            <a:r>
              <a:rPr lang="en-US" sz="1600" dirty="0"/>
              <a:t>Each Organization owner of a Fund Balance should study each one of its Literature Evangelist with 20 or more years of service to determine the amounts that should be committed to the Balance Fund having in mind the eventuality / possibility that this personnel may retire.</a:t>
            </a:r>
          </a:p>
          <a:p>
            <a:pPr marL="342900" lvl="0" indent="-342900">
              <a:buFont typeface="+mj-lt"/>
              <a:buAutoNum type="arabicPeriod" startAt="7"/>
            </a:pPr>
            <a:r>
              <a:rPr lang="en-US" sz="1600" dirty="0"/>
              <a:t>It is the responsibility of the Local Fields where the Literature Evangelist exercises his/her printed-page ministry to have the </a:t>
            </a:r>
            <a:r>
              <a:rPr lang="en-US" sz="1600" dirty="0" err="1"/>
              <a:t>Colpoteur</a:t>
            </a:r>
            <a:r>
              <a:rPr lang="en-US" sz="1600" dirty="0"/>
              <a:t> fill in the Application to participate in the Plan</a:t>
            </a:r>
            <a:r>
              <a:rPr lang="en-US" sz="1600" dirty="0" smtClean="0"/>
              <a:t>.</a:t>
            </a:r>
          </a:p>
          <a:p>
            <a:pPr marL="342900" lvl="0" indent="-342900">
              <a:buFont typeface="+mj-lt"/>
              <a:buAutoNum type="arabicPeriod" startAt="13"/>
            </a:pPr>
            <a:r>
              <a:rPr lang="es-ES" sz="1600" dirty="0"/>
              <a:t>La Organización Dueña del Saldo de Fondo que corresponda, tomará el acuerdo y lo remite a la Secretaría de la División Interamericana para su verificación y acuerdo correspondiente.</a:t>
            </a:r>
            <a:endParaRPr lang="en-US" sz="1600" dirty="0"/>
          </a:p>
          <a:p>
            <a:pPr marL="342900" lvl="0" indent="-342900">
              <a:buFont typeface="+mj-lt"/>
              <a:buAutoNum type="arabicPeriod" startAt="13"/>
            </a:pPr>
            <a:r>
              <a:rPr lang="es-ES" sz="1600" dirty="0"/>
              <a:t>Los beneficios se definen como resultado de la aplicación del sistema de Beneficios Definidos que este reglamento establece</a:t>
            </a:r>
            <a:r>
              <a:rPr lang="es-ES" sz="1600" dirty="0" smtClean="0"/>
              <a:t>.</a:t>
            </a:r>
            <a:endParaRPr lang="en-US" sz="1600" dirty="0"/>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heel(1)">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heel(1)">
                                      <p:cBhvr>
                                        <p:cTn id="37" dur="2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heel(1)">
                                      <p:cBhvr>
                                        <p:cTn id="42" dur="2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heel(1)">
                                      <p:cBhvr>
                                        <p:cTn id="4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66377" cy="52489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3" name="Rectangle 2"/>
          <p:cNvSpPr/>
          <p:nvPr/>
        </p:nvSpPr>
        <p:spPr>
          <a:xfrm>
            <a:off x="2326155" y="600670"/>
            <a:ext cx="483664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latin typeface="Arial Black" panose="020B0A04020102020204" pitchFamily="34" charset="0"/>
              </a:rPr>
              <a:t>THANK YOU</a:t>
            </a:r>
            <a:endParaRPr lang="en-US" sz="5400" b="1" cap="none" spc="0" dirty="0">
              <a:ln w="10541" cmpd="sng">
                <a:solidFill>
                  <a:schemeClr val="accent1">
                    <a:shade val="88000"/>
                    <a:satMod val="110000"/>
                  </a:schemeClr>
                </a:solidFill>
                <a:prstDash val="solid"/>
              </a:ln>
              <a:effectLst/>
              <a:latin typeface="Arial Black" panose="020B0A04020102020204" pitchFamily="34" charset="0"/>
            </a:endParaRPr>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7359"/>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3" name="Rectangle 2"/>
          <p:cNvSpPr/>
          <p:nvPr/>
        </p:nvSpPr>
        <p:spPr>
          <a:xfrm>
            <a:off x="2209800" y="1371600"/>
            <a:ext cx="6705600" cy="954107"/>
          </a:xfrm>
          <a:prstGeom prst="rect">
            <a:avLst/>
          </a:prstGeom>
        </p:spPr>
        <p:txBody>
          <a:bodyPr wrap="square">
            <a:spAutoFit/>
          </a:bodyPr>
          <a:lstStyle/>
          <a:p>
            <a:r>
              <a:rPr lang="en-US" sz="2800" b="1" dirty="0"/>
              <a:t>Literature Evangelist Benefits.  Operation and Financing.</a:t>
            </a:r>
            <a:endParaRPr lang="en-US" sz="2800" dirty="0"/>
          </a:p>
        </p:txBody>
      </p:sp>
      <p:sp>
        <p:nvSpPr>
          <p:cNvPr id="4" name="Oval 3"/>
          <p:cNvSpPr/>
          <p:nvPr/>
        </p:nvSpPr>
        <p:spPr>
          <a:xfrm>
            <a:off x="6132406" y="152400"/>
            <a:ext cx="9601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pic>
        <p:nvPicPr>
          <p:cNvPr id="5" name="Picture 5" descr="C:\Users\Filiberto M Verduzco\AppData\Local\Microsoft\Windows\Temporary Internet Files\Content.IE5\2LEJMZF7\MC900241645[1].wmf"/>
          <p:cNvPicPr>
            <a:picLocks noChangeAspect="1" noChangeArrowheads="1"/>
          </p:cNvPicPr>
          <p:nvPr/>
        </p:nvPicPr>
        <p:blipFill>
          <a:blip r:embed="rId2"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7369415" y="165463"/>
            <a:ext cx="936385" cy="8993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iliberto M Verduzco\AppData\Local\Microsoft\Windows\Temporary Internet Files\Content.IE5\MNJCCXSV\MC9000390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508880"/>
            <a:ext cx="1219200" cy="91714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250080" y="2466639"/>
            <a:ext cx="883920" cy="899318"/>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BB</a:t>
            </a:r>
            <a:endParaRPr lang="en-US" sz="2800" b="1" dirty="0"/>
          </a:p>
        </p:txBody>
      </p:sp>
      <p:pic>
        <p:nvPicPr>
          <p:cNvPr id="8" name="Picture 4" descr="C:\Users\Filiberto M Verduzco\AppData\Local\Microsoft\Windows\Temporary Internet Files\Content.IE5\MNJCCXSV\MC900436127[1].wmf"/>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038600" y="4267200"/>
            <a:ext cx="1619098" cy="1107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Filiberto M Verduzco\AppData\Local\Microsoft\Windows\Temporary Internet Files\Content.IE5\MNJCCXSV\MC9003329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0298" y="2362200"/>
            <a:ext cx="1148926" cy="11256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0" y="3426023"/>
            <a:ext cx="1219200" cy="738664"/>
          </a:xfrm>
          <a:prstGeom prst="rect">
            <a:avLst/>
          </a:prstGeom>
          <a:noFill/>
        </p:spPr>
        <p:txBody>
          <a:bodyPr wrap="square" rtlCol="0">
            <a:spAutoFit/>
          </a:bodyPr>
          <a:lstStyle/>
          <a:p>
            <a:pPr algn="ctr"/>
            <a:r>
              <a:rPr lang="en-US" sz="1400" b="1" dirty="0" smtClean="0">
                <a:latin typeface="Arial Narrow" panose="020B0606020202030204" pitchFamily="34" charset="0"/>
              </a:rPr>
              <a:t>BENEFITS PLAN FOR COLPORTORS</a:t>
            </a:r>
            <a:endParaRPr lang="en-US" sz="1400" b="1" dirty="0">
              <a:latin typeface="Arial Narrow" panose="020B0606020202030204" pitchFamily="34" charset="0"/>
            </a:endParaRPr>
          </a:p>
        </p:txBody>
      </p:sp>
      <p:sp>
        <p:nvSpPr>
          <p:cNvPr id="11" name="TextBox 10"/>
          <p:cNvSpPr txBox="1"/>
          <p:nvPr/>
        </p:nvSpPr>
        <p:spPr>
          <a:xfrm>
            <a:off x="4143400" y="3439180"/>
            <a:ext cx="1219200" cy="523220"/>
          </a:xfrm>
          <a:prstGeom prst="rect">
            <a:avLst/>
          </a:prstGeom>
          <a:noFill/>
        </p:spPr>
        <p:txBody>
          <a:bodyPr wrap="square" rtlCol="0">
            <a:spAutoFit/>
          </a:bodyPr>
          <a:lstStyle/>
          <a:p>
            <a:pPr algn="ctr"/>
            <a:r>
              <a:rPr lang="es-MX" sz="1400" b="1" dirty="0" smtClean="0">
                <a:latin typeface="Arial Narrow" panose="020B0606020202030204" pitchFamily="34" charset="0"/>
              </a:rPr>
              <a:t>BASIC BENEFITS</a:t>
            </a:r>
            <a:endParaRPr lang="en-US" sz="1400" b="1" dirty="0">
              <a:latin typeface="Arial Narrow" panose="020B0606020202030204" pitchFamily="34" charset="0"/>
            </a:endParaRPr>
          </a:p>
        </p:txBody>
      </p:sp>
      <p:sp>
        <p:nvSpPr>
          <p:cNvPr id="12" name="TextBox 11"/>
          <p:cNvSpPr txBox="1"/>
          <p:nvPr/>
        </p:nvSpPr>
        <p:spPr>
          <a:xfrm>
            <a:off x="4038600" y="5334000"/>
            <a:ext cx="1619098" cy="523220"/>
          </a:xfrm>
          <a:prstGeom prst="rect">
            <a:avLst/>
          </a:prstGeom>
          <a:noFill/>
        </p:spPr>
        <p:txBody>
          <a:bodyPr wrap="square" rtlCol="0">
            <a:spAutoFit/>
          </a:bodyPr>
          <a:lstStyle/>
          <a:p>
            <a:pPr algn="ctr"/>
            <a:r>
              <a:rPr lang="es-MX" sz="1400" b="1" dirty="0" smtClean="0">
                <a:latin typeface="Arial Narrow" panose="020B0606020202030204" pitchFamily="34" charset="0"/>
              </a:rPr>
              <a:t>PROFESIONAL  TRAINING</a:t>
            </a:r>
            <a:endParaRPr lang="en-US" sz="1400" b="1" dirty="0">
              <a:latin typeface="Arial Narrow" panose="020B0606020202030204" pitchFamily="34" charset="0"/>
            </a:endParaRPr>
          </a:p>
        </p:txBody>
      </p:sp>
      <p:sp>
        <p:nvSpPr>
          <p:cNvPr id="13" name="TextBox 12"/>
          <p:cNvSpPr txBox="1"/>
          <p:nvPr/>
        </p:nvSpPr>
        <p:spPr>
          <a:xfrm>
            <a:off x="7239000" y="3515380"/>
            <a:ext cx="1619098" cy="523220"/>
          </a:xfrm>
          <a:prstGeom prst="rect">
            <a:avLst/>
          </a:prstGeom>
          <a:noFill/>
        </p:spPr>
        <p:txBody>
          <a:bodyPr wrap="square" rtlCol="0">
            <a:spAutoFit/>
          </a:bodyPr>
          <a:lstStyle/>
          <a:p>
            <a:pPr algn="ctr"/>
            <a:r>
              <a:rPr lang="es-MX" sz="1400" b="1" dirty="0" smtClean="0">
                <a:latin typeface="Arial Narrow" panose="020B0606020202030204" pitchFamily="34" charset="0"/>
              </a:rPr>
              <a:t>SPIRITUAL  FORMATION</a:t>
            </a:r>
            <a:endParaRPr lang="en-US" sz="1400" b="1" dirty="0">
              <a:latin typeface="Arial Narrow" panose="020B0606020202030204" pitchFamily="34" charset="0"/>
            </a:endParaRPr>
          </a:p>
        </p:txBody>
      </p:sp>
      <p:sp>
        <p:nvSpPr>
          <p:cNvPr id="14" name="Rectangle 13"/>
          <p:cNvSpPr/>
          <p:nvPr/>
        </p:nvSpPr>
        <p:spPr>
          <a:xfrm>
            <a:off x="5344993" y="2413337"/>
            <a:ext cx="1894007" cy="1015663"/>
          </a:xfrm>
          <a:prstGeom prst="rect">
            <a:avLst/>
          </a:prstGeom>
        </p:spPr>
        <p:txBody>
          <a:bodyPr wrap="square">
            <a:spAutoFit/>
          </a:bodyPr>
          <a:lstStyle/>
          <a:p>
            <a:pPr marL="0" lvl="2" indent="-342900">
              <a:buFont typeface="+mj-lt"/>
              <a:buAutoNum type="arabicPeriod"/>
            </a:pPr>
            <a:r>
              <a:rPr lang="en-US" sz="1200" dirty="0">
                <a:latin typeface="Arial Narrow" panose="020B0606020202030204" pitchFamily="34" charset="0"/>
              </a:rPr>
              <a:t>Educational benefits.</a:t>
            </a:r>
          </a:p>
          <a:p>
            <a:pPr marL="0" lvl="2" indent="-342900">
              <a:buFont typeface="+mj-lt"/>
              <a:buAutoNum type="arabicPeriod"/>
            </a:pPr>
            <a:r>
              <a:rPr lang="en-US" sz="1200" dirty="0">
                <a:latin typeface="Arial Narrow" panose="020B0606020202030204" pitchFamily="34" charset="0"/>
              </a:rPr>
              <a:t>Medical benefits.</a:t>
            </a:r>
          </a:p>
          <a:p>
            <a:pPr marL="0" lvl="2" indent="-342900">
              <a:buFont typeface="+mj-lt"/>
              <a:buAutoNum type="arabicPeriod"/>
            </a:pPr>
            <a:r>
              <a:rPr lang="en-US" sz="1200" dirty="0">
                <a:latin typeface="Arial Narrow" panose="020B0606020202030204" pitchFamily="34" charset="0"/>
              </a:rPr>
              <a:t>Rent benefits.</a:t>
            </a:r>
          </a:p>
          <a:p>
            <a:pPr marL="0" lvl="2" indent="-342900">
              <a:buFont typeface="+mj-lt"/>
              <a:buAutoNum type="arabicPeriod"/>
            </a:pPr>
            <a:r>
              <a:rPr lang="en-US" sz="1200" dirty="0">
                <a:latin typeface="Arial Narrow" panose="020B0606020202030204" pitchFamily="34" charset="0"/>
              </a:rPr>
              <a:t>Transportation benefits.</a:t>
            </a:r>
          </a:p>
          <a:p>
            <a:pPr marL="0" lvl="2" indent="-342900">
              <a:buFont typeface="+mj-lt"/>
              <a:buAutoNum type="arabicPeriod"/>
            </a:pPr>
            <a:r>
              <a:rPr lang="en-US" sz="1200" dirty="0">
                <a:latin typeface="Arial Narrow" panose="020B0606020202030204" pitchFamily="34" charset="0"/>
              </a:rPr>
              <a:t>Vacations.</a:t>
            </a:r>
          </a:p>
        </p:txBody>
      </p:sp>
      <p:sp>
        <p:nvSpPr>
          <p:cNvPr id="15" name="Rectangle 14"/>
          <p:cNvSpPr/>
          <p:nvPr/>
        </p:nvSpPr>
        <p:spPr>
          <a:xfrm>
            <a:off x="4075006" y="5814536"/>
            <a:ext cx="5068994" cy="738664"/>
          </a:xfrm>
          <a:prstGeom prst="rect">
            <a:avLst/>
          </a:prstGeom>
        </p:spPr>
        <p:txBody>
          <a:bodyPr wrap="square">
            <a:spAutoFit/>
          </a:bodyPr>
          <a:lstStyle/>
          <a:p>
            <a:pPr marL="0" lvl="2" indent="-342900">
              <a:buFont typeface="+mj-lt"/>
              <a:buAutoNum type="arabicPeriod"/>
            </a:pPr>
            <a:r>
              <a:rPr lang="en-US" sz="1400" dirty="0">
                <a:latin typeface="Arial Narrow" panose="020B0606020202030204" pitchFamily="34" charset="0"/>
              </a:rPr>
              <a:t>Training programs.</a:t>
            </a:r>
          </a:p>
          <a:p>
            <a:pPr marL="0" lvl="2" indent="-342900">
              <a:buFont typeface="+mj-lt"/>
              <a:buAutoNum type="arabicPeriod"/>
            </a:pPr>
            <a:r>
              <a:rPr lang="en-US" sz="1400" dirty="0">
                <a:latin typeface="Arial Narrow" panose="020B0606020202030204" pitchFamily="34" charset="0"/>
              </a:rPr>
              <a:t>Evaluation meetings.  Literature Evangelist and Associate Directors.</a:t>
            </a:r>
          </a:p>
          <a:p>
            <a:pPr marL="0" lvl="2" indent="-342900">
              <a:buFont typeface="+mj-lt"/>
              <a:buAutoNum type="arabicPeriod"/>
            </a:pPr>
            <a:r>
              <a:rPr lang="en-US" sz="1400" dirty="0">
                <a:latin typeface="Arial Narrow" panose="020B0606020202030204" pitchFamily="34" charset="0"/>
              </a:rPr>
              <a:t>Special meetings</a:t>
            </a:r>
          </a:p>
        </p:txBody>
      </p:sp>
      <p:sp>
        <p:nvSpPr>
          <p:cNvPr id="16" name="Rectangle 15"/>
          <p:cNvSpPr/>
          <p:nvPr/>
        </p:nvSpPr>
        <p:spPr>
          <a:xfrm>
            <a:off x="6694607" y="4038600"/>
            <a:ext cx="2286000" cy="523220"/>
          </a:xfrm>
          <a:prstGeom prst="rect">
            <a:avLst/>
          </a:prstGeom>
        </p:spPr>
        <p:txBody>
          <a:bodyPr wrap="square">
            <a:spAutoFit/>
          </a:bodyPr>
          <a:lstStyle/>
          <a:p>
            <a:pPr marL="0" lvl="2" indent="-342900">
              <a:buFont typeface="+mj-lt"/>
              <a:buAutoNum type="arabicPeriod"/>
            </a:pPr>
            <a:r>
              <a:rPr lang="en-US" sz="1400" dirty="0">
                <a:latin typeface="Arial Narrow" panose="020B0606020202030204" pitchFamily="34" charset="0"/>
              </a:rPr>
              <a:t>Congresses attendance</a:t>
            </a:r>
          </a:p>
          <a:p>
            <a:pPr marL="0" lvl="2" indent="-342900">
              <a:buFont typeface="+mj-lt"/>
              <a:buAutoNum type="arabicPeriod"/>
            </a:pPr>
            <a:r>
              <a:rPr lang="en-US" sz="1400" dirty="0">
                <a:latin typeface="Arial Narrow" panose="020B0606020202030204" pitchFamily="34" charset="0"/>
              </a:rPr>
              <a:t>Spiritual retreats</a:t>
            </a:r>
          </a:p>
        </p:txBody>
      </p:sp>
    </p:spTree>
    <p:extLst>
      <p:ext uri="{BB962C8B-B14F-4D97-AF65-F5344CB8AC3E}">
        <p14:creationId xmlns:p14="http://schemas.microsoft.com/office/powerpoint/2010/main" val="3611407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80">
                                          <p:stCondLst>
                                            <p:cond delay="0"/>
                                          </p:stCondLst>
                                        </p:cTn>
                                        <p:tgtEl>
                                          <p:spTgt spid="14"/>
                                        </p:tgtEl>
                                      </p:cBhvr>
                                    </p:animEffect>
                                    <p:anim calcmode="lin" valueType="num">
                                      <p:cBhvr>
                                        <p:cTn id="7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9" dur="26">
                                          <p:stCondLst>
                                            <p:cond delay="650"/>
                                          </p:stCondLst>
                                        </p:cTn>
                                        <p:tgtEl>
                                          <p:spTgt spid="14"/>
                                        </p:tgtEl>
                                      </p:cBhvr>
                                      <p:to x="100000" y="60000"/>
                                    </p:animScale>
                                    <p:animScale>
                                      <p:cBhvr>
                                        <p:cTn id="80" dur="166" decel="50000">
                                          <p:stCondLst>
                                            <p:cond delay="676"/>
                                          </p:stCondLst>
                                        </p:cTn>
                                        <p:tgtEl>
                                          <p:spTgt spid="14"/>
                                        </p:tgtEl>
                                      </p:cBhvr>
                                      <p:to x="100000" y="100000"/>
                                    </p:animScale>
                                    <p:animScale>
                                      <p:cBhvr>
                                        <p:cTn id="81" dur="26">
                                          <p:stCondLst>
                                            <p:cond delay="1312"/>
                                          </p:stCondLst>
                                        </p:cTn>
                                        <p:tgtEl>
                                          <p:spTgt spid="14"/>
                                        </p:tgtEl>
                                      </p:cBhvr>
                                      <p:to x="100000" y="80000"/>
                                    </p:animScale>
                                    <p:animScale>
                                      <p:cBhvr>
                                        <p:cTn id="82" dur="166" decel="50000">
                                          <p:stCondLst>
                                            <p:cond delay="1338"/>
                                          </p:stCondLst>
                                        </p:cTn>
                                        <p:tgtEl>
                                          <p:spTgt spid="14"/>
                                        </p:tgtEl>
                                      </p:cBhvr>
                                      <p:to x="100000" y="100000"/>
                                    </p:animScale>
                                    <p:animScale>
                                      <p:cBhvr>
                                        <p:cTn id="83" dur="26">
                                          <p:stCondLst>
                                            <p:cond delay="1642"/>
                                          </p:stCondLst>
                                        </p:cTn>
                                        <p:tgtEl>
                                          <p:spTgt spid="14"/>
                                        </p:tgtEl>
                                      </p:cBhvr>
                                      <p:to x="100000" y="90000"/>
                                    </p:animScale>
                                    <p:animScale>
                                      <p:cBhvr>
                                        <p:cTn id="84" dur="166" decel="50000">
                                          <p:stCondLst>
                                            <p:cond delay="1668"/>
                                          </p:stCondLst>
                                        </p:cTn>
                                        <p:tgtEl>
                                          <p:spTgt spid="14"/>
                                        </p:tgtEl>
                                      </p:cBhvr>
                                      <p:to x="100000" y="100000"/>
                                    </p:animScale>
                                    <p:animScale>
                                      <p:cBhvr>
                                        <p:cTn id="85" dur="26">
                                          <p:stCondLst>
                                            <p:cond delay="1808"/>
                                          </p:stCondLst>
                                        </p:cTn>
                                        <p:tgtEl>
                                          <p:spTgt spid="14"/>
                                        </p:tgtEl>
                                      </p:cBhvr>
                                      <p:to x="100000" y="95000"/>
                                    </p:animScale>
                                    <p:animScale>
                                      <p:cBhvr>
                                        <p:cTn id="86" dur="166" decel="50000">
                                          <p:stCondLst>
                                            <p:cond delay="1834"/>
                                          </p:stCondLst>
                                        </p:cTn>
                                        <p:tgtEl>
                                          <p:spTgt spid="14"/>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80">
                                          <p:stCondLst>
                                            <p:cond delay="0"/>
                                          </p:stCondLst>
                                        </p:cTn>
                                        <p:tgtEl>
                                          <p:spTgt spid="8"/>
                                        </p:tgtEl>
                                      </p:cBhvr>
                                    </p:animEffect>
                                    <p:anim calcmode="lin" valueType="num">
                                      <p:cBhvr>
                                        <p:cTn id="9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7" dur="26">
                                          <p:stCondLst>
                                            <p:cond delay="650"/>
                                          </p:stCondLst>
                                        </p:cTn>
                                        <p:tgtEl>
                                          <p:spTgt spid="8"/>
                                        </p:tgtEl>
                                      </p:cBhvr>
                                      <p:to x="100000" y="60000"/>
                                    </p:animScale>
                                    <p:animScale>
                                      <p:cBhvr>
                                        <p:cTn id="98" dur="166" decel="50000">
                                          <p:stCondLst>
                                            <p:cond delay="676"/>
                                          </p:stCondLst>
                                        </p:cTn>
                                        <p:tgtEl>
                                          <p:spTgt spid="8"/>
                                        </p:tgtEl>
                                      </p:cBhvr>
                                      <p:to x="100000" y="100000"/>
                                    </p:animScale>
                                    <p:animScale>
                                      <p:cBhvr>
                                        <p:cTn id="99" dur="26">
                                          <p:stCondLst>
                                            <p:cond delay="1312"/>
                                          </p:stCondLst>
                                        </p:cTn>
                                        <p:tgtEl>
                                          <p:spTgt spid="8"/>
                                        </p:tgtEl>
                                      </p:cBhvr>
                                      <p:to x="100000" y="80000"/>
                                    </p:animScale>
                                    <p:animScale>
                                      <p:cBhvr>
                                        <p:cTn id="100" dur="166" decel="50000">
                                          <p:stCondLst>
                                            <p:cond delay="1338"/>
                                          </p:stCondLst>
                                        </p:cTn>
                                        <p:tgtEl>
                                          <p:spTgt spid="8"/>
                                        </p:tgtEl>
                                      </p:cBhvr>
                                      <p:to x="100000" y="100000"/>
                                    </p:animScale>
                                    <p:animScale>
                                      <p:cBhvr>
                                        <p:cTn id="101" dur="26">
                                          <p:stCondLst>
                                            <p:cond delay="1642"/>
                                          </p:stCondLst>
                                        </p:cTn>
                                        <p:tgtEl>
                                          <p:spTgt spid="8"/>
                                        </p:tgtEl>
                                      </p:cBhvr>
                                      <p:to x="100000" y="90000"/>
                                    </p:animScale>
                                    <p:animScale>
                                      <p:cBhvr>
                                        <p:cTn id="102" dur="166" decel="50000">
                                          <p:stCondLst>
                                            <p:cond delay="1668"/>
                                          </p:stCondLst>
                                        </p:cTn>
                                        <p:tgtEl>
                                          <p:spTgt spid="8"/>
                                        </p:tgtEl>
                                      </p:cBhvr>
                                      <p:to x="100000" y="100000"/>
                                    </p:animScale>
                                    <p:animScale>
                                      <p:cBhvr>
                                        <p:cTn id="103" dur="26">
                                          <p:stCondLst>
                                            <p:cond delay="1808"/>
                                          </p:stCondLst>
                                        </p:cTn>
                                        <p:tgtEl>
                                          <p:spTgt spid="8"/>
                                        </p:tgtEl>
                                      </p:cBhvr>
                                      <p:to x="100000" y="95000"/>
                                    </p:animScale>
                                    <p:animScale>
                                      <p:cBhvr>
                                        <p:cTn id="104" dur="166" decel="50000">
                                          <p:stCondLst>
                                            <p:cond delay="1834"/>
                                          </p:stCondLst>
                                        </p:cTn>
                                        <p:tgtEl>
                                          <p:spTgt spid="8"/>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down)">
                                      <p:cBhvr>
                                        <p:cTn id="107" dur="580">
                                          <p:stCondLst>
                                            <p:cond delay="0"/>
                                          </p:stCondLst>
                                        </p:cTn>
                                        <p:tgtEl>
                                          <p:spTgt spid="12"/>
                                        </p:tgtEl>
                                      </p:cBhvr>
                                    </p:animEffect>
                                    <p:anim calcmode="lin" valueType="num">
                                      <p:cBhvr>
                                        <p:cTn id="10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3" dur="26">
                                          <p:stCondLst>
                                            <p:cond delay="650"/>
                                          </p:stCondLst>
                                        </p:cTn>
                                        <p:tgtEl>
                                          <p:spTgt spid="12"/>
                                        </p:tgtEl>
                                      </p:cBhvr>
                                      <p:to x="100000" y="60000"/>
                                    </p:animScale>
                                    <p:animScale>
                                      <p:cBhvr>
                                        <p:cTn id="114" dur="166" decel="50000">
                                          <p:stCondLst>
                                            <p:cond delay="676"/>
                                          </p:stCondLst>
                                        </p:cTn>
                                        <p:tgtEl>
                                          <p:spTgt spid="12"/>
                                        </p:tgtEl>
                                      </p:cBhvr>
                                      <p:to x="100000" y="100000"/>
                                    </p:animScale>
                                    <p:animScale>
                                      <p:cBhvr>
                                        <p:cTn id="115" dur="26">
                                          <p:stCondLst>
                                            <p:cond delay="1312"/>
                                          </p:stCondLst>
                                        </p:cTn>
                                        <p:tgtEl>
                                          <p:spTgt spid="12"/>
                                        </p:tgtEl>
                                      </p:cBhvr>
                                      <p:to x="100000" y="80000"/>
                                    </p:animScale>
                                    <p:animScale>
                                      <p:cBhvr>
                                        <p:cTn id="116" dur="166" decel="50000">
                                          <p:stCondLst>
                                            <p:cond delay="1338"/>
                                          </p:stCondLst>
                                        </p:cTn>
                                        <p:tgtEl>
                                          <p:spTgt spid="12"/>
                                        </p:tgtEl>
                                      </p:cBhvr>
                                      <p:to x="100000" y="100000"/>
                                    </p:animScale>
                                    <p:animScale>
                                      <p:cBhvr>
                                        <p:cTn id="117" dur="26">
                                          <p:stCondLst>
                                            <p:cond delay="1642"/>
                                          </p:stCondLst>
                                        </p:cTn>
                                        <p:tgtEl>
                                          <p:spTgt spid="12"/>
                                        </p:tgtEl>
                                      </p:cBhvr>
                                      <p:to x="100000" y="90000"/>
                                    </p:animScale>
                                    <p:animScale>
                                      <p:cBhvr>
                                        <p:cTn id="118" dur="166" decel="50000">
                                          <p:stCondLst>
                                            <p:cond delay="1668"/>
                                          </p:stCondLst>
                                        </p:cTn>
                                        <p:tgtEl>
                                          <p:spTgt spid="12"/>
                                        </p:tgtEl>
                                      </p:cBhvr>
                                      <p:to x="100000" y="100000"/>
                                    </p:animScale>
                                    <p:animScale>
                                      <p:cBhvr>
                                        <p:cTn id="119" dur="26">
                                          <p:stCondLst>
                                            <p:cond delay="1808"/>
                                          </p:stCondLst>
                                        </p:cTn>
                                        <p:tgtEl>
                                          <p:spTgt spid="12"/>
                                        </p:tgtEl>
                                      </p:cBhvr>
                                      <p:to x="100000" y="95000"/>
                                    </p:animScale>
                                    <p:animScale>
                                      <p:cBhvr>
                                        <p:cTn id="120" dur="166" decel="50000">
                                          <p:stCondLst>
                                            <p:cond delay="1834"/>
                                          </p:stCondLst>
                                        </p:cTn>
                                        <p:tgtEl>
                                          <p:spTgt spid="12"/>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wipe(down)">
                                      <p:cBhvr>
                                        <p:cTn id="123" dur="580">
                                          <p:stCondLst>
                                            <p:cond delay="0"/>
                                          </p:stCondLst>
                                        </p:cTn>
                                        <p:tgtEl>
                                          <p:spTgt spid="15"/>
                                        </p:tgtEl>
                                      </p:cBhvr>
                                    </p:animEffect>
                                    <p:anim calcmode="lin" valueType="num">
                                      <p:cBhvr>
                                        <p:cTn id="1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9" dur="26">
                                          <p:stCondLst>
                                            <p:cond delay="650"/>
                                          </p:stCondLst>
                                        </p:cTn>
                                        <p:tgtEl>
                                          <p:spTgt spid="15"/>
                                        </p:tgtEl>
                                      </p:cBhvr>
                                      <p:to x="100000" y="60000"/>
                                    </p:animScale>
                                    <p:animScale>
                                      <p:cBhvr>
                                        <p:cTn id="130" dur="166" decel="50000">
                                          <p:stCondLst>
                                            <p:cond delay="676"/>
                                          </p:stCondLst>
                                        </p:cTn>
                                        <p:tgtEl>
                                          <p:spTgt spid="15"/>
                                        </p:tgtEl>
                                      </p:cBhvr>
                                      <p:to x="100000" y="100000"/>
                                    </p:animScale>
                                    <p:animScale>
                                      <p:cBhvr>
                                        <p:cTn id="131" dur="26">
                                          <p:stCondLst>
                                            <p:cond delay="1312"/>
                                          </p:stCondLst>
                                        </p:cTn>
                                        <p:tgtEl>
                                          <p:spTgt spid="15"/>
                                        </p:tgtEl>
                                      </p:cBhvr>
                                      <p:to x="100000" y="80000"/>
                                    </p:animScale>
                                    <p:animScale>
                                      <p:cBhvr>
                                        <p:cTn id="132" dur="166" decel="50000">
                                          <p:stCondLst>
                                            <p:cond delay="1338"/>
                                          </p:stCondLst>
                                        </p:cTn>
                                        <p:tgtEl>
                                          <p:spTgt spid="15"/>
                                        </p:tgtEl>
                                      </p:cBhvr>
                                      <p:to x="100000" y="100000"/>
                                    </p:animScale>
                                    <p:animScale>
                                      <p:cBhvr>
                                        <p:cTn id="133" dur="26">
                                          <p:stCondLst>
                                            <p:cond delay="1642"/>
                                          </p:stCondLst>
                                        </p:cTn>
                                        <p:tgtEl>
                                          <p:spTgt spid="15"/>
                                        </p:tgtEl>
                                      </p:cBhvr>
                                      <p:to x="100000" y="90000"/>
                                    </p:animScale>
                                    <p:animScale>
                                      <p:cBhvr>
                                        <p:cTn id="134" dur="166" decel="50000">
                                          <p:stCondLst>
                                            <p:cond delay="1668"/>
                                          </p:stCondLst>
                                        </p:cTn>
                                        <p:tgtEl>
                                          <p:spTgt spid="15"/>
                                        </p:tgtEl>
                                      </p:cBhvr>
                                      <p:to x="100000" y="100000"/>
                                    </p:animScale>
                                    <p:animScale>
                                      <p:cBhvr>
                                        <p:cTn id="135" dur="26">
                                          <p:stCondLst>
                                            <p:cond delay="1808"/>
                                          </p:stCondLst>
                                        </p:cTn>
                                        <p:tgtEl>
                                          <p:spTgt spid="15"/>
                                        </p:tgtEl>
                                      </p:cBhvr>
                                      <p:to x="100000" y="95000"/>
                                    </p:animScale>
                                    <p:animScale>
                                      <p:cBhvr>
                                        <p:cTn id="136" dur="166" decel="50000">
                                          <p:stCondLst>
                                            <p:cond delay="1834"/>
                                          </p:stCondLst>
                                        </p:cTn>
                                        <p:tgtEl>
                                          <p:spTgt spid="15"/>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wipe(down)">
                                      <p:cBhvr>
                                        <p:cTn id="141" dur="580">
                                          <p:stCondLst>
                                            <p:cond delay="0"/>
                                          </p:stCondLst>
                                        </p:cTn>
                                        <p:tgtEl>
                                          <p:spTgt spid="9"/>
                                        </p:tgtEl>
                                      </p:cBhvr>
                                    </p:animEffect>
                                    <p:anim calcmode="lin" valueType="num">
                                      <p:cBhvr>
                                        <p:cTn id="1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7" dur="26">
                                          <p:stCondLst>
                                            <p:cond delay="650"/>
                                          </p:stCondLst>
                                        </p:cTn>
                                        <p:tgtEl>
                                          <p:spTgt spid="9"/>
                                        </p:tgtEl>
                                      </p:cBhvr>
                                      <p:to x="100000" y="60000"/>
                                    </p:animScale>
                                    <p:animScale>
                                      <p:cBhvr>
                                        <p:cTn id="148" dur="166" decel="50000">
                                          <p:stCondLst>
                                            <p:cond delay="676"/>
                                          </p:stCondLst>
                                        </p:cTn>
                                        <p:tgtEl>
                                          <p:spTgt spid="9"/>
                                        </p:tgtEl>
                                      </p:cBhvr>
                                      <p:to x="100000" y="100000"/>
                                    </p:animScale>
                                    <p:animScale>
                                      <p:cBhvr>
                                        <p:cTn id="149" dur="26">
                                          <p:stCondLst>
                                            <p:cond delay="1312"/>
                                          </p:stCondLst>
                                        </p:cTn>
                                        <p:tgtEl>
                                          <p:spTgt spid="9"/>
                                        </p:tgtEl>
                                      </p:cBhvr>
                                      <p:to x="100000" y="80000"/>
                                    </p:animScale>
                                    <p:animScale>
                                      <p:cBhvr>
                                        <p:cTn id="150" dur="166" decel="50000">
                                          <p:stCondLst>
                                            <p:cond delay="1338"/>
                                          </p:stCondLst>
                                        </p:cTn>
                                        <p:tgtEl>
                                          <p:spTgt spid="9"/>
                                        </p:tgtEl>
                                      </p:cBhvr>
                                      <p:to x="100000" y="100000"/>
                                    </p:animScale>
                                    <p:animScale>
                                      <p:cBhvr>
                                        <p:cTn id="151" dur="26">
                                          <p:stCondLst>
                                            <p:cond delay="1642"/>
                                          </p:stCondLst>
                                        </p:cTn>
                                        <p:tgtEl>
                                          <p:spTgt spid="9"/>
                                        </p:tgtEl>
                                      </p:cBhvr>
                                      <p:to x="100000" y="90000"/>
                                    </p:animScale>
                                    <p:animScale>
                                      <p:cBhvr>
                                        <p:cTn id="152" dur="166" decel="50000">
                                          <p:stCondLst>
                                            <p:cond delay="1668"/>
                                          </p:stCondLst>
                                        </p:cTn>
                                        <p:tgtEl>
                                          <p:spTgt spid="9"/>
                                        </p:tgtEl>
                                      </p:cBhvr>
                                      <p:to x="100000" y="100000"/>
                                    </p:animScale>
                                    <p:animScale>
                                      <p:cBhvr>
                                        <p:cTn id="153" dur="26">
                                          <p:stCondLst>
                                            <p:cond delay="1808"/>
                                          </p:stCondLst>
                                        </p:cTn>
                                        <p:tgtEl>
                                          <p:spTgt spid="9"/>
                                        </p:tgtEl>
                                      </p:cBhvr>
                                      <p:to x="100000" y="95000"/>
                                    </p:animScale>
                                    <p:animScale>
                                      <p:cBhvr>
                                        <p:cTn id="154" dur="166" decel="50000">
                                          <p:stCondLst>
                                            <p:cond delay="1834"/>
                                          </p:stCondLst>
                                        </p:cTn>
                                        <p:tgtEl>
                                          <p:spTgt spid="9"/>
                                        </p:tgtEl>
                                      </p:cBhvr>
                                      <p:to x="100000" y="100000"/>
                                    </p:animScale>
                                  </p:childTnLst>
                                </p:cTn>
                              </p:par>
                              <p:par>
                                <p:cTn id="155" presetID="26" presetClass="entr" presetSubtype="0" fill="hold" grpId="0" nodeType="withEffect">
                                  <p:stCondLst>
                                    <p:cond delay="0"/>
                                  </p:stCondLst>
                                  <p:childTnLst>
                                    <p:set>
                                      <p:cBhvr>
                                        <p:cTn id="156" dur="1" fill="hold">
                                          <p:stCondLst>
                                            <p:cond delay="0"/>
                                          </p:stCondLst>
                                        </p:cTn>
                                        <p:tgtEl>
                                          <p:spTgt spid="16"/>
                                        </p:tgtEl>
                                        <p:attrNameLst>
                                          <p:attrName>style.visibility</p:attrName>
                                        </p:attrNameLst>
                                      </p:cBhvr>
                                      <p:to>
                                        <p:strVal val="visible"/>
                                      </p:to>
                                    </p:set>
                                    <p:animEffect transition="in" filter="wipe(down)">
                                      <p:cBhvr>
                                        <p:cTn id="157" dur="580">
                                          <p:stCondLst>
                                            <p:cond delay="0"/>
                                          </p:stCondLst>
                                        </p:cTn>
                                        <p:tgtEl>
                                          <p:spTgt spid="16"/>
                                        </p:tgtEl>
                                      </p:cBhvr>
                                    </p:animEffect>
                                    <p:anim calcmode="lin" valueType="num">
                                      <p:cBhvr>
                                        <p:cTn id="15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3" dur="26">
                                          <p:stCondLst>
                                            <p:cond delay="650"/>
                                          </p:stCondLst>
                                        </p:cTn>
                                        <p:tgtEl>
                                          <p:spTgt spid="16"/>
                                        </p:tgtEl>
                                      </p:cBhvr>
                                      <p:to x="100000" y="60000"/>
                                    </p:animScale>
                                    <p:animScale>
                                      <p:cBhvr>
                                        <p:cTn id="164" dur="166" decel="50000">
                                          <p:stCondLst>
                                            <p:cond delay="676"/>
                                          </p:stCondLst>
                                        </p:cTn>
                                        <p:tgtEl>
                                          <p:spTgt spid="16"/>
                                        </p:tgtEl>
                                      </p:cBhvr>
                                      <p:to x="100000" y="100000"/>
                                    </p:animScale>
                                    <p:animScale>
                                      <p:cBhvr>
                                        <p:cTn id="165" dur="26">
                                          <p:stCondLst>
                                            <p:cond delay="1312"/>
                                          </p:stCondLst>
                                        </p:cTn>
                                        <p:tgtEl>
                                          <p:spTgt spid="16"/>
                                        </p:tgtEl>
                                      </p:cBhvr>
                                      <p:to x="100000" y="80000"/>
                                    </p:animScale>
                                    <p:animScale>
                                      <p:cBhvr>
                                        <p:cTn id="166" dur="166" decel="50000">
                                          <p:stCondLst>
                                            <p:cond delay="1338"/>
                                          </p:stCondLst>
                                        </p:cTn>
                                        <p:tgtEl>
                                          <p:spTgt spid="16"/>
                                        </p:tgtEl>
                                      </p:cBhvr>
                                      <p:to x="100000" y="100000"/>
                                    </p:animScale>
                                    <p:animScale>
                                      <p:cBhvr>
                                        <p:cTn id="167" dur="26">
                                          <p:stCondLst>
                                            <p:cond delay="1642"/>
                                          </p:stCondLst>
                                        </p:cTn>
                                        <p:tgtEl>
                                          <p:spTgt spid="16"/>
                                        </p:tgtEl>
                                      </p:cBhvr>
                                      <p:to x="100000" y="90000"/>
                                    </p:animScale>
                                    <p:animScale>
                                      <p:cBhvr>
                                        <p:cTn id="168" dur="166" decel="50000">
                                          <p:stCondLst>
                                            <p:cond delay="1668"/>
                                          </p:stCondLst>
                                        </p:cTn>
                                        <p:tgtEl>
                                          <p:spTgt spid="16"/>
                                        </p:tgtEl>
                                      </p:cBhvr>
                                      <p:to x="100000" y="100000"/>
                                    </p:animScale>
                                    <p:animScale>
                                      <p:cBhvr>
                                        <p:cTn id="169" dur="26">
                                          <p:stCondLst>
                                            <p:cond delay="1808"/>
                                          </p:stCondLst>
                                        </p:cTn>
                                        <p:tgtEl>
                                          <p:spTgt spid="16"/>
                                        </p:tgtEl>
                                      </p:cBhvr>
                                      <p:to x="100000" y="95000"/>
                                    </p:animScale>
                                    <p:animScale>
                                      <p:cBhvr>
                                        <p:cTn id="170" dur="166" decel="50000">
                                          <p:stCondLst>
                                            <p:cond delay="1834"/>
                                          </p:stCondLst>
                                        </p:cTn>
                                        <p:tgtEl>
                                          <p:spTgt spid="16"/>
                                        </p:tgtEl>
                                      </p:cBhvr>
                                      <p:to x="100000" y="100000"/>
                                    </p:animScale>
                                  </p:childTnLst>
                                </p:cTn>
                              </p:par>
                              <p:par>
                                <p:cTn id="171" presetID="26" presetClass="entr" presetSubtype="0" fill="hold" grpId="0" nodeType="withEffect">
                                  <p:stCondLst>
                                    <p:cond delay="0"/>
                                  </p:stCondLst>
                                  <p:childTnLst>
                                    <p:set>
                                      <p:cBhvr>
                                        <p:cTn id="172" dur="1" fill="hold">
                                          <p:stCondLst>
                                            <p:cond delay="0"/>
                                          </p:stCondLst>
                                        </p:cTn>
                                        <p:tgtEl>
                                          <p:spTgt spid="13"/>
                                        </p:tgtEl>
                                        <p:attrNameLst>
                                          <p:attrName>style.visibility</p:attrName>
                                        </p:attrNameLst>
                                      </p:cBhvr>
                                      <p:to>
                                        <p:strVal val="visible"/>
                                      </p:to>
                                    </p:set>
                                    <p:animEffect transition="in" filter="wipe(down)">
                                      <p:cBhvr>
                                        <p:cTn id="173" dur="580">
                                          <p:stCondLst>
                                            <p:cond delay="0"/>
                                          </p:stCondLst>
                                        </p:cTn>
                                        <p:tgtEl>
                                          <p:spTgt spid="13"/>
                                        </p:tgtEl>
                                      </p:cBhvr>
                                    </p:animEffect>
                                    <p:anim calcmode="lin" valueType="num">
                                      <p:cBhvr>
                                        <p:cTn id="17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9" dur="26">
                                          <p:stCondLst>
                                            <p:cond delay="650"/>
                                          </p:stCondLst>
                                        </p:cTn>
                                        <p:tgtEl>
                                          <p:spTgt spid="13"/>
                                        </p:tgtEl>
                                      </p:cBhvr>
                                      <p:to x="100000" y="60000"/>
                                    </p:animScale>
                                    <p:animScale>
                                      <p:cBhvr>
                                        <p:cTn id="180" dur="166" decel="50000">
                                          <p:stCondLst>
                                            <p:cond delay="676"/>
                                          </p:stCondLst>
                                        </p:cTn>
                                        <p:tgtEl>
                                          <p:spTgt spid="13"/>
                                        </p:tgtEl>
                                      </p:cBhvr>
                                      <p:to x="100000" y="100000"/>
                                    </p:animScale>
                                    <p:animScale>
                                      <p:cBhvr>
                                        <p:cTn id="181" dur="26">
                                          <p:stCondLst>
                                            <p:cond delay="1312"/>
                                          </p:stCondLst>
                                        </p:cTn>
                                        <p:tgtEl>
                                          <p:spTgt spid="13"/>
                                        </p:tgtEl>
                                      </p:cBhvr>
                                      <p:to x="100000" y="80000"/>
                                    </p:animScale>
                                    <p:animScale>
                                      <p:cBhvr>
                                        <p:cTn id="182" dur="166" decel="50000">
                                          <p:stCondLst>
                                            <p:cond delay="1338"/>
                                          </p:stCondLst>
                                        </p:cTn>
                                        <p:tgtEl>
                                          <p:spTgt spid="13"/>
                                        </p:tgtEl>
                                      </p:cBhvr>
                                      <p:to x="100000" y="100000"/>
                                    </p:animScale>
                                    <p:animScale>
                                      <p:cBhvr>
                                        <p:cTn id="183" dur="26">
                                          <p:stCondLst>
                                            <p:cond delay="1642"/>
                                          </p:stCondLst>
                                        </p:cTn>
                                        <p:tgtEl>
                                          <p:spTgt spid="13"/>
                                        </p:tgtEl>
                                      </p:cBhvr>
                                      <p:to x="100000" y="90000"/>
                                    </p:animScale>
                                    <p:animScale>
                                      <p:cBhvr>
                                        <p:cTn id="184" dur="166" decel="50000">
                                          <p:stCondLst>
                                            <p:cond delay="1668"/>
                                          </p:stCondLst>
                                        </p:cTn>
                                        <p:tgtEl>
                                          <p:spTgt spid="13"/>
                                        </p:tgtEl>
                                      </p:cBhvr>
                                      <p:to x="100000" y="100000"/>
                                    </p:animScale>
                                    <p:animScale>
                                      <p:cBhvr>
                                        <p:cTn id="185" dur="26">
                                          <p:stCondLst>
                                            <p:cond delay="1808"/>
                                          </p:stCondLst>
                                        </p:cTn>
                                        <p:tgtEl>
                                          <p:spTgt spid="13"/>
                                        </p:tgtEl>
                                      </p:cBhvr>
                                      <p:to x="100000" y="95000"/>
                                    </p:animScale>
                                    <p:animScale>
                                      <p:cBhvr>
                                        <p:cTn id="18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997839"/>
            <a:ext cx="6934200" cy="3170099"/>
          </a:xfrm>
          <a:prstGeom prst="rect">
            <a:avLst/>
          </a:prstGeom>
        </p:spPr>
        <p:txBody>
          <a:bodyPr wrap="square">
            <a:spAutoFit/>
          </a:bodyPr>
          <a:lstStyle/>
          <a:p>
            <a:pPr lvl="0"/>
            <a:r>
              <a:rPr lang="en-US" sz="2000" b="1" dirty="0" smtClean="0"/>
              <a:t>N 07 01 - 2</a:t>
            </a:r>
          </a:p>
          <a:p>
            <a:pPr marL="342900" lvl="0" indent="-342900">
              <a:buFont typeface="Wingdings" charset="2"/>
              <a:buChar char="§"/>
            </a:pPr>
            <a:r>
              <a:rPr lang="en-US" sz="2000" dirty="0" smtClean="0"/>
              <a:t>The </a:t>
            </a:r>
            <a:r>
              <a:rPr lang="en-US" sz="2000" dirty="0"/>
              <a:t>benefits identified in these Policies as </a:t>
            </a:r>
            <a:r>
              <a:rPr lang="en-US" sz="2000" b="1" dirty="0"/>
              <a:t>Basic Benefits</a:t>
            </a:r>
            <a:r>
              <a:rPr lang="en-US" sz="2000" dirty="0"/>
              <a:t> to be given to the Literature Evangelist will be calculated </a:t>
            </a:r>
            <a:r>
              <a:rPr lang="en-US" sz="2000" dirty="0" smtClean="0"/>
              <a:t>on a quarterly basis and </a:t>
            </a:r>
            <a:r>
              <a:rPr lang="en-US" sz="2000" dirty="0"/>
              <a:t>granted </a:t>
            </a:r>
            <a:r>
              <a:rPr lang="en-US" sz="2000" dirty="0" smtClean="0"/>
              <a:t>accordingly as follow: </a:t>
            </a:r>
          </a:p>
          <a:p>
            <a:pPr marL="800100" lvl="1" indent="-342900">
              <a:buFont typeface="Wingdings" charset="2"/>
              <a:buChar char="§"/>
            </a:pPr>
            <a:r>
              <a:rPr lang="en-US" sz="2000" dirty="0" smtClean="0"/>
              <a:t>Educational </a:t>
            </a:r>
            <a:r>
              <a:rPr lang="en-US" sz="2000" dirty="0"/>
              <a:t>assistance will be on a semester basis</a:t>
            </a:r>
            <a:r>
              <a:rPr lang="en-US" sz="2000" dirty="0" smtClean="0"/>
              <a:t>;</a:t>
            </a:r>
          </a:p>
          <a:p>
            <a:pPr marL="800100" lvl="1" indent="-342900">
              <a:buFont typeface="Wingdings" charset="2"/>
              <a:buChar char="§"/>
            </a:pPr>
            <a:r>
              <a:rPr lang="en-US" sz="2000" dirty="0" smtClean="0"/>
              <a:t>medical </a:t>
            </a:r>
            <a:r>
              <a:rPr lang="en-US" sz="2000" dirty="0"/>
              <a:t>and vacation benefits will be on a yearly </a:t>
            </a:r>
            <a:r>
              <a:rPr lang="en-US" sz="2000" dirty="0" smtClean="0"/>
              <a:t>basis.</a:t>
            </a:r>
          </a:p>
          <a:p>
            <a:pPr marL="800100" lvl="1" indent="-342900">
              <a:buFont typeface="Wingdings" charset="2"/>
              <a:buChar char="§"/>
            </a:pPr>
            <a:r>
              <a:rPr lang="en-US" sz="2000" dirty="0" smtClean="0"/>
              <a:t>Rent and transportation allowances on a quarterly basis.</a:t>
            </a:r>
          </a:p>
          <a:p>
            <a:pPr marL="342900" indent="-342900">
              <a:buFont typeface="Wingdings" charset="2"/>
              <a:buChar char="§"/>
            </a:pPr>
            <a:r>
              <a:rPr lang="en-US" sz="2000" dirty="0" smtClean="0"/>
              <a:t>These </a:t>
            </a:r>
            <a:r>
              <a:rPr lang="en-US" sz="2000" dirty="0"/>
              <a:t>will be calculated according to the Register kept and updated by the Subsidiaries, the Bookstores and </a:t>
            </a:r>
            <a:r>
              <a:rPr lang="en-US" sz="2000" b="1" dirty="0"/>
              <a:t>the Local Fields’ Publications Ministry Department.</a:t>
            </a:r>
            <a:endParaRPr lang="en-US" sz="2000" b="1" dirty="0">
              <a:effectLst/>
            </a:endParaRPr>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Callout 1"/>
          <p:cNvSpPr/>
          <p:nvPr/>
        </p:nvSpPr>
        <p:spPr>
          <a:xfrm>
            <a:off x="3962400" y="3581400"/>
            <a:ext cx="2743200" cy="1876455"/>
          </a:xfrm>
          <a:prstGeom prst="leftRightArrowCallout">
            <a:avLst/>
          </a:prstGeom>
          <a:solidFill>
            <a:schemeClr val="tx1"/>
          </a:solidFill>
          <a:ln>
            <a:noFill/>
          </a:ln>
          <a:effectLst>
            <a:glow rad="1066800">
              <a:srgbClr val="FFFF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Arial Black" panose="020B0A04020102020204" pitchFamily="34" charset="0"/>
              </a:rPr>
              <a:t>$</a:t>
            </a:r>
          </a:p>
        </p:txBody>
      </p:sp>
      <p:sp>
        <p:nvSpPr>
          <p:cNvPr id="3" name="TextBox 2"/>
          <p:cNvSpPr txBox="1"/>
          <p:nvPr/>
        </p:nvSpPr>
        <p:spPr>
          <a:xfrm>
            <a:off x="4314988" y="5486400"/>
            <a:ext cx="1905000" cy="1077218"/>
          </a:xfrm>
          <a:prstGeom prst="rect">
            <a:avLst/>
          </a:prstGeom>
          <a:noFill/>
        </p:spPr>
        <p:txBody>
          <a:bodyPr wrap="square" rtlCol="0">
            <a:spAutoFit/>
          </a:bodyPr>
          <a:lstStyle/>
          <a:p>
            <a:pPr algn="ctr"/>
            <a:r>
              <a:rPr lang="es-MX" sz="3200" dirty="0" smtClean="0">
                <a:latin typeface="Arial Black" panose="020B0A04020102020204" pitchFamily="34" charset="0"/>
              </a:rPr>
              <a:t>TITHE</a:t>
            </a:r>
          </a:p>
          <a:p>
            <a:pPr algn="ctr"/>
            <a:r>
              <a:rPr lang="es-MX" sz="3200" dirty="0" smtClean="0">
                <a:latin typeface="Arial Black" panose="020B0A04020102020204" pitchFamily="34" charset="0"/>
              </a:rPr>
              <a:t>T$</a:t>
            </a:r>
            <a:endParaRPr lang="en-US" sz="3200" dirty="0">
              <a:latin typeface="Arial Black" panose="020B0A04020102020204" pitchFamily="34" charset="0"/>
            </a:endParaRPr>
          </a:p>
        </p:txBody>
      </p:sp>
      <p:sp>
        <p:nvSpPr>
          <p:cNvPr id="4" name="Rectangle 3"/>
          <p:cNvSpPr/>
          <p:nvPr/>
        </p:nvSpPr>
        <p:spPr>
          <a:xfrm>
            <a:off x="1924377" y="2286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5" name="Rectangle 4"/>
          <p:cNvSpPr/>
          <p:nvPr/>
        </p:nvSpPr>
        <p:spPr>
          <a:xfrm>
            <a:off x="4495800" y="304800"/>
            <a:ext cx="4495800" cy="707886"/>
          </a:xfrm>
          <a:prstGeom prst="rect">
            <a:avLst/>
          </a:prstGeom>
        </p:spPr>
        <p:txBody>
          <a:bodyPr wrap="square">
            <a:spAutoFit/>
          </a:bodyPr>
          <a:lstStyle/>
          <a:p>
            <a:pPr marL="457200" lvl="0" indent="-457200">
              <a:buFont typeface="+mj-lt"/>
              <a:buAutoNum type="arabicPeriod" startAt="8"/>
            </a:pPr>
            <a:r>
              <a:rPr lang="en-US" sz="2000" b="1" dirty="0"/>
              <a:t>Concepts to be financed according to the source of funds</a:t>
            </a:r>
            <a:r>
              <a:rPr lang="en-US" sz="2000" b="1" dirty="0" smtClean="0"/>
              <a:t>.</a:t>
            </a:r>
            <a:endParaRPr lang="en-US" sz="2000" dirty="0"/>
          </a:p>
        </p:txBody>
      </p:sp>
      <p:pic>
        <p:nvPicPr>
          <p:cNvPr id="6" name="Picture 2" descr="C:\Users\Filiberto M Verduzco\AppData\Local\Microsoft\Windows\Temporary Internet Files\Content.IE5\MNJCCXSV\MC9000390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89177"/>
            <a:ext cx="1616781" cy="1216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24669" y="5212140"/>
            <a:ext cx="1578112" cy="800219"/>
          </a:xfrm>
          <a:prstGeom prst="rect">
            <a:avLst/>
          </a:prstGeom>
          <a:noFill/>
        </p:spPr>
        <p:txBody>
          <a:bodyPr wrap="square" rtlCol="0">
            <a:spAutoFit/>
          </a:bodyPr>
          <a:lstStyle/>
          <a:p>
            <a:pPr algn="ctr"/>
            <a:r>
              <a:rPr lang="en-US" sz="1400" b="1" dirty="0" smtClean="0">
                <a:latin typeface="Arial Narrow" panose="020B0606020202030204" pitchFamily="34" charset="0"/>
              </a:rPr>
              <a:t>BENEFITS PLAN FOR COLPORTORS</a:t>
            </a:r>
          </a:p>
          <a:p>
            <a:pPr algn="ctr"/>
            <a:r>
              <a:rPr lang="en-US" b="1" dirty="0" smtClean="0">
                <a:latin typeface="Arial Black" panose="020B0A04020102020204" pitchFamily="34" charset="0"/>
              </a:rPr>
              <a:t>BPC</a:t>
            </a:r>
            <a:endParaRPr lang="en-US" b="1" dirty="0">
              <a:latin typeface="Arial Black" panose="020B0A04020102020204" pitchFamily="34" charset="0"/>
            </a:endParaRPr>
          </a:p>
        </p:txBody>
      </p:sp>
      <p:sp>
        <p:nvSpPr>
          <p:cNvPr id="8" name="Oval 7"/>
          <p:cNvSpPr/>
          <p:nvPr/>
        </p:nvSpPr>
        <p:spPr>
          <a:xfrm>
            <a:off x="4663440" y="2224751"/>
            <a:ext cx="1280160" cy="1240666"/>
          </a:xfrm>
          <a:prstGeom prst="ellipse">
            <a:avLst/>
          </a:prstGeom>
          <a:solidFill>
            <a:schemeClr val="tx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BB</a:t>
            </a:r>
            <a:endParaRPr lang="en-US" sz="4000" b="1" dirty="0"/>
          </a:p>
        </p:txBody>
      </p:sp>
      <p:sp>
        <p:nvSpPr>
          <p:cNvPr id="9" name="TextBox 8"/>
          <p:cNvSpPr txBox="1"/>
          <p:nvPr/>
        </p:nvSpPr>
        <p:spPr>
          <a:xfrm>
            <a:off x="5979994" y="2583474"/>
            <a:ext cx="1219200" cy="523220"/>
          </a:xfrm>
          <a:prstGeom prst="rect">
            <a:avLst/>
          </a:prstGeom>
          <a:noFill/>
        </p:spPr>
        <p:txBody>
          <a:bodyPr wrap="square" rtlCol="0">
            <a:spAutoFit/>
          </a:bodyPr>
          <a:lstStyle/>
          <a:p>
            <a:pPr algn="ctr"/>
            <a:r>
              <a:rPr lang="es-MX" sz="1400" b="1" dirty="0" smtClean="0">
                <a:latin typeface="Arial Narrow" panose="020B0606020202030204" pitchFamily="34" charset="0"/>
              </a:rPr>
              <a:t>BASIC BENEFITS</a:t>
            </a:r>
            <a:endParaRPr lang="en-US" sz="1400" b="1" dirty="0">
              <a:latin typeface="Arial Narrow" panose="020B0606020202030204" pitchFamily="34" charset="0"/>
            </a:endParaRPr>
          </a:p>
        </p:txBody>
      </p:sp>
      <p:sp>
        <p:nvSpPr>
          <p:cNvPr id="10" name="Rectangle 9"/>
          <p:cNvSpPr/>
          <p:nvPr/>
        </p:nvSpPr>
        <p:spPr>
          <a:xfrm>
            <a:off x="7097593" y="2413337"/>
            <a:ext cx="1894007" cy="1015663"/>
          </a:xfrm>
          <a:prstGeom prst="rect">
            <a:avLst/>
          </a:prstGeom>
        </p:spPr>
        <p:txBody>
          <a:bodyPr wrap="square">
            <a:spAutoFit/>
          </a:bodyPr>
          <a:lstStyle/>
          <a:p>
            <a:pPr marL="0" lvl="2"/>
            <a:r>
              <a:rPr lang="en-US" sz="1200" dirty="0">
                <a:latin typeface="Arial Narrow" panose="020B0606020202030204" pitchFamily="34" charset="0"/>
              </a:rPr>
              <a:t>Educational benefits.</a:t>
            </a:r>
          </a:p>
          <a:p>
            <a:pPr marL="0" lvl="2"/>
            <a:r>
              <a:rPr lang="en-US" sz="1200" dirty="0">
                <a:latin typeface="Arial Narrow" panose="020B0606020202030204" pitchFamily="34" charset="0"/>
              </a:rPr>
              <a:t>Medical benefits.</a:t>
            </a:r>
          </a:p>
          <a:p>
            <a:pPr marL="0" lvl="2"/>
            <a:r>
              <a:rPr lang="en-US" sz="1200" dirty="0">
                <a:latin typeface="Arial Narrow" panose="020B0606020202030204" pitchFamily="34" charset="0"/>
              </a:rPr>
              <a:t>Rent benefits.</a:t>
            </a:r>
          </a:p>
          <a:p>
            <a:pPr marL="0" lvl="2"/>
            <a:r>
              <a:rPr lang="en-US" sz="1200" dirty="0">
                <a:latin typeface="Arial Narrow" panose="020B0606020202030204" pitchFamily="34" charset="0"/>
              </a:rPr>
              <a:t>Transportation benefits.</a:t>
            </a:r>
          </a:p>
          <a:p>
            <a:pPr marL="0" lvl="2"/>
            <a:r>
              <a:rPr lang="en-US" sz="1200" dirty="0">
                <a:latin typeface="Arial Narrow" panose="020B0606020202030204" pitchFamily="34" charset="0"/>
              </a:rPr>
              <a:t>Vacations.</a:t>
            </a:r>
          </a:p>
        </p:txBody>
      </p:sp>
      <p:pic>
        <p:nvPicPr>
          <p:cNvPr id="11" name="Picture 5" descr="C:\Users\Filiberto M Verduzco\AppData\Local\Microsoft\Windows\Temporary Internet Files\Content.IE5\MNJCCXSV\MC9003329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152" y="3657600"/>
            <a:ext cx="1752600" cy="17171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629400" y="5496580"/>
            <a:ext cx="2286000" cy="738664"/>
          </a:xfrm>
          <a:prstGeom prst="rect">
            <a:avLst/>
          </a:prstGeom>
        </p:spPr>
        <p:txBody>
          <a:bodyPr wrap="square">
            <a:spAutoFit/>
          </a:bodyPr>
          <a:lstStyle/>
          <a:p>
            <a:pPr marL="0" lvl="2" algn="ctr"/>
            <a:r>
              <a:rPr lang="en-US" sz="1400" b="1" dirty="0" smtClean="0">
                <a:latin typeface="Arial Narrow" panose="020B0606020202030204" pitchFamily="34" charset="0"/>
              </a:rPr>
              <a:t>SPIRITUAL  FORMATION</a:t>
            </a:r>
          </a:p>
          <a:p>
            <a:pPr marL="0" lvl="2" algn="ctr"/>
            <a:r>
              <a:rPr lang="en-US" sz="1400" dirty="0" smtClean="0">
                <a:latin typeface="Arial Narrow" panose="020B0606020202030204" pitchFamily="34" charset="0"/>
              </a:rPr>
              <a:t>Congresses </a:t>
            </a:r>
            <a:r>
              <a:rPr lang="en-US" sz="1400" dirty="0">
                <a:latin typeface="Arial Narrow" panose="020B0606020202030204" pitchFamily="34" charset="0"/>
              </a:rPr>
              <a:t>attendance</a:t>
            </a:r>
          </a:p>
          <a:p>
            <a:pPr marL="0" lvl="2" algn="ctr"/>
            <a:r>
              <a:rPr lang="en-US" sz="1400" dirty="0">
                <a:latin typeface="Arial Narrow" panose="020B0606020202030204" pitchFamily="34" charset="0"/>
              </a:rPr>
              <a:t>Spiritual retreats</a:t>
            </a:r>
          </a:p>
        </p:txBody>
      </p:sp>
    </p:spTree>
    <p:extLst>
      <p:ext uri="{BB962C8B-B14F-4D97-AF65-F5344CB8AC3E}">
        <p14:creationId xmlns:p14="http://schemas.microsoft.com/office/powerpoint/2010/main" val="2270390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80">
                                          <p:stCondLst>
                                            <p:cond delay="0"/>
                                          </p:stCondLst>
                                        </p:cTn>
                                        <p:tgtEl>
                                          <p:spTgt spid="9"/>
                                        </p:tgtEl>
                                      </p:cBhvr>
                                    </p:animEffect>
                                    <p:anim calcmode="lin" valueType="num">
                                      <p:cBhvr>
                                        <p:cTn id="9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7" dur="26">
                                          <p:stCondLst>
                                            <p:cond delay="650"/>
                                          </p:stCondLst>
                                        </p:cTn>
                                        <p:tgtEl>
                                          <p:spTgt spid="9"/>
                                        </p:tgtEl>
                                      </p:cBhvr>
                                      <p:to x="100000" y="60000"/>
                                    </p:animScale>
                                    <p:animScale>
                                      <p:cBhvr>
                                        <p:cTn id="98" dur="166" decel="50000">
                                          <p:stCondLst>
                                            <p:cond delay="676"/>
                                          </p:stCondLst>
                                        </p:cTn>
                                        <p:tgtEl>
                                          <p:spTgt spid="9"/>
                                        </p:tgtEl>
                                      </p:cBhvr>
                                      <p:to x="100000" y="100000"/>
                                    </p:animScale>
                                    <p:animScale>
                                      <p:cBhvr>
                                        <p:cTn id="99" dur="26">
                                          <p:stCondLst>
                                            <p:cond delay="1312"/>
                                          </p:stCondLst>
                                        </p:cTn>
                                        <p:tgtEl>
                                          <p:spTgt spid="9"/>
                                        </p:tgtEl>
                                      </p:cBhvr>
                                      <p:to x="100000" y="80000"/>
                                    </p:animScale>
                                    <p:animScale>
                                      <p:cBhvr>
                                        <p:cTn id="100" dur="166" decel="50000">
                                          <p:stCondLst>
                                            <p:cond delay="1338"/>
                                          </p:stCondLst>
                                        </p:cTn>
                                        <p:tgtEl>
                                          <p:spTgt spid="9"/>
                                        </p:tgtEl>
                                      </p:cBhvr>
                                      <p:to x="100000" y="100000"/>
                                    </p:animScale>
                                    <p:animScale>
                                      <p:cBhvr>
                                        <p:cTn id="101" dur="26">
                                          <p:stCondLst>
                                            <p:cond delay="1642"/>
                                          </p:stCondLst>
                                        </p:cTn>
                                        <p:tgtEl>
                                          <p:spTgt spid="9"/>
                                        </p:tgtEl>
                                      </p:cBhvr>
                                      <p:to x="100000" y="90000"/>
                                    </p:animScale>
                                    <p:animScale>
                                      <p:cBhvr>
                                        <p:cTn id="102" dur="166" decel="50000">
                                          <p:stCondLst>
                                            <p:cond delay="1668"/>
                                          </p:stCondLst>
                                        </p:cTn>
                                        <p:tgtEl>
                                          <p:spTgt spid="9"/>
                                        </p:tgtEl>
                                      </p:cBhvr>
                                      <p:to x="100000" y="100000"/>
                                    </p:animScale>
                                    <p:animScale>
                                      <p:cBhvr>
                                        <p:cTn id="103" dur="26">
                                          <p:stCondLst>
                                            <p:cond delay="1808"/>
                                          </p:stCondLst>
                                        </p:cTn>
                                        <p:tgtEl>
                                          <p:spTgt spid="9"/>
                                        </p:tgtEl>
                                      </p:cBhvr>
                                      <p:to x="100000" y="95000"/>
                                    </p:animScale>
                                    <p:animScale>
                                      <p:cBhvr>
                                        <p:cTn id="104" dur="166" decel="50000">
                                          <p:stCondLst>
                                            <p:cond delay="1834"/>
                                          </p:stCondLst>
                                        </p:cTn>
                                        <p:tgtEl>
                                          <p:spTgt spid="9"/>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wheel(1)">
                                      <p:cBhvr>
                                        <p:cTn id="109" dur="2000"/>
                                        <p:tgtEl>
                                          <p:spTgt spid="10"/>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wipe(down)">
                                      <p:cBhvr>
                                        <p:cTn id="114" dur="580">
                                          <p:stCondLst>
                                            <p:cond delay="0"/>
                                          </p:stCondLst>
                                        </p:cTn>
                                        <p:tgtEl>
                                          <p:spTgt spid="11"/>
                                        </p:tgtEl>
                                      </p:cBhvr>
                                    </p:animEffect>
                                    <p:anim calcmode="lin" valueType="num">
                                      <p:cBhvr>
                                        <p:cTn id="1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0" dur="26">
                                          <p:stCondLst>
                                            <p:cond delay="650"/>
                                          </p:stCondLst>
                                        </p:cTn>
                                        <p:tgtEl>
                                          <p:spTgt spid="11"/>
                                        </p:tgtEl>
                                      </p:cBhvr>
                                      <p:to x="100000" y="60000"/>
                                    </p:animScale>
                                    <p:animScale>
                                      <p:cBhvr>
                                        <p:cTn id="121" dur="166" decel="50000">
                                          <p:stCondLst>
                                            <p:cond delay="676"/>
                                          </p:stCondLst>
                                        </p:cTn>
                                        <p:tgtEl>
                                          <p:spTgt spid="11"/>
                                        </p:tgtEl>
                                      </p:cBhvr>
                                      <p:to x="100000" y="100000"/>
                                    </p:animScale>
                                    <p:animScale>
                                      <p:cBhvr>
                                        <p:cTn id="122" dur="26">
                                          <p:stCondLst>
                                            <p:cond delay="1312"/>
                                          </p:stCondLst>
                                        </p:cTn>
                                        <p:tgtEl>
                                          <p:spTgt spid="11"/>
                                        </p:tgtEl>
                                      </p:cBhvr>
                                      <p:to x="100000" y="80000"/>
                                    </p:animScale>
                                    <p:animScale>
                                      <p:cBhvr>
                                        <p:cTn id="123" dur="166" decel="50000">
                                          <p:stCondLst>
                                            <p:cond delay="1338"/>
                                          </p:stCondLst>
                                        </p:cTn>
                                        <p:tgtEl>
                                          <p:spTgt spid="11"/>
                                        </p:tgtEl>
                                      </p:cBhvr>
                                      <p:to x="100000" y="100000"/>
                                    </p:animScale>
                                    <p:animScale>
                                      <p:cBhvr>
                                        <p:cTn id="124" dur="26">
                                          <p:stCondLst>
                                            <p:cond delay="1642"/>
                                          </p:stCondLst>
                                        </p:cTn>
                                        <p:tgtEl>
                                          <p:spTgt spid="11"/>
                                        </p:tgtEl>
                                      </p:cBhvr>
                                      <p:to x="100000" y="90000"/>
                                    </p:animScale>
                                    <p:animScale>
                                      <p:cBhvr>
                                        <p:cTn id="125" dur="166" decel="50000">
                                          <p:stCondLst>
                                            <p:cond delay="1668"/>
                                          </p:stCondLst>
                                        </p:cTn>
                                        <p:tgtEl>
                                          <p:spTgt spid="11"/>
                                        </p:tgtEl>
                                      </p:cBhvr>
                                      <p:to x="100000" y="100000"/>
                                    </p:animScale>
                                    <p:animScale>
                                      <p:cBhvr>
                                        <p:cTn id="126" dur="26">
                                          <p:stCondLst>
                                            <p:cond delay="1808"/>
                                          </p:stCondLst>
                                        </p:cTn>
                                        <p:tgtEl>
                                          <p:spTgt spid="11"/>
                                        </p:tgtEl>
                                      </p:cBhvr>
                                      <p:to x="100000" y="95000"/>
                                    </p:animScale>
                                    <p:animScale>
                                      <p:cBhvr>
                                        <p:cTn id="127" dur="166" decel="50000">
                                          <p:stCondLst>
                                            <p:cond delay="1834"/>
                                          </p:stCondLst>
                                        </p:cTn>
                                        <p:tgtEl>
                                          <p:spTgt spid="11"/>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down)">
                                      <p:cBhvr>
                                        <p:cTn id="132" dur="580">
                                          <p:stCondLst>
                                            <p:cond delay="0"/>
                                          </p:stCondLst>
                                        </p:cTn>
                                        <p:tgtEl>
                                          <p:spTgt spid="12"/>
                                        </p:tgtEl>
                                      </p:cBhvr>
                                    </p:animEffect>
                                    <p:anim calcmode="lin" valueType="num">
                                      <p:cBhvr>
                                        <p:cTn id="1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8" dur="26">
                                          <p:stCondLst>
                                            <p:cond delay="650"/>
                                          </p:stCondLst>
                                        </p:cTn>
                                        <p:tgtEl>
                                          <p:spTgt spid="12"/>
                                        </p:tgtEl>
                                      </p:cBhvr>
                                      <p:to x="100000" y="60000"/>
                                    </p:animScale>
                                    <p:animScale>
                                      <p:cBhvr>
                                        <p:cTn id="139" dur="166" decel="50000">
                                          <p:stCondLst>
                                            <p:cond delay="676"/>
                                          </p:stCondLst>
                                        </p:cTn>
                                        <p:tgtEl>
                                          <p:spTgt spid="12"/>
                                        </p:tgtEl>
                                      </p:cBhvr>
                                      <p:to x="100000" y="100000"/>
                                    </p:animScale>
                                    <p:animScale>
                                      <p:cBhvr>
                                        <p:cTn id="140" dur="26">
                                          <p:stCondLst>
                                            <p:cond delay="1312"/>
                                          </p:stCondLst>
                                        </p:cTn>
                                        <p:tgtEl>
                                          <p:spTgt spid="12"/>
                                        </p:tgtEl>
                                      </p:cBhvr>
                                      <p:to x="100000" y="80000"/>
                                    </p:animScale>
                                    <p:animScale>
                                      <p:cBhvr>
                                        <p:cTn id="141" dur="166" decel="50000">
                                          <p:stCondLst>
                                            <p:cond delay="1338"/>
                                          </p:stCondLst>
                                        </p:cTn>
                                        <p:tgtEl>
                                          <p:spTgt spid="12"/>
                                        </p:tgtEl>
                                      </p:cBhvr>
                                      <p:to x="100000" y="100000"/>
                                    </p:animScale>
                                    <p:animScale>
                                      <p:cBhvr>
                                        <p:cTn id="142" dur="26">
                                          <p:stCondLst>
                                            <p:cond delay="1642"/>
                                          </p:stCondLst>
                                        </p:cTn>
                                        <p:tgtEl>
                                          <p:spTgt spid="12"/>
                                        </p:tgtEl>
                                      </p:cBhvr>
                                      <p:to x="100000" y="90000"/>
                                    </p:animScale>
                                    <p:animScale>
                                      <p:cBhvr>
                                        <p:cTn id="143" dur="166" decel="50000">
                                          <p:stCondLst>
                                            <p:cond delay="1668"/>
                                          </p:stCondLst>
                                        </p:cTn>
                                        <p:tgtEl>
                                          <p:spTgt spid="12"/>
                                        </p:tgtEl>
                                      </p:cBhvr>
                                      <p:to x="100000" y="100000"/>
                                    </p:animScale>
                                    <p:animScale>
                                      <p:cBhvr>
                                        <p:cTn id="144" dur="26">
                                          <p:stCondLst>
                                            <p:cond delay="1808"/>
                                          </p:stCondLst>
                                        </p:cTn>
                                        <p:tgtEl>
                                          <p:spTgt spid="12"/>
                                        </p:tgtEl>
                                      </p:cBhvr>
                                      <p:to x="100000" y="95000"/>
                                    </p:animScale>
                                    <p:animScale>
                                      <p:cBhvr>
                                        <p:cTn id="14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Callout 1"/>
          <p:cNvSpPr/>
          <p:nvPr/>
        </p:nvSpPr>
        <p:spPr>
          <a:xfrm>
            <a:off x="3962400" y="3764724"/>
            <a:ext cx="2743200" cy="1876455"/>
          </a:xfrm>
          <a:prstGeom prst="leftRightArrowCallout">
            <a:avLst/>
          </a:prstGeom>
          <a:solidFill>
            <a:schemeClr val="tx1"/>
          </a:solidFill>
          <a:ln>
            <a:noFill/>
          </a:ln>
          <a:effectLst>
            <a:glow rad="800100">
              <a:srgbClr val="FFFF00">
                <a:alpha val="6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latin typeface="Arial Black" panose="020B0A04020102020204" pitchFamily="34" charset="0"/>
              </a:rPr>
              <a:t>$</a:t>
            </a:r>
          </a:p>
        </p:txBody>
      </p:sp>
      <p:sp>
        <p:nvSpPr>
          <p:cNvPr id="3" name="TextBox 2"/>
          <p:cNvSpPr txBox="1"/>
          <p:nvPr/>
        </p:nvSpPr>
        <p:spPr>
          <a:xfrm>
            <a:off x="4314988" y="5669724"/>
            <a:ext cx="1905000" cy="954107"/>
          </a:xfrm>
          <a:prstGeom prst="rect">
            <a:avLst/>
          </a:prstGeom>
          <a:noFill/>
        </p:spPr>
        <p:txBody>
          <a:bodyPr wrap="square" rtlCol="0">
            <a:spAutoFit/>
          </a:bodyPr>
          <a:lstStyle/>
          <a:p>
            <a:pPr algn="ctr"/>
            <a:r>
              <a:rPr lang="es-MX" sz="2800" dirty="0" smtClean="0">
                <a:latin typeface="Arial Black" panose="020B0A04020102020204" pitchFamily="34" charset="0"/>
              </a:rPr>
              <a:t>N/TITHE</a:t>
            </a:r>
          </a:p>
          <a:p>
            <a:pPr algn="ctr"/>
            <a:r>
              <a:rPr lang="es-MX" sz="2800" dirty="0" smtClean="0">
                <a:latin typeface="Arial Black" panose="020B0A04020102020204" pitchFamily="34" charset="0"/>
              </a:rPr>
              <a:t>NT$</a:t>
            </a:r>
            <a:endParaRPr lang="en-US" sz="2800" dirty="0">
              <a:latin typeface="Arial Black" panose="020B0A04020102020204" pitchFamily="34" charset="0"/>
            </a:endParaRPr>
          </a:p>
        </p:txBody>
      </p:sp>
      <p:sp>
        <p:nvSpPr>
          <p:cNvPr id="4" name="Rectangle 3"/>
          <p:cNvSpPr/>
          <p:nvPr/>
        </p:nvSpPr>
        <p:spPr>
          <a:xfrm>
            <a:off x="1924377" y="228600"/>
            <a:ext cx="2723823" cy="769441"/>
          </a:xfrm>
          <a:prstGeom prst="rect">
            <a:avLst/>
          </a:prstGeom>
        </p:spPr>
        <p:txBody>
          <a:bodyPr wrap="none">
            <a:spAutoFit/>
          </a:bodyPr>
          <a:lstStyle/>
          <a:p>
            <a:r>
              <a:rPr lang="en-US" sz="4400" b="1" dirty="0">
                <a:latin typeface="Arial Black" panose="020B0A04020102020204" pitchFamily="34" charset="0"/>
              </a:rPr>
              <a:t>N 06 </a:t>
            </a:r>
            <a:r>
              <a:rPr lang="en-US" sz="4400" b="1" dirty="0" smtClean="0">
                <a:latin typeface="Arial Black" panose="020B0A04020102020204" pitchFamily="34" charset="0"/>
              </a:rPr>
              <a:t>07 </a:t>
            </a:r>
            <a:endParaRPr lang="en-US" sz="4400" b="1" dirty="0">
              <a:latin typeface="Arial Black" panose="020B0A04020102020204" pitchFamily="34" charset="0"/>
            </a:endParaRPr>
          </a:p>
        </p:txBody>
      </p:sp>
      <p:sp>
        <p:nvSpPr>
          <p:cNvPr id="5" name="Rectangle 4"/>
          <p:cNvSpPr/>
          <p:nvPr/>
        </p:nvSpPr>
        <p:spPr>
          <a:xfrm>
            <a:off x="6324600" y="5371981"/>
            <a:ext cx="2286000" cy="769441"/>
          </a:xfrm>
          <a:prstGeom prst="rect">
            <a:avLst/>
          </a:prstGeom>
        </p:spPr>
        <p:txBody>
          <a:bodyPr wrap="square">
            <a:spAutoFit/>
          </a:bodyPr>
          <a:lstStyle/>
          <a:p>
            <a:pPr marL="0" lvl="2" algn="ctr"/>
            <a:r>
              <a:rPr lang="en-US" sz="1600" b="1" dirty="0" smtClean="0">
                <a:latin typeface="Arial Black" panose="020B0A04020102020204" pitchFamily="34" charset="0"/>
              </a:rPr>
              <a:t>L</a:t>
            </a:r>
            <a:r>
              <a:rPr lang="en-US" sz="1600" b="1" dirty="0" smtClean="0">
                <a:latin typeface="Arial Narrow" panose="020B0606020202030204" pitchFamily="34" charset="0"/>
              </a:rPr>
              <a:t>EADERSHIP  </a:t>
            </a:r>
            <a:r>
              <a:rPr lang="en-US" sz="1600" b="1" dirty="0" smtClean="0">
                <a:latin typeface="Arial Black" panose="020B0A04020102020204" pitchFamily="34" charset="0"/>
              </a:rPr>
              <a:t>F</a:t>
            </a:r>
            <a:r>
              <a:rPr lang="en-US" sz="1600" b="1" dirty="0" smtClean="0">
                <a:latin typeface="Arial Narrow" panose="020B0606020202030204" pitchFamily="34" charset="0"/>
              </a:rPr>
              <a:t>UND</a:t>
            </a:r>
          </a:p>
          <a:p>
            <a:pPr marL="0" lvl="2" algn="ctr"/>
            <a:r>
              <a:rPr lang="en-US" sz="1400" dirty="0">
                <a:latin typeface="Arial Narrow" panose="020B0606020202030204" pitchFamily="34" charset="0"/>
              </a:rPr>
              <a:t>Associate Directors’ Salaries and Benefits</a:t>
            </a:r>
            <a:endParaRPr lang="en-US" sz="1400" b="1" dirty="0" smtClean="0">
              <a:latin typeface="Arial Narrow" panose="020B0606020202030204" pitchFamily="34" charset="0"/>
            </a:endParaRPr>
          </a:p>
        </p:txBody>
      </p:sp>
      <p:pic>
        <p:nvPicPr>
          <p:cNvPr id="6" name="Picture 4" descr="C:\Users\Filiberto M Verduzco\AppData\Local\Microsoft\Windows\Temporary Internet Files\Content.IE5\MNJCCXSV\MC900436127[1].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981199" y="3451353"/>
            <a:ext cx="1981201" cy="1412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81200" y="4822953"/>
            <a:ext cx="1981200" cy="584775"/>
          </a:xfrm>
          <a:prstGeom prst="rect">
            <a:avLst/>
          </a:prstGeom>
          <a:noFill/>
        </p:spPr>
        <p:txBody>
          <a:bodyPr wrap="square" rtlCol="0">
            <a:spAutoFit/>
          </a:bodyPr>
          <a:lstStyle/>
          <a:p>
            <a:pPr algn="ctr"/>
            <a:r>
              <a:rPr lang="es-MX" sz="1600" b="1" dirty="0" smtClean="0">
                <a:latin typeface="Arial Black" panose="020B0A04020102020204" pitchFamily="34" charset="0"/>
              </a:rPr>
              <a:t>P</a:t>
            </a:r>
            <a:r>
              <a:rPr lang="es-MX" sz="1600" b="1" dirty="0" smtClean="0">
                <a:latin typeface="Arial Narrow" panose="020B0606020202030204" pitchFamily="34" charset="0"/>
              </a:rPr>
              <a:t>ROFESIONAL  </a:t>
            </a:r>
            <a:r>
              <a:rPr lang="es-MX" sz="1600" b="1" dirty="0" smtClean="0">
                <a:latin typeface="Arial Black" panose="020B0A04020102020204" pitchFamily="34" charset="0"/>
              </a:rPr>
              <a:t>T</a:t>
            </a:r>
            <a:r>
              <a:rPr lang="es-MX" sz="1600" b="1" dirty="0" smtClean="0">
                <a:latin typeface="Arial Narrow" panose="020B0606020202030204" pitchFamily="34" charset="0"/>
              </a:rPr>
              <a:t>RAINING  FUND</a:t>
            </a:r>
            <a:endParaRPr lang="en-US" sz="1600" b="1" dirty="0">
              <a:latin typeface="Arial Narrow" panose="020B0606020202030204" pitchFamily="34" charset="0"/>
            </a:endParaRPr>
          </a:p>
        </p:txBody>
      </p:sp>
      <p:sp>
        <p:nvSpPr>
          <p:cNvPr id="8" name="Rectangle 7"/>
          <p:cNvSpPr/>
          <p:nvPr/>
        </p:nvSpPr>
        <p:spPr>
          <a:xfrm>
            <a:off x="1981200" y="5459849"/>
            <a:ext cx="2514600" cy="1169551"/>
          </a:xfrm>
          <a:prstGeom prst="rect">
            <a:avLst/>
          </a:prstGeom>
        </p:spPr>
        <p:txBody>
          <a:bodyPr wrap="square">
            <a:spAutoFit/>
          </a:bodyPr>
          <a:lstStyle/>
          <a:p>
            <a:pPr marL="0" lvl="2"/>
            <a:r>
              <a:rPr lang="en-US" sz="1400" dirty="0" smtClean="0">
                <a:latin typeface="Arial Narrow" panose="020B0606020202030204" pitchFamily="34" charset="0"/>
              </a:rPr>
              <a:t>Training </a:t>
            </a:r>
            <a:r>
              <a:rPr lang="en-US" sz="1400" dirty="0">
                <a:latin typeface="Arial Narrow" panose="020B0606020202030204" pitchFamily="34" charset="0"/>
              </a:rPr>
              <a:t>programs.</a:t>
            </a:r>
          </a:p>
          <a:p>
            <a:pPr marL="0" lvl="2"/>
            <a:r>
              <a:rPr lang="en-US" sz="1400" dirty="0">
                <a:latin typeface="Arial Narrow" panose="020B0606020202030204" pitchFamily="34" charset="0"/>
              </a:rPr>
              <a:t>Evaluation meetings.  </a:t>
            </a:r>
            <a:endParaRPr lang="en-US" sz="1400" dirty="0" smtClean="0">
              <a:latin typeface="Arial Narrow" panose="020B0606020202030204" pitchFamily="34" charset="0"/>
            </a:endParaRPr>
          </a:p>
          <a:p>
            <a:pPr marL="457200" lvl="3"/>
            <a:r>
              <a:rPr lang="en-US" sz="1400" dirty="0" smtClean="0">
                <a:latin typeface="Arial Narrow" panose="020B0606020202030204" pitchFamily="34" charset="0"/>
              </a:rPr>
              <a:t>Literature </a:t>
            </a:r>
            <a:r>
              <a:rPr lang="en-US" sz="1400" dirty="0">
                <a:latin typeface="Arial Narrow" panose="020B0606020202030204" pitchFamily="34" charset="0"/>
              </a:rPr>
              <a:t>Evangelist </a:t>
            </a:r>
            <a:endParaRPr lang="en-US" sz="1400" dirty="0" smtClean="0">
              <a:latin typeface="Arial Narrow" panose="020B0606020202030204" pitchFamily="34" charset="0"/>
            </a:endParaRPr>
          </a:p>
          <a:p>
            <a:pPr marL="457200" lvl="3"/>
            <a:r>
              <a:rPr lang="en-US" sz="1400" dirty="0" smtClean="0">
                <a:latin typeface="Arial Narrow" panose="020B0606020202030204" pitchFamily="34" charset="0"/>
              </a:rPr>
              <a:t>and </a:t>
            </a:r>
            <a:r>
              <a:rPr lang="en-US" sz="1400" dirty="0">
                <a:latin typeface="Arial Narrow" panose="020B0606020202030204" pitchFamily="34" charset="0"/>
              </a:rPr>
              <a:t>Associate Directors.</a:t>
            </a:r>
          </a:p>
          <a:p>
            <a:pPr marL="0" lvl="2"/>
            <a:r>
              <a:rPr lang="en-US" sz="1400" dirty="0">
                <a:latin typeface="Arial Narrow" panose="020B0606020202030204" pitchFamily="34" charset="0"/>
              </a:rPr>
              <a:t>Special meetings</a:t>
            </a:r>
          </a:p>
        </p:txBody>
      </p:sp>
      <p:sp>
        <p:nvSpPr>
          <p:cNvPr id="9" name="Rectangle 8"/>
          <p:cNvSpPr/>
          <p:nvPr/>
        </p:nvSpPr>
        <p:spPr>
          <a:xfrm>
            <a:off x="4495800" y="381000"/>
            <a:ext cx="4495800" cy="830997"/>
          </a:xfrm>
          <a:prstGeom prst="rect">
            <a:avLst/>
          </a:prstGeom>
        </p:spPr>
        <p:txBody>
          <a:bodyPr wrap="square">
            <a:spAutoFit/>
          </a:bodyPr>
          <a:lstStyle/>
          <a:p>
            <a:pPr marL="457200" indent="-457200" algn="r">
              <a:buFont typeface="+mj-lt"/>
              <a:buAutoNum type="arabicPeriod" startAt="9"/>
            </a:pPr>
            <a:r>
              <a:rPr lang="en-US" sz="2000" b="1" dirty="0"/>
              <a:t>Concepts to be financed with  </a:t>
            </a:r>
            <a:r>
              <a:rPr lang="en-US" sz="2000" b="1" dirty="0" smtClean="0"/>
              <a:t> </a:t>
            </a:r>
            <a:r>
              <a:rPr lang="en-US" sz="2800" b="1" dirty="0" smtClean="0"/>
              <a:t>Non-Tithe </a:t>
            </a:r>
            <a:r>
              <a:rPr lang="en-US" sz="2800" b="1" dirty="0"/>
              <a:t>Funds</a:t>
            </a:r>
            <a:r>
              <a:rPr lang="en-US" sz="2400" b="1" dirty="0" smtClean="0"/>
              <a:t>.</a:t>
            </a:r>
            <a:endParaRPr lang="en-US" sz="2000" dirty="0"/>
          </a:p>
        </p:txBody>
      </p:sp>
      <p:pic>
        <p:nvPicPr>
          <p:cNvPr id="10"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4569820" y="2286000"/>
            <a:ext cx="1449980" cy="1392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95654" y="1447800"/>
            <a:ext cx="2333746" cy="830997"/>
          </a:xfrm>
          <a:prstGeom prst="rect">
            <a:avLst/>
          </a:prstGeom>
          <a:noFill/>
        </p:spPr>
        <p:txBody>
          <a:bodyPr wrap="square" rtlCol="0">
            <a:spAutoFit/>
          </a:bodyPr>
          <a:lstStyle/>
          <a:p>
            <a:pPr lvl="0" algn="ctr"/>
            <a:r>
              <a:rPr lang="en-US" sz="1600" b="1" dirty="0" smtClean="0">
                <a:latin typeface="Arial Black" panose="020B0A04020102020204" pitchFamily="34" charset="0"/>
              </a:rPr>
              <a:t>C</a:t>
            </a:r>
            <a:r>
              <a:rPr lang="en-US" sz="1600" b="1" dirty="0" smtClean="0">
                <a:latin typeface="Arial Narrow" panose="020B0606020202030204" pitchFamily="34" charset="0"/>
              </a:rPr>
              <a:t>OURTESY  </a:t>
            </a:r>
            <a:r>
              <a:rPr lang="en-US" sz="1600" b="1" dirty="0" smtClean="0">
                <a:latin typeface="Arial Black" panose="020B0A04020102020204" pitchFamily="34" charset="0"/>
              </a:rPr>
              <a:t>F</a:t>
            </a:r>
            <a:r>
              <a:rPr lang="en-US" sz="1600" b="1" dirty="0" smtClean="0">
                <a:latin typeface="Arial Narrow" panose="020B0606020202030204" pitchFamily="34" charset="0"/>
              </a:rPr>
              <a:t>UND</a:t>
            </a:r>
          </a:p>
          <a:p>
            <a:pPr lvl="0" algn="ctr"/>
            <a:r>
              <a:rPr lang="en-US" sz="1600" dirty="0" smtClean="0">
                <a:latin typeface="Arial Narrow" panose="020B0606020202030204" pitchFamily="34" charset="0"/>
              </a:rPr>
              <a:t>Sales Incentives to the </a:t>
            </a:r>
            <a:r>
              <a:rPr lang="en-US" sz="1600" dirty="0" err="1" smtClean="0">
                <a:latin typeface="Arial Narrow" panose="020B0606020202030204" pitchFamily="34" charset="0"/>
              </a:rPr>
              <a:t>Colportors</a:t>
            </a:r>
            <a:endParaRPr lang="en-US" sz="1600" dirty="0">
              <a:latin typeface="Arial Narrow" panose="020B0606020202030204" pitchFamily="34" charset="0"/>
            </a:endParaRPr>
          </a:p>
        </p:txBody>
      </p:sp>
      <p:sp>
        <p:nvSpPr>
          <p:cNvPr id="12" name="Rectangle 11"/>
          <p:cNvSpPr/>
          <p:nvPr/>
        </p:nvSpPr>
        <p:spPr>
          <a:xfrm>
            <a:off x="5051825" y="2895600"/>
            <a:ext cx="663175" cy="646331"/>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chemeClr val="bg1"/>
                </a:solidFill>
                <a:effectLst/>
              </a:rPr>
              <a:t>CF</a:t>
            </a:r>
            <a:endParaRPr lang="en-US" sz="3600" b="1" cap="none" spc="0" dirty="0">
              <a:ln w="10541" cmpd="sng">
                <a:solidFill>
                  <a:schemeClr val="accent1">
                    <a:shade val="88000"/>
                    <a:satMod val="110000"/>
                  </a:schemeClr>
                </a:solidFill>
                <a:prstDash val="solid"/>
              </a:ln>
              <a:solidFill>
                <a:schemeClr val="bg1"/>
              </a:solidFill>
              <a:effectLst/>
            </a:endParaRPr>
          </a:p>
        </p:txBody>
      </p:sp>
      <p:pic>
        <p:nvPicPr>
          <p:cNvPr id="13" name="Picture 5" descr="C:\Users\Filiberto M Verduzco\AppData\Local\Microsoft\Windows\Temporary Internet Files\Content.IE5\2LEJMZF7\MC900241645[1].wmf"/>
          <p:cNvPicPr>
            <a:picLocks noChangeAspect="1" noChangeArrowheads="1"/>
          </p:cNvPicPr>
          <p:nvPr/>
        </p:nvPicPr>
        <p:blipFill>
          <a:blip r:embed="rId3" cstate="print">
            <a:biLevel thresh="75000"/>
            <a:lum bright="-40000" contrast="40000"/>
            <a:extLst>
              <a:ext uri="{28A0092B-C50C-407E-A947-70E740481C1C}">
                <a14:useLocalDpi xmlns:a14="http://schemas.microsoft.com/office/drawing/2010/main" val="0"/>
              </a:ext>
            </a:extLst>
          </a:blip>
          <a:srcRect/>
          <a:stretch>
            <a:fillRect/>
          </a:stretch>
        </p:blipFill>
        <p:spPr bwMode="auto">
          <a:xfrm>
            <a:off x="6705600" y="3962400"/>
            <a:ext cx="1449980" cy="139258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187605" y="4572000"/>
            <a:ext cx="663175" cy="646331"/>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chemeClr val="bg1"/>
                </a:solidFill>
                <a:effectLst/>
              </a:rPr>
              <a:t>LF</a:t>
            </a:r>
            <a:endParaRPr lang="en-US" sz="3600" b="1" cap="none" spc="0" dirty="0">
              <a:ln w="10541" cmpd="sng">
                <a:solidFill>
                  <a:schemeClr val="accent1">
                    <a:shade val="88000"/>
                    <a:satMod val="110000"/>
                  </a:schemeClr>
                </a:solidFill>
                <a:prstDash val="solid"/>
              </a:ln>
              <a:solidFill>
                <a:schemeClr val="bg1"/>
              </a:solidFill>
              <a:effectLst/>
            </a:endParaRPr>
          </a:p>
        </p:txBody>
      </p:sp>
    </p:spTree>
    <p:extLst>
      <p:ext uri="{BB962C8B-B14F-4D97-AF65-F5344CB8AC3E}">
        <p14:creationId xmlns:p14="http://schemas.microsoft.com/office/powerpoint/2010/main" val="359425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par>
                                <p:cTn id="34" presetID="21" presetClass="entr" presetSubtype="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2400"/>
            <a:ext cx="7162800" cy="7150677"/>
          </a:xfrm>
          <a:prstGeom prst="rect">
            <a:avLst/>
          </a:prstGeom>
          <a:noFill/>
        </p:spPr>
        <p:txBody>
          <a:bodyPr wrap="square" rtlCol="0">
            <a:spAutoFit/>
          </a:bodyPr>
          <a:lstStyle/>
          <a:p>
            <a:pPr lvl="0"/>
            <a:r>
              <a:rPr lang="en-US" sz="2800" b="1" dirty="0" smtClean="0"/>
              <a:t>N 07 01 - </a:t>
            </a:r>
          </a:p>
          <a:p>
            <a:pPr marL="342900" lvl="0" indent="-342900">
              <a:lnSpc>
                <a:spcPct val="150000"/>
              </a:lnSpc>
              <a:buFont typeface="+mj-lt"/>
              <a:buAutoNum type="arabicPeriod" startAt="3"/>
            </a:pPr>
            <a:r>
              <a:rPr lang="en-US" sz="1600" dirty="0" smtClean="0"/>
              <a:t>Every </a:t>
            </a:r>
            <a:r>
              <a:rPr lang="en-US" sz="1600" dirty="0"/>
              <a:t>subsidiary of Bookstore generates an individualized monthly report for each one of the Literature Evangelist within its geographic market, and it will be shared with the Publications Ministry Department of the corresponding Local Field. </a:t>
            </a:r>
            <a:endParaRPr lang="en-US" sz="1600" dirty="0" smtClean="0"/>
          </a:p>
          <a:p>
            <a:pPr marL="800100" lvl="1" indent="-342900">
              <a:lnSpc>
                <a:spcPct val="150000"/>
              </a:lnSpc>
              <a:buFont typeface="+mj-lt"/>
              <a:buAutoNum type="arabicPeriod" startAt="3"/>
            </a:pPr>
            <a:r>
              <a:rPr lang="en-US" sz="1600" dirty="0" smtClean="0"/>
              <a:t> </a:t>
            </a:r>
            <a:r>
              <a:rPr lang="en-US" sz="1600" dirty="0"/>
              <a:t>This monthly report will be defined and designed jointly between the Publishing Houses and the Inter American Division’s Publishing Ministry Department</a:t>
            </a:r>
            <a:r>
              <a:rPr lang="en-US" sz="1600" dirty="0" smtClean="0"/>
              <a:t>.</a:t>
            </a:r>
          </a:p>
          <a:p>
            <a:pPr marL="342900" lvl="0" indent="-342900">
              <a:lnSpc>
                <a:spcPct val="150000"/>
              </a:lnSpc>
              <a:buFont typeface="+mj-lt"/>
              <a:buAutoNum type="arabicPeriod" startAt="3"/>
            </a:pPr>
            <a:r>
              <a:rPr lang="en-US" sz="1600" dirty="0"/>
              <a:t>The earned benefits, according to the standards defined in these Policies, will be covered according to the amount and availability of funds registered and maintained for these purposes.</a:t>
            </a:r>
          </a:p>
          <a:p>
            <a:pPr marL="342900" lvl="0" indent="-342900">
              <a:lnSpc>
                <a:spcPct val="150000"/>
              </a:lnSpc>
              <a:buFont typeface="+mj-lt"/>
              <a:buAutoNum type="arabicPeriod" startAt="3"/>
            </a:pPr>
            <a:r>
              <a:rPr lang="en-US" sz="1600" dirty="0"/>
              <a:t>The earned benefits, according to the standards defined in these Policies, will be covered according to the categories /classification of the Literature Evangelist, as defined in these Policies.</a:t>
            </a:r>
          </a:p>
          <a:p>
            <a:pPr marL="342900" lvl="0" indent="-342900">
              <a:lnSpc>
                <a:spcPct val="150000"/>
              </a:lnSpc>
              <a:buFont typeface="+mj-lt"/>
              <a:buAutoNum type="arabicPeriod" startAt="3"/>
            </a:pPr>
            <a:r>
              <a:rPr lang="en-US" sz="1600" dirty="0"/>
              <a:t>The classification /categorization of the Literature Evangelist will be a responsibility and function of the Inter American Division Publishing Department, within the standards defined by these Policies, and it will be the basis for assigning the benefits.</a:t>
            </a:r>
          </a:p>
          <a:p>
            <a:pPr marL="342900" indent="-342900">
              <a:lnSpc>
                <a:spcPct val="150000"/>
              </a:lnSpc>
              <a:buFont typeface="+mj-lt"/>
              <a:buAutoNum type="arabicPeriod" startAt="3"/>
            </a:pPr>
            <a:endParaRPr lang="en-US" sz="1600" dirty="0"/>
          </a:p>
        </p:txBody>
      </p:sp>
    </p:spTree>
    <p:extLst>
      <p:ext uri="{BB962C8B-B14F-4D97-AF65-F5344CB8AC3E}">
        <p14:creationId xmlns:p14="http://schemas.microsoft.com/office/powerpoint/2010/main" val="230978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4"/>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3245</TotalTime>
  <Words>4294</Words>
  <Application>Microsoft Macintosh PowerPoint</Application>
  <PresentationFormat>On-screen Show (4:3)</PresentationFormat>
  <Paragraphs>665</Paragraphs>
  <Slides>47</Slides>
  <Notes>0</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 07 20  Defined Benefits Plan for the Seventh-Day Adventist Church’s Literature Evangelist.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Filiberto M Verduzco</dc:creator>
  <cp:lastModifiedBy>Israel Leito</cp:lastModifiedBy>
  <cp:revision>108</cp:revision>
  <cp:lastPrinted>2014-01-27T23:06:19Z</cp:lastPrinted>
  <dcterms:created xsi:type="dcterms:W3CDTF">2013-08-16T23:11:37Z</dcterms:created>
  <dcterms:modified xsi:type="dcterms:W3CDTF">2014-05-27T16:31:10Z</dcterms:modified>
</cp:coreProperties>
</file>