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2"/>
  </p:handoutMasterIdLst>
  <p:sldIdLst>
    <p:sldId id="286" r:id="rId2"/>
    <p:sldId id="257" r:id="rId3"/>
    <p:sldId id="25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43" r:id="rId22"/>
    <p:sldId id="364" r:id="rId23"/>
    <p:sldId id="304" r:id="rId24"/>
    <p:sldId id="305" r:id="rId25"/>
    <p:sldId id="306" r:id="rId26"/>
    <p:sldId id="307" r:id="rId27"/>
    <p:sldId id="258" r:id="rId28"/>
    <p:sldId id="285" r:id="rId29"/>
    <p:sldId id="261" r:id="rId30"/>
    <p:sldId id="308" r:id="rId31"/>
    <p:sldId id="309" r:id="rId32"/>
    <p:sldId id="334" r:id="rId33"/>
    <p:sldId id="335" r:id="rId34"/>
    <p:sldId id="336" r:id="rId35"/>
    <p:sldId id="337" r:id="rId36"/>
    <p:sldId id="338" r:id="rId37"/>
    <p:sldId id="339" r:id="rId38"/>
    <p:sldId id="340" r:id="rId39"/>
    <p:sldId id="341" r:id="rId40"/>
    <p:sldId id="342" r:id="rId41"/>
    <p:sldId id="310" r:id="rId42"/>
    <p:sldId id="344" r:id="rId43"/>
    <p:sldId id="345" r:id="rId44"/>
    <p:sldId id="346" r:id="rId45"/>
    <p:sldId id="347" r:id="rId46"/>
    <p:sldId id="348" r:id="rId47"/>
    <p:sldId id="352" r:id="rId48"/>
    <p:sldId id="353" r:id="rId49"/>
    <p:sldId id="354" r:id="rId50"/>
    <p:sldId id="355" r:id="rId51"/>
    <p:sldId id="311" r:id="rId52"/>
    <p:sldId id="356" r:id="rId53"/>
    <p:sldId id="312" r:id="rId54"/>
    <p:sldId id="313" r:id="rId55"/>
    <p:sldId id="358" r:id="rId56"/>
    <p:sldId id="357" r:id="rId57"/>
    <p:sldId id="314" r:id="rId58"/>
    <p:sldId id="315" r:id="rId59"/>
    <p:sldId id="316" r:id="rId60"/>
    <p:sldId id="317" r:id="rId61"/>
    <p:sldId id="318" r:id="rId62"/>
    <p:sldId id="319" r:id="rId63"/>
    <p:sldId id="320" r:id="rId64"/>
    <p:sldId id="321" r:id="rId65"/>
    <p:sldId id="322" r:id="rId66"/>
    <p:sldId id="359" r:id="rId67"/>
    <p:sldId id="360" r:id="rId68"/>
    <p:sldId id="361" r:id="rId69"/>
    <p:sldId id="362" r:id="rId70"/>
    <p:sldId id="363" r:id="rId71"/>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136" y="-120"/>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661" cy="352785"/>
          </a:xfrm>
          <a:prstGeom prst="rect">
            <a:avLst/>
          </a:prstGeom>
        </p:spPr>
        <p:txBody>
          <a:bodyPr vert="horz" lIns="92089" tIns="46045" rIns="92089" bIns="46045" rtlCol="0"/>
          <a:lstStyle>
            <a:lvl1pPr algn="l">
              <a:defRPr sz="1200"/>
            </a:lvl1pPr>
          </a:lstStyle>
          <a:p>
            <a:endParaRPr lang="en-US"/>
          </a:p>
        </p:txBody>
      </p:sp>
      <p:sp>
        <p:nvSpPr>
          <p:cNvPr id="3" name="Date Placeholder 2"/>
          <p:cNvSpPr>
            <a:spLocks noGrp="1"/>
          </p:cNvSpPr>
          <p:nvPr>
            <p:ph type="dt" sz="quarter" idx="1"/>
          </p:nvPr>
        </p:nvSpPr>
        <p:spPr>
          <a:xfrm>
            <a:off x="5273315" y="0"/>
            <a:ext cx="4033661" cy="352785"/>
          </a:xfrm>
          <a:prstGeom prst="rect">
            <a:avLst/>
          </a:prstGeom>
        </p:spPr>
        <p:txBody>
          <a:bodyPr vert="horz" lIns="92089" tIns="46045" rIns="92089" bIns="46045" rtlCol="0"/>
          <a:lstStyle>
            <a:lvl1pPr algn="r">
              <a:defRPr sz="1200"/>
            </a:lvl1pPr>
          </a:lstStyle>
          <a:p>
            <a:fld id="{2A34FD13-7463-40DF-ACF1-34DB97EACB3C}" type="datetimeFigureOut">
              <a:rPr lang="en-US" smtClean="0"/>
              <a:t>5/27/14</a:t>
            </a:fld>
            <a:endParaRPr lang="en-US"/>
          </a:p>
        </p:txBody>
      </p:sp>
      <p:sp>
        <p:nvSpPr>
          <p:cNvPr id="4" name="Footer Placeholder 3"/>
          <p:cNvSpPr>
            <a:spLocks noGrp="1"/>
          </p:cNvSpPr>
          <p:nvPr>
            <p:ph type="ftr" sz="quarter" idx="2"/>
          </p:nvPr>
        </p:nvSpPr>
        <p:spPr>
          <a:xfrm>
            <a:off x="1" y="6699266"/>
            <a:ext cx="4033661" cy="352785"/>
          </a:xfrm>
          <a:prstGeom prst="rect">
            <a:avLst/>
          </a:prstGeom>
        </p:spPr>
        <p:txBody>
          <a:bodyPr vert="horz" lIns="92089" tIns="46045" rIns="92089" bIns="46045" rtlCol="0" anchor="b"/>
          <a:lstStyle>
            <a:lvl1pPr algn="l">
              <a:defRPr sz="1200"/>
            </a:lvl1pPr>
          </a:lstStyle>
          <a:p>
            <a:endParaRPr lang="en-US"/>
          </a:p>
        </p:txBody>
      </p:sp>
      <p:sp>
        <p:nvSpPr>
          <p:cNvPr id="5" name="Slide Number Placeholder 4"/>
          <p:cNvSpPr>
            <a:spLocks noGrp="1"/>
          </p:cNvSpPr>
          <p:nvPr>
            <p:ph type="sldNum" sz="quarter" idx="3"/>
          </p:nvPr>
        </p:nvSpPr>
        <p:spPr>
          <a:xfrm>
            <a:off x="5273315" y="6699266"/>
            <a:ext cx="4033661" cy="352785"/>
          </a:xfrm>
          <a:prstGeom prst="rect">
            <a:avLst/>
          </a:prstGeom>
        </p:spPr>
        <p:txBody>
          <a:bodyPr vert="horz" lIns="92089" tIns="46045" rIns="92089" bIns="46045" rtlCol="0" anchor="b"/>
          <a:lstStyle>
            <a:lvl1pPr algn="r">
              <a:defRPr sz="1200"/>
            </a:lvl1pPr>
          </a:lstStyle>
          <a:p>
            <a:fld id="{A6F6BA95-22F4-4C6B-A9F8-6D218CA8A2E5}" type="slidenum">
              <a:rPr lang="en-US" smtClean="0"/>
              <a:t>‹#›</a:t>
            </a:fld>
            <a:endParaRPr lang="en-US"/>
          </a:p>
        </p:txBody>
      </p:sp>
    </p:spTree>
    <p:extLst>
      <p:ext uri="{BB962C8B-B14F-4D97-AF65-F5344CB8AC3E}">
        <p14:creationId xmlns:p14="http://schemas.microsoft.com/office/powerpoint/2010/main" val="24072599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21720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222765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64878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415438761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78207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13400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63849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81258276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291295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299337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30773187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Mlogo.jpg"/>
          <p:cNvPicPr/>
          <p:nvPr userDrawn="1"/>
        </p:nvPicPr>
        <p:blipFill>
          <a:blip r:embed="rId13" cstate="print">
            <a:lum bright="70000" contrast="-70000"/>
            <a:extLst>
              <a:ext uri="{BEBA8EAE-BF5A-486C-A8C5-ECC9F3942E4B}">
                <a14:imgProps xmlns:a14="http://schemas.microsoft.com/office/drawing/2010/main">
                  <a14:imgLayer r:embed="rId14">
                    <a14:imgEffect>
                      <a14:sharpenSoften amount="-50000"/>
                    </a14:imgEffect>
                  </a14:imgLayer>
                </a14:imgProps>
              </a:ext>
            </a:extLst>
          </a:blip>
          <a:srcRect/>
          <a:stretch>
            <a:fillRect/>
          </a:stretch>
        </p:blipFill>
        <p:spPr bwMode="auto">
          <a:xfrm>
            <a:off x="1981200" y="96520"/>
            <a:ext cx="7010400" cy="6609080"/>
          </a:xfrm>
          <a:prstGeom prst="rect">
            <a:avLst/>
          </a:prstGeom>
          <a:noFill/>
        </p:spPr>
      </p:pic>
      <p:sp>
        <p:nvSpPr>
          <p:cNvPr id="8" name="Rectangle 7"/>
          <p:cNvSpPr/>
          <p:nvPr userDrawn="1"/>
        </p:nvSpPr>
        <p:spPr>
          <a:xfrm>
            <a:off x="1828800" y="0"/>
            <a:ext cx="7315200" cy="6858000"/>
          </a:xfrm>
          <a:prstGeom prst="rect">
            <a:avLst/>
          </a:prstGeom>
          <a:solidFill>
            <a:schemeClr val="bg1">
              <a:lumMod val="85000"/>
              <a:alpha val="2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828800" cy="68316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userDrawn="1"/>
        </p:nvSpPr>
        <p:spPr>
          <a:xfrm>
            <a:off x="96520" y="3276600"/>
            <a:ext cx="1600200" cy="2862322"/>
          </a:xfrm>
          <a:prstGeom prst="rect">
            <a:avLst/>
          </a:prstGeom>
          <a:noFill/>
        </p:spPr>
        <p:txBody>
          <a:bodyPr wrap="square" rtlCol="0">
            <a:spAutoFit/>
          </a:bodyPr>
          <a:lstStyle/>
          <a:p>
            <a:pPr algn="l"/>
            <a:r>
              <a:rPr lang="es-MX" sz="1000" dirty="0">
                <a:solidFill>
                  <a:schemeClr val="tx1"/>
                </a:solidFill>
              </a:rPr>
              <a:t>“El mundo debe recibir la luz de la verdad por el ministerio evangelizador de la Palabra, efectuado por nuestros libros y periódicos </a:t>
            </a:r>
            <a:endParaRPr lang="es-MX" sz="1000" dirty="0" smtClean="0">
              <a:solidFill>
                <a:schemeClr val="tx1"/>
              </a:solidFill>
            </a:endParaRPr>
          </a:p>
          <a:p>
            <a:pPr algn="l"/>
            <a:r>
              <a:rPr lang="es-MX" sz="1000" dirty="0" smtClean="0">
                <a:solidFill>
                  <a:schemeClr val="tx1"/>
                </a:solidFill>
              </a:rPr>
              <a:t>(</a:t>
            </a:r>
            <a:r>
              <a:rPr lang="es-MX" sz="1000" dirty="0">
                <a:solidFill>
                  <a:schemeClr val="tx1"/>
                </a:solidFill>
              </a:rPr>
              <a:t>Joyas de los Testimonios, tomo 3, pág. 311.  Año 1909).</a:t>
            </a:r>
            <a:endParaRPr lang="en-US" sz="1000" dirty="0">
              <a:solidFill>
                <a:schemeClr val="tx1"/>
              </a:solidFill>
            </a:endParaRPr>
          </a:p>
          <a:p>
            <a:pPr algn="l"/>
            <a:r>
              <a:rPr lang="es-MX" sz="1000" dirty="0">
                <a:solidFill>
                  <a:schemeClr val="tx1"/>
                </a:solidFill>
              </a:rPr>
              <a:t> </a:t>
            </a:r>
            <a:endParaRPr lang="en-US" sz="1000" dirty="0">
              <a:solidFill>
                <a:schemeClr val="tx1"/>
              </a:solidFill>
            </a:endParaRPr>
          </a:p>
          <a:p>
            <a:pPr algn="l"/>
            <a:r>
              <a:rPr lang="es-MX" sz="1000" dirty="0">
                <a:solidFill>
                  <a:schemeClr val="tx1"/>
                </a:solidFill>
              </a:rPr>
              <a:t>“De nuestros libros y periódicos han de emanar brillantes rayos de luz que han de iluminar al mundo con respecto a la verdad presente” </a:t>
            </a:r>
            <a:endParaRPr lang="es-MX" sz="1000" dirty="0" smtClean="0">
              <a:solidFill>
                <a:schemeClr val="tx1"/>
              </a:solidFill>
            </a:endParaRPr>
          </a:p>
          <a:p>
            <a:pPr algn="l"/>
            <a:r>
              <a:rPr lang="es-MX" sz="1000" dirty="0" smtClean="0">
                <a:solidFill>
                  <a:schemeClr val="tx1"/>
                </a:solidFill>
              </a:rPr>
              <a:t>(</a:t>
            </a:r>
            <a:r>
              <a:rPr lang="es-MX" sz="1000" dirty="0">
                <a:solidFill>
                  <a:schemeClr val="tx1"/>
                </a:solidFill>
              </a:rPr>
              <a:t>Testimonies, tomo 8, pág. 87.  Año 1904</a:t>
            </a:r>
            <a:r>
              <a:rPr lang="es-MX" sz="1000" dirty="0" smtClean="0">
                <a:solidFill>
                  <a:schemeClr val="tx1"/>
                </a:solidFill>
              </a:rPr>
              <a:t>).</a:t>
            </a:r>
            <a:endParaRPr lang="en-US" sz="1000" dirty="0">
              <a:solidFill>
                <a:schemeClr val="tx1"/>
              </a:solidFill>
            </a:endParaRPr>
          </a:p>
        </p:txBody>
      </p:sp>
      <p:pic>
        <p:nvPicPr>
          <p:cNvPr id="11" name="Picture 10" descr="PMlogo.jpg"/>
          <p:cNvPicPr/>
          <p:nvPr userDrawn="1"/>
        </p:nvPicPr>
        <p:blipFill>
          <a:blip r:embed="rId15" cstate="print">
            <a:clrChange>
              <a:clrFrom>
                <a:srgbClr val="FFFFFF"/>
              </a:clrFrom>
              <a:clrTo>
                <a:srgbClr val="FFFFFF">
                  <a:alpha val="0"/>
                </a:srgbClr>
              </a:clrTo>
            </a:clrChange>
            <a:extLst>
              <a:ext uri="{BEBA8EAE-BF5A-486C-A8C5-ECC9F3942E4B}">
                <a14:imgProps xmlns:a14="http://schemas.microsoft.com/office/drawing/2010/main">
                  <a14:imgLayer r:embed="rId14">
                    <a14:imgEffect>
                      <a14:sharpenSoften amount="-50000"/>
                    </a14:imgEffect>
                    <a14:imgEffect>
                      <a14:saturation sat="0"/>
                    </a14:imgEffect>
                  </a14:imgLayer>
                </a14:imgProps>
              </a:ext>
            </a:extLst>
          </a:blip>
          <a:srcRect/>
          <a:stretch>
            <a:fillRect/>
          </a:stretch>
        </p:blipFill>
        <p:spPr bwMode="auto">
          <a:xfrm>
            <a:off x="55880" y="76200"/>
            <a:ext cx="1752600" cy="1752600"/>
          </a:xfrm>
          <a:prstGeom prst="rect">
            <a:avLst/>
          </a:prstGeom>
          <a:noFill/>
        </p:spPr>
      </p:pic>
      <p:sp>
        <p:nvSpPr>
          <p:cNvPr id="12" name="TextBox 11"/>
          <p:cNvSpPr txBox="1"/>
          <p:nvPr userDrawn="1"/>
        </p:nvSpPr>
        <p:spPr>
          <a:xfrm>
            <a:off x="96520" y="6274713"/>
            <a:ext cx="1600200" cy="430887"/>
          </a:xfrm>
          <a:prstGeom prst="rect">
            <a:avLst/>
          </a:prstGeom>
          <a:noFill/>
        </p:spPr>
        <p:txBody>
          <a:bodyPr wrap="square" rtlCol="0">
            <a:spAutoFit/>
          </a:bodyPr>
          <a:lstStyle/>
          <a:p>
            <a:pPr algn="ctr"/>
            <a:r>
              <a:rPr lang="en-US" sz="1100" b="1" dirty="0" smtClean="0">
                <a:solidFill>
                  <a:schemeClr val="tx1"/>
                </a:solidFill>
              </a:rPr>
              <a:t>INTERAMERICAN DIVISION</a:t>
            </a:r>
          </a:p>
        </p:txBody>
      </p:sp>
      <p:sp>
        <p:nvSpPr>
          <p:cNvPr id="13" name="TextBox 12"/>
          <p:cNvSpPr txBox="1"/>
          <p:nvPr userDrawn="1"/>
        </p:nvSpPr>
        <p:spPr>
          <a:xfrm>
            <a:off x="76200" y="1849120"/>
            <a:ext cx="1600200" cy="261610"/>
          </a:xfrm>
          <a:prstGeom prst="rect">
            <a:avLst/>
          </a:prstGeom>
          <a:noFill/>
        </p:spPr>
        <p:txBody>
          <a:bodyPr wrap="square" rtlCol="0">
            <a:spAutoFit/>
          </a:bodyPr>
          <a:lstStyle/>
          <a:p>
            <a:pPr algn="ctr"/>
            <a:r>
              <a:rPr lang="en-US" sz="1100" b="1" dirty="0" smtClean="0">
                <a:solidFill>
                  <a:schemeClr val="tx1"/>
                </a:solidFill>
              </a:rPr>
              <a:t>PUBLISHING  </a:t>
            </a:r>
            <a:r>
              <a:rPr lang="en-US" sz="1100" b="1" baseline="0" dirty="0" smtClean="0">
                <a:solidFill>
                  <a:schemeClr val="tx1"/>
                </a:solidFill>
              </a:rPr>
              <a:t> SYSTEM</a:t>
            </a:r>
            <a:endParaRPr lang="en-US" sz="1100" b="1" dirty="0" smtClean="0">
              <a:solidFill>
                <a:schemeClr val="tx1"/>
              </a:solidFill>
            </a:endParaRPr>
          </a:p>
        </p:txBody>
      </p:sp>
      <p:cxnSp>
        <p:nvCxnSpPr>
          <p:cNvPr id="14" name="Straight Connector 13"/>
          <p:cNvCxnSpPr/>
          <p:nvPr userDrawn="1"/>
        </p:nvCxnSpPr>
        <p:spPr>
          <a:xfrm>
            <a:off x="1828800" y="0"/>
            <a:ext cx="0" cy="68316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60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49.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 Id="rId3" Type="http://schemas.openxmlformats.org/officeDocument/2006/relationships/image" Target="../media/image12.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 Id="rId3" Type="http://schemas.openxmlformats.org/officeDocument/2006/relationships/image" Target="../media/image5.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logo.jpg"/>
          <p:cNvPicPr/>
          <p:nvPr/>
        </p:nvPicPr>
        <p:blipFill>
          <a:blip r:embed="rId2" cstate="print">
            <a:clrChange>
              <a:clrFrom>
                <a:srgbClr val="FFFFFF"/>
              </a:clrFrom>
              <a:clrTo>
                <a:srgbClr val="FFFFFF">
                  <a:alpha val="0"/>
                </a:srgbClr>
              </a:clrTo>
            </a:clrChange>
          </a:blip>
          <a:srcRect/>
          <a:stretch>
            <a:fillRect/>
          </a:stretch>
        </p:blipFill>
        <p:spPr bwMode="auto">
          <a:xfrm>
            <a:off x="2071048" y="269544"/>
            <a:ext cx="6934200" cy="6400800"/>
          </a:xfrm>
          <a:prstGeom prst="rect">
            <a:avLst/>
          </a:prstGeom>
          <a:noFill/>
        </p:spPr>
      </p:pic>
    </p:spTree>
    <p:extLst>
      <p:ext uri="{BB962C8B-B14F-4D97-AF65-F5344CB8AC3E}">
        <p14:creationId xmlns:p14="http://schemas.microsoft.com/office/powerpoint/2010/main" val="2009817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624" y="304800"/>
            <a:ext cx="938077"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3</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048000" y="304800"/>
            <a:ext cx="5791200" cy="1569660"/>
          </a:xfrm>
          <a:prstGeom prst="rect">
            <a:avLst/>
          </a:prstGeom>
        </p:spPr>
        <p:txBody>
          <a:bodyPr wrap="square">
            <a:spAutoFit/>
          </a:bodyPr>
          <a:lstStyle/>
          <a:p>
            <a:pPr lvl="0"/>
            <a:r>
              <a:rPr lang="es-MX" sz="2400" dirty="0"/>
              <a:t>El Campo  Local  asume,  como una de sus funciones básicas dentro de sus estrategias evangelizadoras, el apoyo completo del sistema de </a:t>
            </a:r>
            <a:r>
              <a:rPr lang="es-MX" sz="2400" dirty="0" err="1"/>
              <a:t>colportaje</a:t>
            </a:r>
            <a:r>
              <a:rPr lang="es-MX" sz="2400" dirty="0"/>
              <a:t>.  </a:t>
            </a:r>
            <a:endParaRPr lang="en-US" sz="2400" dirty="0"/>
          </a:p>
        </p:txBody>
      </p:sp>
      <p:sp>
        <p:nvSpPr>
          <p:cNvPr id="4" name="Rectangle 3"/>
          <p:cNvSpPr/>
          <p:nvPr/>
        </p:nvSpPr>
        <p:spPr>
          <a:xfrm>
            <a:off x="2008624" y="2967335"/>
            <a:ext cx="6830576" cy="1200329"/>
          </a:xfrm>
          <a:prstGeom prst="rect">
            <a:avLst/>
          </a:prstGeom>
        </p:spPr>
        <p:txBody>
          <a:bodyPr wrap="square">
            <a:spAutoFit/>
          </a:bodyPr>
          <a:lstStyle/>
          <a:p>
            <a:pPr lvl="0"/>
            <a:r>
              <a:rPr lang="en-US" sz="2400" dirty="0">
                <a:solidFill>
                  <a:srgbClr val="FF0000"/>
                </a:solidFill>
              </a:rPr>
              <a:t>The Local Conference assumes full support for the Colporteur Ministry as one of its basic functions, as part of its evangelistic strategy. </a:t>
            </a:r>
          </a:p>
        </p:txBody>
      </p:sp>
      <p:sp>
        <p:nvSpPr>
          <p:cNvPr id="5" name="Rectangle 4"/>
          <p:cNvSpPr/>
          <p:nvPr/>
        </p:nvSpPr>
        <p:spPr>
          <a:xfrm>
            <a:off x="2008624" y="4819471"/>
            <a:ext cx="6830576" cy="1569660"/>
          </a:xfrm>
          <a:prstGeom prst="rect">
            <a:avLst/>
          </a:prstGeom>
        </p:spPr>
        <p:txBody>
          <a:bodyPr wrap="square">
            <a:spAutoFit/>
          </a:bodyPr>
          <a:lstStyle/>
          <a:p>
            <a:pPr lvl="0"/>
            <a:r>
              <a:rPr lang="fr-FR" sz="2400" b="1" dirty="0">
                <a:solidFill>
                  <a:srgbClr val="0070C0"/>
                </a:solidFill>
              </a:rPr>
              <a:t>Le Champ local assume le soutien total du système de colportage, en tant que l'une de ses principales fonctions dans le cadre de ses stratégies d'évangélisation.</a:t>
            </a:r>
            <a:endParaRPr lang="en-US" sz="2400" b="1" dirty="0">
              <a:solidFill>
                <a:srgbClr val="0070C0"/>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921" y="382250"/>
            <a:ext cx="938077"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4</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048000" y="457200"/>
            <a:ext cx="5715000" cy="1200329"/>
          </a:xfrm>
          <a:prstGeom prst="rect">
            <a:avLst/>
          </a:prstGeom>
        </p:spPr>
        <p:txBody>
          <a:bodyPr wrap="square">
            <a:spAutoFit/>
          </a:bodyPr>
          <a:lstStyle/>
          <a:p>
            <a:pPr lvl="0"/>
            <a:r>
              <a:rPr lang="es-MX" sz="2400" dirty="0"/>
              <a:t>La formación profesional y espiritual del Colportor Evangélico  es responsabilidad básica del nivel vertical de la Iglesia.</a:t>
            </a:r>
            <a:endParaRPr lang="en-US" sz="2400" dirty="0"/>
          </a:p>
        </p:txBody>
      </p:sp>
      <p:sp>
        <p:nvSpPr>
          <p:cNvPr id="4" name="Rectangle 3"/>
          <p:cNvSpPr/>
          <p:nvPr/>
        </p:nvSpPr>
        <p:spPr>
          <a:xfrm>
            <a:off x="1952921" y="2937164"/>
            <a:ext cx="6810079" cy="1200329"/>
          </a:xfrm>
          <a:prstGeom prst="rect">
            <a:avLst/>
          </a:prstGeom>
        </p:spPr>
        <p:txBody>
          <a:bodyPr wrap="square">
            <a:spAutoFit/>
          </a:bodyPr>
          <a:lstStyle/>
          <a:p>
            <a:pPr lvl="0"/>
            <a:r>
              <a:rPr lang="en-US" sz="2400" dirty="0">
                <a:solidFill>
                  <a:srgbClr val="FF0000"/>
                </a:solidFill>
              </a:rPr>
              <a:t>The vocational and spiritual training for the Colporteur Ministry is a basic responsibility of the vertical hierarchy of the Church.</a:t>
            </a:r>
          </a:p>
        </p:txBody>
      </p:sp>
      <p:sp>
        <p:nvSpPr>
          <p:cNvPr id="5" name="Rectangle 4"/>
          <p:cNvSpPr/>
          <p:nvPr/>
        </p:nvSpPr>
        <p:spPr>
          <a:xfrm>
            <a:off x="1952921" y="4800600"/>
            <a:ext cx="6810079" cy="1200329"/>
          </a:xfrm>
          <a:prstGeom prst="rect">
            <a:avLst/>
          </a:prstGeom>
        </p:spPr>
        <p:txBody>
          <a:bodyPr wrap="square">
            <a:spAutoFit/>
          </a:bodyPr>
          <a:lstStyle/>
          <a:p>
            <a:pPr lvl="0"/>
            <a:r>
              <a:rPr lang="fr-FR" sz="2400" b="1" dirty="0">
                <a:solidFill>
                  <a:schemeClr val="tx2"/>
                </a:solidFill>
              </a:rPr>
              <a:t>La formation professionnelle et spirituelle du Colporteur évangélique est une responsabilité fondamentale de la structure verticale de l'église.</a:t>
            </a:r>
            <a:endParaRPr lang="en-US" sz="2400" b="1" dirty="0">
              <a:solidFill>
                <a:schemeClr val="tx2"/>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82250"/>
            <a:ext cx="1203865"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5</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276600" y="304800"/>
            <a:ext cx="5590879" cy="1631216"/>
          </a:xfrm>
          <a:prstGeom prst="rect">
            <a:avLst/>
          </a:prstGeom>
        </p:spPr>
        <p:txBody>
          <a:bodyPr wrap="square">
            <a:spAutoFit/>
          </a:bodyPr>
          <a:lstStyle/>
          <a:p>
            <a:pPr lvl="0"/>
            <a:r>
              <a:rPr lang="es-MX" sz="2000" dirty="0"/>
              <a:t>La operación del sistema de distribución es una función básica de las Casas Publicadoras, y esta define las formas y modelos  para su administración, dependiendo de los diferentes entornos legales y fiscales donde operen.</a:t>
            </a:r>
            <a:endParaRPr lang="en-US" sz="2000" dirty="0"/>
          </a:p>
        </p:txBody>
      </p:sp>
      <p:sp>
        <p:nvSpPr>
          <p:cNvPr id="4" name="Rectangle 3"/>
          <p:cNvSpPr/>
          <p:nvPr/>
        </p:nvSpPr>
        <p:spPr>
          <a:xfrm>
            <a:off x="1981200" y="2514600"/>
            <a:ext cx="6962479" cy="1323439"/>
          </a:xfrm>
          <a:prstGeom prst="rect">
            <a:avLst/>
          </a:prstGeom>
        </p:spPr>
        <p:txBody>
          <a:bodyPr wrap="square">
            <a:spAutoFit/>
          </a:bodyPr>
          <a:lstStyle/>
          <a:p>
            <a:pPr lvl="0"/>
            <a:r>
              <a:rPr lang="en-US" sz="2000" dirty="0">
                <a:solidFill>
                  <a:srgbClr val="FF0000"/>
                </a:solidFill>
              </a:rPr>
              <a:t>Operation of the distribution system is a basic function of the Publishing Houses, and this defines the forms and models for their administration, depending on the different legal and fiscal contexts in which they operate.</a:t>
            </a:r>
          </a:p>
        </p:txBody>
      </p:sp>
      <p:sp>
        <p:nvSpPr>
          <p:cNvPr id="5" name="Rectangle 4"/>
          <p:cNvSpPr/>
          <p:nvPr/>
        </p:nvSpPr>
        <p:spPr>
          <a:xfrm>
            <a:off x="1905000" y="4646474"/>
            <a:ext cx="6962479" cy="1631216"/>
          </a:xfrm>
          <a:prstGeom prst="rect">
            <a:avLst/>
          </a:prstGeom>
        </p:spPr>
        <p:txBody>
          <a:bodyPr wrap="square">
            <a:spAutoFit/>
          </a:bodyPr>
          <a:lstStyle/>
          <a:p>
            <a:pPr lvl="0"/>
            <a:r>
              <a:rPr lang="fr-FR" sz="2000" b="1" dirty="0">
                <a:solidFill>
                  <a:schemeClr val="tx2"/>
                </a:solidFill>
              </a:rPr>
              <a:t>L'exploitation du réseau de distribution est une fonction de base des maisons d’édition, et celles-ci définissent les formes et les modèles de leur gestion en fonction des différents environnements juridiques et fiscaux de l’endroit où elles </a:t>
            </a:r>
            <a:r>
              <a:rPr lang="fr-FR" sz="2000" b="1" dirty="0" smtClean="0">
                <a:solidFill>
                  <a:schemeClr val="tx2"/>
                </a:solidFill>
              </a:rPr>
              <a:t>opèrent.</a:t>
            </a:r>
            <a:endParaRPr lang="en-US" sz="2000" b="1" dirty="0">
              <a:solidFill>
                <a:schemeClr val="tx2"/>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921" y="382250"/>
            <a:ext cx="938077"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6</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048000" y="429161"/>
            <a:ext cx="5791200" cy="1323439"/>
          </a:xfrm>
          <a:prstGeom prst="rect">
            <a:avLst/>
          </a:prstGeom>
        </p:spPr>
        <p:txBody>
          <a:bodyPr wrap="square">
            <a:spAutoFit/>
          </a:bodyPr>
          <a:lstStyle/>
          <a:p>
            <a:pPr lvl="0"/>
            <a:r>
              <a:rPr lang="es-MX" sz="2000" dirty="0"/>
              <a:t>El precio de venta del producto, tanto de las Casas Publicadoras como de sus Centros de Ventas, no tiene participación en el financiamiento de los beneficios del </a:t>
            </a:r>
            <a:r>
              <a:rPr lang="es-MX" sz="2000" dirty="0" err="1"/>
              <a:t>Colportor</a:t>
            </a:r>
            <a:r>
              <a:rPr lang="es-MX" sz="2000" dirty="0"/>
              <a:t>.</a:t>
            </a:r>
            <a:endParaRPr lang="en-US" sz="2000" dirty="0"/>
          </a:p>
        </p:txBody>
      </p:sp>
      <p:sp>
        <p:nvSpPr>
          <p:cNvPr id="4" name="Rectangle 3"/>
          <p:cNvSpPr/>
          <p:nvPr/>
        </p:nvSpPr>
        <p:spPr>
          <a:xfrm>
            <a:off x="1952921" y="2667000"/>
            <a:ext cx="6886279" cy="1015663"/>
          </a:xfrm>
          <a:prstGeom prst="rect">
            <a:avLst/>
          </a:prstGeom>
        </p:spPr>
        <p:txBody>
          <a:bodyPr wrap="square">
            <a:spAutoFit/>
          </a:bodyPr>
          <a:lstStyle/>
          <a:p>
            <a:pPr lvl="0"/>
            <a:r>
              <a:rPr lang="en-US" sz="2000" dirty="0">
                <a:solidFill>
                  <a:srgbClr val="FF0000"/>
                </a:solidFill>
              </a:rPr>
              <a:t>The retail price of the product, both for the Publishing Houses and Sales Centers, has no stake in the financing of the Colporteur benefits.</a:t>
            </a:r>
          </a:p>
        </p:txBody>
      </p:sp>
      <p:sp>
        <p:nvSpPr>
          <p:cNvPr id="5" name="Rectangle 4"/>
          <p:cNvSpPr/>
          <p:nvPr/>
        </p:nvSpPr>
        <p:spPr>
          <a:xfrm>
            <a:off x="1952921" y="4724400"/>
            <a:ext cx="6886279" cy="1015663"/>
          </a:xfrm>
          <a:prstGeom prst="rect">
            <a:avLst/>
          </a:prstGeom>
        </p:spPr>
        <p:txBody>
          <a:bodyPr wrap="square">
            <a:spAutoFit/>
          </a:bodyPr>
          <a:lstStyle/>
          <a:p>
            <a:pPr lvl="0"/>
            <a:r>
              <a:rPr lang="fr-FR" sz="2000" b="1" dirty="0">
                <a:solidFill>
                  <a:schemeClr val="tx2">
                    <a:lumMod val="60000"/>
                    <a:lumOff val="40000"/>
                  </a:schemeClr>
                </a:solidFill>
              </a:rPr>
              <a:t>Le prix de vente du produit, que ce soit celui des maisons d’édition que celui de leurs centres de ventes, n’inclue pas de participation au financement des avantages du Colporteur.</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921" y="382250"/>
            <a:ext cx="938077"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7</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048000" y="429161"/>
            <a:ext cx="5791200" cy="1323439"/>
          </a:xfrm>
          <a:prstGeom prst="rect">
            <a:avLst/>
          </a:prstGeom>
        </p:spPr>
        <p:txBody>
          <a:bodyPr wrap="square">
            <a:spAutoFit/>
          </a:bodyPr>
          <a:lstStyle/>
          <a:p>
            <a:pPr lvl="0"/>
            <a:r>
              <a:rPr lang="es-MX" sz="2000" dirty="0"/>
              <a:t>Todo beneficio a recibir por el </a:t>
            </a:r>
            <a:r>
              <a:rPr lang="es-MX" sz="2000" dirty="0" err="1"/>
              <a:t>Colportor</a:t>
            </a:r>
            <a:r>
              <a:rPr lang="es-MX" sz="2000" dirty="0"/>
              <a:t> Evangélico está basado en un porcentaje de  utilidades  operativas, tanto de las Casas Publicadoras así como de sus Centros de Ventas.</a:t>
            </a:r>
            <a:endParaRPr lang="en-US" sz="2000" dirty="0"/>
          </a:p>
        </p:txBody>
      </p:sp>
      <p:sp>
        <p:nvSpPr>
          <p:cNvPr id="4" name="Rectangle 3"/>
          <p:cNvSpPr/>
          <p:nvPr/>
        </p:nvSpPr>
        <p:spPr>
          <a:xfrm>
            <a:off x="1952921" y="2909739"/>
            <a:ext cx="6886279" cy="1015663"/>
          </a:xfrm>
          <a:prstGeom prst="rect">
            <a:avLst/>
          </a:prstGeom>
        </p:spPr>
        <p:txBody>
          <a:bodyPr wrap="square">
            <a:spAutoFit/>
          </a:bodyPr>
          <a:lstStyle/>
          <a:p>
            <a:pPr lvl="0"/>
            <a:r>
              <a:rPr lang="en-US" sz="2000" dirty="0">
                <a:solidFill>
                  <a:srgbClr val="FF0000"/>
                </a:solidFill>
              </a:rPr>
              <a:t>Any benefit received by the Colporteur Ministry is based on a percentage of operating profit, both from the Publishing Houses and Sales Centers.</a:t>
            </a:r>
          </a:p>
        </p:txBody>
      </p:sp>
      <p:sp>
        <p:nvSpPr>
          <p:cNvPr id="5" name="Rectangle 4"/>
          <p:cNvSpPr/>
          <p:nvPr/>
        </p:nvSpPr>
        <p:spPr>
          <a:xfrm>
            <a:off x="1915959" y="4724400"/>
            <a:ext cx="6886279" cy="1323439"/>
          </a:xfrm>
          <a:prstGeom prst="rect">
            <a:avLst/>
          </a:prstGeom>
        </p:spPr>
        <p:txBody>
          <a:bodyPr wrap="square">
            <a:spAutoFit/>
          </a:bodyPr>
          <a:lstStyle/>
          <a:p>
            <a:pPr lvl="0"/>
            <a:r>
              <a:rPr lang="fr-FR" sz="2000" b="1" dirty="0">
                <a:solidFill>
                  <a:schemeClr val="tx2">
                    <a:lumMod val="60000"/>
                    <a:lumOff val="40000"/>
                  </a:schemeClr>
                </a:solidFill>
              </a:rPr>
              <a:t>Chaque avantage que peut recevoir le Colporteur évangélique est basé sur un pourcentage des bénéfices opérationnels dégagés tant par les maisons d’édition que par leurs centres de ventes.</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921" y="368395"/>
            <a:ext cx="938077"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dirty="0">
                <a:ln w="10541" cmpd="sng">
                  <a:solidFill>
                    <a:schemeClr val="accent1">
                      <a:shade val="88000"/>
                      <a:satMod val="110000"/>
                    </a:schemeClr>
                  </a:solidFill>
                  <a:prstDash val="solid"/>
                </a:ln>
                <a:solidFill>
                  <a:schemeClr val="bg1"/>
                </a:solidFill>
                <a:latin typeface="Arial Black" pitchFamily="34" charset="0"/>
              </a:rPr>
              <a:t>8</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007056" y="429904"/>
            <a:ext cx="5908344" cy="1200329"/>
          </a:xfrm>
          <a:prstGeom prst="rect">
            <a:avLst/>
          </a:prstGeom>
        </p:spPr>
        <p:txBody>
          <a:bodyPr wrap="square">
            <a:spAutoFit/>
          </a:bodyPr>
          <a:lstStyle/>
          <a:p>
            <a:pPr lvl="0"/>
            <a:r>
              <a:rPr lang="es-MX" sz="2400" dirty="0"/>
              <a:t>El </a:t>
            </a:r>
            <a:r>
              <a:rPr lang="es-MX" sz="2400" dirty="0" err="1"/>
              <a:t>Colportor</a:t>
            </a:r>
            <a:r>
              <a:rPr lang="es-MX" sz="2400" dirty="0"/>
              <a:t> Evangélico no participa directamente en el financiamiento de sus beneficios.</a:t>
            </a:r>
            <a:endParaRPr lang="en-US" sz="2400" dirty="0"/>
          </a:p>
        </p:txBody>
      </p:sp>
      <p:sp>
        <p:nvSpPr>
          <p:cNvPr id="4" name="Rectangle 3"/>
          <p:cNvSpPr/>
          <p:nvPr/>
        </p:nvSpPr>
        <p:spPr>
          <a:xfrm>
            <a:off x="1925212" y="2743200"/>
            <a:ext cx="6962479" cy="830997"/>
          </a:xfrm>
          <a:prstGeom prst="rect">
            <a:avLst/>
          </a:prstGeom>
        </p:spPr>
        <p:txBody>
          <a:bodyPr wrap="square">
            <a:spAutoFit/>
          </a:bodyPr>
          <a:lstStyle/>
          <a:p>
            <a:pPr lvl="0"/>
            <a:r>
              <a:rPr lang="en-US" sz="2400" dirty="0">
                <a:solidFill>
                  <a:srgbClr val="FF0000"/>
                </a:solidFill>
              </a:rPr>
              <a:t>The Colporteur Ministry is not directly involved in the financing of its benefits.</a:t>
            </a:r>
          </a:p>
        </p:txBody>
      </p:sp>
      <p:sp>
        <p:nvSpPr>
          <p:cNvPr id="5" name="Rectangle 4"/>
          <p:cNvSpPr/>
          <p:nvPr/>
        </p:nvSpPr>
        <p:spPr>
          <a:xfrm>
            <a:off x="1952921" y="4572000"/>
            <a:ext cx="6962479" cy="830997"/>
          </a:xfrm>
          <a:prstGeom prst="rect">
            <a:avLst/>
          </a:prstGeom>
        </p:spPr>
        <p:txBody>
          <a:bodyPr wrap="square">
            <a:spAutoFit/>
          </a:bodyPr>
          <a:lstStyle/>
          <a:p>
            <a:pPr lvl="0"/>
            <a:r>
              <a:rPr lang="fr-FR" sz="2400" b="1" dirty="0">
                <a:solidFill>
                  <a:schemeClr val="tx2">
                    <a:lumMod val="60000"/>
                    <a:lumOff val="40000"/>
                  </a:schemeClr>
                </a:solidFill>
              </a:rPr>
              <a:t>Le Colporteur évangélique ne participe pas directement au financement de ses prestations.</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921" y="382250"/>
            <a:ext cx="938077"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9</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048000" y="384851"/>
            <a:ext cx="5943600" cy="1477328"/>
          </a:xfrm>
          <a:prstGeom prst="rect">
            <a:avLst/>
          </a:prstGeom>
        </p:spPr>
        <p:txBody>
          <a:bodyPr wrap="square">
            <a:spAutoFit/>
          </a:bodyPr>
          <a:lstStyle/>
          <a:p>
            <a:pPr lvl="0"/>
            <a:r>
              <a:rPr lang="es-MX" dirty="0"/>
              <a:t>El </a:t>
            </a:r>
            <a:r>
              <a:rPr lang="es-MX" dirty="0" err="1"/>
              <a:t>Colportor</a:t>
            </a:r>
            <a:r>
              <a:rPr lang="es-MX" dirty="0"/>
              <a:t> Evangélico podrá acceder a participar en un Plan de Retiro  de Beneficios Definidos, dependiendo de sus niveles de clasificación.  La fuente de fondos para este beneficio se ubica dentro de la utilidad operativa de las Casas Publicadoras.    </a:t>
            </a:r>
            <a:endParaRPr lang="en-US" dirty="0"/>
          </a:p>
        </p:txBody>
      </p:sp>
      <p:sp>
        <p:nvSpPr>
          <p:cNvPr id="4" name="Rectangle 3"/>
          <p:cNvSpPr/>
          <p:nvPr/>
        </p:nvSpPr>
        <p:spPr>
          <a:xfrm>
            <a:off x="1952921" y="2667000"/>
            <a:ext cx="6962479" cy="1200329"/>
          </a:xfrm>
          <a:prstGeom prst="rect">
            <a:avLst/>
          </a:prstGeom>
        </p:spPr>
        <p:txBody>
          <a:bodyPr wrap="square">
            <a:spAutoFit/>
          </a:bodyPr>
          <a:lstStyle/>
          <a:p>
            <a:pPr lvl="0"/>
            <a:r>
              <a:rPr lang="en-US" dirty="0">
                <a:solidFill>
                  <a:srgbClr val="FF0000"/>
                </a:solidFill>
              </a:rPr>
              <a:t>The Colporteur Ministry may be entitled to a Retirement Plan of Defined Benefits, depending on the levels of classification. The source of funding for this benefit is included within the operating profit of the Publishing Houses.</a:t>
            </a:r>
          </a:p>
        </p:txBody>
      </p:sp>
      <p:sp>
        <p:nvSpPr>
          <p:cNvPr id="5" name="Rectangle 4"/>
          <p:cNvSpPr/>
          <p:nvPr/>
        </p:nvSpPr>
        <p:spPr>
          <a:xfrm>
            <a:off x="1921633" y="4694872"/>
            <a:ext cx="7161407" cy="1200329"/>
          </a:xfrm>
          <a:prstGeom prst="rect">
            <a:avLst/>
          </a:prstGeom>
        </p:spPr>
        <p:txBody>
          <a:bodyPr wrap="square">
            <a:spAutoFit/>
          </a:bodyPr>
          <a:lstStyle/>
          <a:p>
            <a:pPr lvl="0"/>
            <a:r>
              <a:rPr lang="fr-FR" b="1" dirty="0">
                <a:solidFill>
                  <a:schemeClr val="tx2">
                    <a:lumMod val="60000"/>
                    <a:lumOff val="40000"/>
                  </a:schemeClr>
                </a:solidFill>
              </a:rPr>
              <a:t>Le Colporteur évangélique pourra participer à un régime de retraite de prestations définies selon son niveau de classification. La source de financement pour cette prestation provient des bénéfices opérationnels des maisons d’édition.</a:t>
            </a:r>
            <a:endParaRPr lang="en-US"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111" y="304800"/>
            <a:ext cx="1691489"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10</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810000" y="323671"/>
            <a:ext cx="5105400" cy="1323439"/>
          </a:xfrm>
          <a:prstGeom prst="rect">
            <a:avLst/>
          </a:prstGeom>
        </p:spPr>
        <p:txBody>
          <a:bodyPr wrap="square">
            <a:spAutoFit/>
          </a:bodyPr>
          <a:lstStyle/>
          <a:p>
            <a:r>
              <a:rPr lang="es-ES" sz="2000" dirty="0" smtClean="0"/>
              <a:t>La </a:t>
            </a:r>
            <a:r>
              <a:rPr lang="es-ES" sz="2000" dirty="0"/>
              <a:t>eficiencia en la operación de cada entidad administrativa que participa en el sistema de publicaciones es el fundamento para el financiamiento de los beneficios al </a:t>
            </a:r>
            <a:r>
              <a:rPr lang="es-ES" sz="2000" dirty="0" err="1"/>
              <a:t>Colportor</a:t>
            </a:r>
            <a:r>
              <a:rPr lang="es-ES" sz="2000" dirty="0"/>
              <a:t>.</a:t>
            </a:r>
            <a:endParaRPr lang="en-US" sz="2000" dirty="0"/>
          </a:p>
        </p:txBody>
      </p:sp>
      <p:sp>
        <p:nvSpPr>
          <p:cNvPr id="4" name="Rectangle 3"/>
          <p:cNvSpPr/>
          <p:nvPr/>
        </p:nvSpPr>
        <p:spPr>
          <a:xfrm>
            <a:off x="1979965" y="2828836"/>
            <a:ext cx="6949289" cy="1015663"/>
          </a:xfrm>
          <a:prstGeom prst="rect">
            <a:avLst/>
          </a:prstGeom>
        </p:spPr>
        <p:txBody>
          <a:bodyPr wrap="square">
            <a:spAutoFit/>
          </a:bodyPr>
          <a:lstStyle/>
          <a:p>
            <a:pPr lvl="0"/>
            <a:r>
              <a:rPr lang="en-US" sz="2000" dirty="0">
                <a:solidFill>
                  <a:srgbClr val="FF0000"/>
                </a:solidFill>
              </a:rPr>
              <a:t>The operating efficiency of each administrative entity that participates in the publication system is the basis for financing the benefits to the Colporteur.</a:t>
            </a:r>
          </a:p>
        </p:txBody>
      </p:sp>
      <p:sp>
        <p:nvSpPr>
          <p:cNvPr id="5" name="Rectangle 4"/>
          <p:cNvSpPr/>
          <p:nvPr/>
        </p:nvSpPr>
        <p:spPr>
          <a:xfrm>
            <a:off x="1966110" y="4876800"/>
            <a:ext cx="6949289" cy="1015663"/>
          </a:xfrm>
          <a:prstGeom prst="rect">
            <a:avLst/>
          </a:prstGeom>
        </p:spPr>
        <p:txBody>
          <a:bodyPr wrap="square">
            <a:spAutoFit/>
          </a:bodyPr>
          <a:lstStyle/>
          <a:p>
            <a:pPr lvl="0"/>
            <a:r>
              <a:rPr lang="fr-FR" sz="2000" b="1" dirty="0">
                <a:solidFill>
                  <a:schemeClr val="tx2">
                    <a:lumMod val="60000"/>
                    <a:lumOff val="40000"/>
                  </a:schemeClr>
                </a:solidFill>
              </a:rPr>
              <a:t>L’efficacité opérationnelle de chaque entité administrative qui participe au système de publication est à la base du financement des avantages du Colporteur.</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111" y="304800"/>
            <a:ext cx="1691489"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11</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810000" y="304800"/>
            <a:ext cx="5105400" cy="2308324"/>
          </a:xfrm>
          <a:prstGeom prst="rect">
            <a:avLst/>
          </a:prstGeom>
        </p:spPr>
        <p:txBody>
          <a:bodyPr wrap="square">
            <a:spAutoFit/>
          </a:bodyPr>
          <a:lstStyle/>
          <a:p>
            <a:pPr lvl="0"/>
            <a:r>
              <a:rPr lang="es-MX" dirty="0"/>
              <a:t>Las partes integrantes del Modelo de Financiamiento son: </a:t>
            </a:r>
            <a:endParaRPr lang="es-MX" dirty="0" smtClean="0"/>
          </a:p>
          <a:p>
            <a:pPr lvl="0"/>
            <a:r>
              <a:rPr lang="es-MX" dirty="0" smtClean="0"/>
              <a:t>Los </a:t>
            </a:r>
            <a:r>
              <a:rPr lang="es-MX" dirty="0"/>
              <a:t>tipos y niveles de beneficios para el Colportor Evangélico, </a:t>
            </a:r>
            <a:endParaRPr lang="es-MX" dirty="0" smtClean="0"/>
          </a:p>
          <a:p>
            <a:pPr lvl="0"/>
            <a:r>
              <a:rPr lang="es-MX" dirty="0" smtClean="0"/>
              <a:t>El </a:t>
            </a:r>
            <a:r>
              <a:rPr lang="es-MX" dirty="0"/>
              <a:t>Colportor Evangélico y sus clasificaciones, </a:t>
            </a:r>
            <a:endParaRPr lang="es-MX" dirty="0" smtClean="0"/>
          </a:p>
          <a:p>
            <a:pPr lvl="0"/>
            <a:r>
              <a:rPr lang="es-MX" dirty="0" smtClean="0"/>
              <a:t>las </a:t>
            </a:r>
            <a:r>
              <a:rPr lang="es-MX" dirty="0"/>
              <a:t>fuentes de fondos, </a:t>
            </a:r>
            <a:endParaRPr lang="es-MX" dirty="0" smtClean="0"/>
          </a:p>
          <a:p>
            <a:pPr lvl="0"/>
            <a:r>
              <a:rPr lang="es-MX" dirty="0" smtClean="0"/>
              <a:t>las </a:t>
            </a:r>
            <a:r>
              <a:rPr lang="es-MX" dirty="0"/>
              <a:t>organizaciones participantes en el financiamiento y las organizaciones administradoras de fondos.</a:t>
            </a:r>
            <a:endParaRPr lang="en-US" dirty="0"/>
          </a:p>
        </p:txBody>
      </p:sp>
      <p:sp>
        <p:nvSpPr>
          <p:cNvPr id="4" name="Rectangle 3"/>
          <p:cNvSpPr/>
          <p:nvPr/>
        </p:nvSpPr>
        <p:spPr>
          <a:xfrm>
            <a:off x="1966112" y="2914471"/>
            <a:ext cx="6949288" cy="1754326"/>
          </a:xfrm>
          <a:prstGeom prst="rect">
            <a:avLst/>
          </a:prstGeom>
        </p:spPr>
        <p:txBody>
          <a:bodyPr wrap="square">
            <a:spAutoFit/>
          </a:bodyPr>
          <a:lstStyle/>
          <a:p>
            <a:pPr lvl="0"/>
            <a:r>
              <a:rPr lang="en-US" dirty="0">
                <a:solidFill>
                  <a:srgbClr val="FF0000"/>
                </a:solidFill>
              </a:rPr>
              <a:t>The component parts of the Financing Model Publications Ministry are: The types and levels of benefit for the Colporteur Ministry, </a:t>
            </a:r>
            <a:endParaRPr lang="en-US" dirty="0" smtClean="0">
              <a:solidFill>
                <a:srgbClr val="FF0000"/>
              </a:solidFill>
            </a:endParaRPr>
          </a:p>
          <a:p>
            <a:pPr lvl="0"/>
            <a:r>
              <a:rPr lang="en-US" dirty="0" smtClean="0">
                <a:solidFill>
                  <a:srgbClr val="FF0000"/>
                </a:solidFill>
              </a:rPr>
              <a:t>the </a:t>
            </a:r>
            <a:r>
              <a:rPr lang="en-US" dirty="0">
                <a:solidFill>
                  <a:srgbClr val="FF0000"/>
                </a:solidFill>
              </a:rPr>
              <a:t>Colporteur Ministry and its classifications, </a:t>
            </a:r>
            <a:endParaRPr lang="en-US" dirty="0" smtClean="0">
              <a:solidFill>
                <a:srgbClr val="FF0000"/>
              </a:solidFill>
            </a:endParaRPr>
          </a:p>
          <a:p>
            <a:pPr lvl="0"/>
            <a:r>
              <a:rPr lang="en-US" dirty="0" smtClean="0">
                <a:solidFill>
                  <a:srgbClr val="FF0000"/>
                </a:solidFill>
              </a:rPr>
              <a:t>the </a:t>
            </a:r>
            <a:r>
              <a:rPr lang="en-US" dirty="0">
                <a:solidFill>
                  <a:srgbClr val="FF0000"/>
                </a:solidFill>
              </a:rPr>
              <a:t>sources of funds, </a:t>
            </a:r>
            <a:endParaRPr lang="en-US" dirty="0" smtClean="0">
              <a:solidFill>
                <a:srgbClr val="FF0000"/>
              </a:solidFill>
            </a:endParaRPr>
          </a:p>
          <a:p>
            <a:pPr lvl="0"/>
            <a:r>
              <a:rPr lang="en-US" dirty="0" smtClean="0">
                <a:solidFill>
                  <a:srgbClr val="FF0000"/>
                </a:solidFill>
              </a:rPr>
              <a:t>the </a:t>
            </a:r>
            <a:r>
              <a:rPr lang="en-US" dirty="0">
                <a:solidFill>
                  <a:srgbClr val="FF0000"/>
                </a:solidFill>
              </a:rPr>
              <a:t>organizations involved in financing and </a:t>
            </a:r>
            <a:endParaRPr lang="en-US" dirty="0" smtClean="0">
              <a:solidFill>
                <a:srgbClr val="FF0000"/>
              </a:solidFill>
            </a:endParaRPr>
          </a:p>
          <a:p>
            <a:pPr lvl="0"/>
            <a:r>
              <a:rPr lang="en-US" dirty="0" smtClean="0">
                <a:solidFill>
                  <a:srgbClr val="FF0000"/>
                </a:solidFill>
              </a:rPr>
              <a:t>the </a:t>
            </a:r>
            <a:r>
              <a:rPr lang="en-US" dirty="0">
                <a:solidFill>
                  <a:srgbClr val="FF0000"/>
                </a:solidFill>
              </a:rPr>
              <a:t>fund management organizations.</a:t>
            </a:r>
          </a:p>
        </p:txBody>
      </p:sp>
      <p:sp>
        <p:nvSpPr>
          <p:cNvPr id="5" name="Rectangle 4"/>
          <p:cNvSpPr/>
          <p:nvPr/>
        </p:nvSpPr>
        <p:spPr>
          <a:xfrm>
            <a:off x="1992502" y="4951274"/>
            <a:ext cx="6954233" cy="1754326"/>
          </a:xfrm>
          <a:prstGeom prst="rect">
            <a:avLst/>
          </a:prstGeom>
        </p:spPr>
        <p:txBody>
          <a:bodyPr wrap="square">
            <a:spAutoFit/>
          </a:bodyPr>
          <a:lstStyle/>
          <a:p>
            <a:pPr lvl="0"/>
            <a:r>
              <a:rPr lang="fr-FR" b="1" dirty="0">
                <a:solidFill>
                  <a:schemeClr val="tx2">
                    <a:lumMod val="60000"/>
                    <a:lumOff val="40000"/>
                  </a:schemeClr>
                </a:solidFill>
              </a:rPr>
              <a:t>Les parties intégrantes du modèle de financement sont : </a:t>
            </a:r>
            <a:endParaRPr lang="fr-FR" b="1" dirty="0" smtClean="0">
              <a:solidFill>
                <a:schemeClr val="tx2">
                  <a:lumMod val="60000"/>
                  <a:lumOff val="40000"/>
                </a:schemeClr>
              </a:solidFill>
            </a:endParaRPr>
          </a:p>
          <a:p>
            <a:pPr lvl="0"/>
            <a:r>
              <a:rPr lang="fr-FR" b="1" dirty="0" smtClean="0">
                <a:solidFill>
                  <a:schemeClr val="tx2">
                    <a:lumMod val="60000"/>
                    <a:lumOff val="40000"/>
                  </a:schemeClr>
                </a:solidFill>
              </a:rPr>
              <a:t>les </a:t>
            </a:r>
            <a:r>
              <a:rPr lang="fr-FR" b="1" dirty="0">
                <a:solidFill>
                  <a:schemeClr val="tx2">
                    <a:lumMod val="60000"/>
                    <a:lumOff val="40000"/>
                  </a:schemeClr>
                </a:solidFill>
              </a:rPr>
              <a:t>types et niveaux de prestations pour les Colporteurs évangélique, </a:t>
            </a:r>
            <a:endParaRPr lang="fr-FR" b="1" dirty="0" smtClean="0">
              <a:solidFill>
                <a:schemeClr val="tx2">
                  <a:lumMod val="60000"/>
                  <a:lumOff val="40000"/>
                </a:schemeClr>
              </a:solidFill>
            </a:endParaRPr>
          </a:p>
          <a:p>
            <a:pPr lvl="0"/>
            <a:r>
              <a:rPr lang="fr-FR" b="1" dirty="0" smtClean="0">
                <a:solidFill>
                  <a:schemeClr val="tx2">
                    <a:lumMod val="60000"/>
                    <a:lumOff val="40000"/>
                  </a:schemeClr>
                </a:solidFill>
              </a:rPr>
              <a:t>le </a:t>
            </a:r>
            <a:r>
              <a:rPr lang="fr-FR" b="1" dirty="0">
                <a:solidFill>
                  <a:schemeClr val="tx2">
                    <a:lumMod val="60000"/>
                    <a:lumOff val="40000"/>
                  </a:schemeClr>
                </a:solidFill>
              </a:rPr>
              <a:t>Colporteur évangélique et ses classifications, </a:t>
            </a:r>
            <a:endParaRPr lang="fr-FR" b="1" dirty="0" smtClean="0">
              <a:solidFill>
                <a:schemeClr val="tx2">
                  <a:lumMod val="60000"/>
                  <a:lumOff val="40000"/>
                </a:schemeClr>
              </a:solidFill>
            </a:endParaRPr>
          </a:p>
          <a:p>
            <a:pPr lvl="0"/>
            <a:r>
              <a:rPr lang="fr-FR" b="1" dirty="0" smtClean="0">
                <a:solidFill>
                  <a:schemeClr val="tx2">
                    <a:lumMod val="60000"/>
                    <a:lumOff val="40000"/>
                  </a:schemeClr>
                </a:solidFill>
              </a:rPr>
              <a:t>les </a:t>
            </a:r>
            <a:r>
              <a:rPr lang="fr-FR" b="1" dirty="0">
                <a:solidFill>
                  <a:schemeClr val="tx2">
                    <a:lumMod val="60000"/>
                    <a:lumOff val="40000"/>
                  </a:schemeClr>
                </a:solidFill>
              </a:rPr>
              <a:t>sources de fonds, </a:t>
            </a:r>
            <a:endParaRPr lang="fr-FR" b="1" dirty="0" smtClean="0">
              <a:solidFill>
                <a:schemeClr val="tx2">
                  <a:lumMod val="60000"/>
                  <a:lumOff val="40000"/>
                </a:schemeClr>
              </a:solidFill>
            </a:endParaRPr>
          </a:p>
          <a:p>
            <a:pPr lvl="0"/>
            <a:r>
              <a:rPr lang="fr-FR" b="1" dirty="0" smtClean="0">
                <a:solidFill>
                  <a:schemeClr val="tx2">
                    <a:lumMod val="60000"/>
                    <a:lumOff val="40000"/>
                  </a:schemeClr>
                </a:solidFill>
              </a:rPr>
              <a:t>les </a:t>
            </a:r>
            <a:r>
              <a:rPr lang="fr-FR" b="1" dirty="0">
                <a:solidFill>
                  <a:schemeClr val="tx2">
                    <a:lumMod val="60000"/>
                    <a:lumOff val="40000"/>
                  </a:schemeClr>
                </a:solidFill>
              </a:rPr>
              <a:t>organismes participants au financement et </a:t>
            </a:r>
            <a:endParaRPr lang="fr-FR" b="1" dirty="0" smtClean="0">
              <a:solidFill>
                <a:schemeClr val="tx2">
                  <a:lumMod val="60000"/>
                  <a:lumOff val="40000"/>
                </a:schemeClr>
              </a:solidFill>
            </a:endParaRPr>
          </a:p>
          <a:p>
            <a:pPr lvl="0"/>
            <a:r>
              <a:rPr lang="fr-FR" b="1" dirty="0" smtClean="0">
                <a:solidFill>
                  <a:schemeClr val="tx2">
                    <a:lumMod val="60000"/>
                    <a:lumOff val="40000"/>
                  </a:schemeClr>
                </a:solidFill>
              </a:rPr>
              <a:t>les </a:t>
            </a:r>
            <a:r>
              <a:rPr lang="fr-FR" b="1" dirty="0">
                <a:solidFill>
                  <a:schemeClr val="tx2">
                    <a:lumMod val="60000"/>
                    <a:lumOff val="40000"/>
                  </a:schemeClr>
                </a:solidFill>
              </a:rPr>
              <a:t>organismes gestionnaires de fonds.</a:t>
            </a:r>
            <a:endParaRPr lang="en-US"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111" y="304800"/>
            <a:ext cx="1691489"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12</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733800" y="381000"/>
            <a:ext cx="5181600" cy="1323439"/>
          </a:xfrm>
          <a:prstGeom prst="rect">
            <a:avLst/>
          </a:prstGeom>
        </p:spPr>
        <p:txBody>
          <a:bodyPr wrap="square">
            <a:spAutoFit/>
          </a:bodyPr>
          <a:lstStyle/>
          <a:p>
            <a:pPr lvl="0"/>
            <a:r>
              <a:rPr lang="es-MX" sz="2000" dirty="0"/>
              <a:t>La administración de los fondos que sustentan la viabilidad del Modelo  de Financiamiento  es responsabilidad de la estructura vertical de la Iglesia</a:t>
            </a:r>
            <a:r>
              <a:rPr lang="es-MX" sz="2000" dirty="0" smtClean="0"/>
              <a:t>. </a:t>
            </a:r>
            <a:endParaRPr lang="en-US" sz="2000" dirty="0"/>
          </a:p>
        </p:txBody>
      </p:sp>
      <p:sp>
        <p:nvSpPr>
          <p:cNvPr id="4" name="Rectangle 3"/>
          <p:cNvSpPr/>
          <p:nvPr/>
        </p:nvSpPr>
        <p:spPr>
          <a:xfrm>
            <a:off x="1966110" y="2801779"/>
            <a:ext cx="6949289" cy="1015663"/>
          </a:xfrm>
          <a:prstGeom prst="rect">
            <a:avLst/>
          </a:prstGeom>
        </p:spPr>
        <p:txBody>
          <a:bodyPr wrap="square">
            <a:spAutoFit/>
          </a:bodyPr>
          <a:lstStyle/>
          <a:p>
            <a:pPr lvl="0"/>
            <a:r>
              <a:rPr lang="en-US" sz="2000" dirty="0">
                <a:solidFill>
                  <a:srgbClr val="FF0000"/>
                </a:solidFill>
              </a:rPr>
              <a:t>The administration of the funds that support the viability of the Funding Model is the responsibility of the vertical structure of the Church.</a:t>
            </a:r>
          </a:p>
        </p:txBody>
      </p:sp>
      <p:sp>
        <p:nvSpPr>
          <p:cNvPr id="5" name="Rectangle 4"/>
          <p:cNvSpPr/>
          <p:nvPr/>
        </p:nvSpPr>
        <p:spPr>
          <a:xfrm>
            <a:off x="1965492" y="5001491"/>
            <a:ext cx="6949289" cy="1015663"/>
          </a:xfrm>
          <a:prstGeom prst="rect">
            <a:avLst/>
          </a:prstGeom>
        </p:spPr>
        <p:txBody>
          <a:bodyPr wrap="square">
            <a:spAutoFit/>
          </a:bodyPr>
          <a:lstStyle/>
          <a:p>
            <a:pPr lvl="0"/>
            <a:r>
              <a:rPr lang="fr-FR" sz="2000" b="1" dirty="0">
                <a:solidFill>
                  <a:schemeClr val="tx2">
                    <a:lumMod val="60000"/>
                    <a:lumOff val="40000"/>
                  </a:schemeClr>
                </a:solidFill>
              </a:rPr>
              <a:t>La gestion des fonds qui étayent la viabilité du modèle de financement est de la responsabilité de la structure verticale de l'église.</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iliberto M Verduzco\AppData\Local\Microsoft\Windows\Temporary Internet Files\Content.Outlook\MIZWAW11\photo (23).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03104" y="100080"/>
            <a:ext cx="7213600" cy="6148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406569"/>
            <a:ext cx="6477000" cy="1384995"/>
          </a:xfrm>
          <a:prstGeom prst="rect">
            <a:avLst/>
          </a:prstGeom>
        </p:spPr>
        <p:txBody>
          <a:bodyPr wrap="square">
            <a:spAutoFit/>
          </a:bodyPr>
          <a:lstStyle/>
          <a:p>
            <a:pPr algn="ctr">
              <a:lnSpc>
                <a:spcPct val="150000"/>
              </a:lnSpc>
            </a:pPr>
            <a:r>
              <a:rPr lang="en-US" sz="2800" b="1" dirty="0" smtClean="0">
                <a:latin typeface="Arial Black" panose="020B0A04020102020204" pitchFamily="34" charset="0"/>
              </a:rPr>
              <a:t>The Inter-American Division </a:t>
            </a:r>
          </a:p>
          <a:p>
            <a:pPr algn="ctr">
              <a:lnSpc>
                <a:spcPct val="150000"/>
              </a:lnSpc>
            </a:pPr>
            <a:r>
              <a:rPr lang="en-US" sz="2800" b="1" dirty="0" smtClean="0">
                <a:latin typeface="Arial Black" panose="020B0A04020102020204" pitchFamily="34" charset="0"/>
              </a:rPr>
              <a:t>P u b l </a:t>
            </a:r>
            <a:r>
              <a:rPr lang="en-US" sz="2800" b="1" dirty="0" err="1" smtClean="0">
                <a:latin typeface="Arial Black" panose="020B0A04020102020204" pitchFamily="34" charset="0"/>
              </a:rPr>
              <a:t>i</a:t>
            </a:r>
            <a:r>
              <a:rPr lang="en-US" sz="2800" b="1" dirty="0" smtClean="0">
                <a:latin typeface="Arial Black" panose="020B0A04020102020204" pitchFamily="34" charset="0"/>
              </a:rPr>
              <a:t> s h </a:t>
            </a:r>
            <a:r>
              <a:rPr lang="en-US" sz="2800" b="1" dirty="0" err="1" smtClean="0">
                <a:latin typeface="Arial Black" panose="020B0A04020102020204" pitchFamily="34" charset="0"/>
              </a:rPr>
              <a:t>i</a:t>
            </a:r>
            <a:r>
              <a:rPr lang="en-US" sz="2800" b="1" dirty="0" smtClean="0">
                <a:latin typeface="Arial Black" panose="020B0A04020102020204" pitchFamily="34" charset="0"/>
              </a:rPr>
              <a:t> n g   S y s t e m</a:t>
            </a:r>
          </a:p>
        </p:txBody>
      </p:sp>
      <p:sp>
        <p:nvSpPr>
          <p:cNvPr id="3" name="TextBox 2"/>
          <p:cNvSpPr txBox="1"/>
          <p:nvPr/>
        </p:nvSpPr>
        <p:spPr>
          <a:xfrm>
            <a:off x="2209800" y="4419600"/>
            <a:ext cx="6400800" cy="2246769"/>
          </a:xfrm>
          <a:prstGeom prst="rect">
            <a:avLst/>
          </a:prstGeom>
          <a:noFill/>
        </p:spPr>
        <p:txBody>
          <a:bodyPr wrap="square" rtlCol="0">
            <a:spAutoFit/>
          </a:bodyPr>
          <a:lstStyle/>
          <a:p>
            <a:pPr algn="ctr"/>
            <a:r>
              <a:rPr lang="en-US" sz="4400" b="1" dirty="0" smtClean="0">
                <a:latin typeface="Arial Black" pitchFamily="34" charset="0"/>
              </a:rPr>
              <a:t>N 06</a:t>
            </a:r>
          </a:p>
          <a:p>
            <a:pPr algn="ctr"/>
            <a:r>
              <a:rPr lang="en-US" sz="2400" b="1" dirty="0" smtClean="0">
                <a:latin typeface="Arial Black" pitchFamily="34" charset="0"/>
              </a:rPr>
              <a:t> </a:t>
            </a:r>
          </a:p>
          <a:p>
            <a:pPr algn="ctr"/>
            <a:r>
              <a:rPr lang="en-US" sz="2400" b="1" dirty="0"/>
              <a:t>Inter American Division Publishing System’s Administrative Relations, Financing and </a:t>
            </a:r>
            <a:r>
              <a:rPr lang="en-US" sz="2400" b="1" dirty="0" smtClean="0"/>
              <a:t>Operations</a:t>
            </a:r>
            <a:endParaRPr lang="en-US" sz="2400" dirty="0"/>
          </a:p>
        </p:txBody>
      </p:sp>
    </p:spTree>
    <p:extLst>
      <p:ext uri="{BB962C8B-B14F-4D97-AF65-F5344CB8AC3E}">
        <p14:creationId xmlns:p14="http://schemas.microsoft.com/office/powerpoint/2010/main" val="359425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8)">
                                      <p:cBhvr>
                                        <p:cTn id="10" dur="2000"/>
                                        <p:tgtEl>
                                          <p:spTgt spid="2"/>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8)">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609600"/>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05 </a:t>
            </a:r>
            <a:endParaRPr lang="en-US" sz="4000" b="1" dirty="0">
              <a:latin typeface="Arial Black" panose="020B0A04020102020204" pitchFamily="34" charset="0"/>
            </a:endParaRPr>
          </a:p>
        </p:txBody>
      </p:sp>
      <p:sp>
        <p:nvSpPr>
          <p:cNvPr id="3" name="Rectangle 2"/>
          <p:cNvSpPr/>
          <p:nvPr/>
        </p:nvSpPr>
        <p:spPr>
          <a:xfrm>
            <a:off x="2286000" y="3886200"/>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sp>
        <p:nvSpPr>
          <p:cNvPr id="4" name="Rectangle 3"/>
          <p:cNvSpPr/>
          <p:nvPr/>
        </p:nvSpPr>
        <p:spPr>
          <a:xfrm>
            <a:off x="2133600" y="1591270"/>
            <a:ext cx="6629400" cy="1569660"/>
          </a:xfrm>
          <a:prstGeom prst="rect">
            <a:avLst/>
          </a:prstGeom>
        </p:spPr>
        <p:txBody>
          <a:bodyPr wrap="square">
            <a:spAutoFit/>
          </a:bodyPr>
          <a:lstStyle/>
          <a:p>
            <a:r>
              <a:rPr lang="en-US" sz="2400" b="1" dirty="0"/>
              <a:t>The Inter American Division’s, the Unions’ and the Local Fields’ Participation in the Financing of the Model and of the Benefits of the Literature Evangelists</a:t>
            </a:r>
            <a:endParaRPr lang="en-US" sz="2400" dirty="0"/>
          </a:p>
        </p:txBody>
      </p:sp>
      <p:sp>
        <p:nvSpPr>
          <p:cNvPr id="5" name="Rectangle 4"/>
          <p:cNvSpPr/>
          <p:nvPr/>
        </p:nvSpPr>
        <p:spPr>
          <a:xfrm>
            <a:off x="2133600" y="4743271"/>
            <a:ext cx="6553200" cy="1569660"/>
          </a:xfrm>
          <a:prstGeom prst="rect">
            <a:avLst/>
          </a:prstGeom>
        </p:spPr>
        <p:txBody>
          <a:bodyPr wrap="square">
            <a:spAutoFit/>
          </a:bodyPr>
          <a:lstStyle/>
          <a:p>
            <a:r>
              <a:rPr lang="en-US" sz="2400" b="1" dirty="0"/>
              <a:t>The Publishing Houses’, its Subsidiaries’ and Bookstores’ Participation in the Financing of the Model and of the Benefits of the Literature </a:t>
            </a:r>
            <a:r>
              <a:rPr lang="en-US" sz="2400" b="1" dirty="0" smtClean="0"/>
              <a:t>Evangelists</a:t>
            </a:r>
            <a:endParaRPr lang="en-US" sz="2400" dirty="0"/>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524000"/>
            <a:ext cx="5638800" cy="707886"/>
          </a:xfrm>
          <a:prstGeom prst="rect">
            <a:avLst/>
          </a:prstGeom>
          <a:noFill/>
        </p:spPr>
        <p:txBody>
          <a:bodyPr wrap="square" rtlCol="0">
            <a:spAutoFit/>
          </a:bodyPr>
          <a:lstStyle/>
          <a:p>
            <a:pPr algn="ctr"/>
            <a:r>
              <a:rPr lang="en-US" sz="2000" b="1" dirty="0" smtClean="0"/>
              <a:t>IDENTIFYING  THE FUNDING  MODEL</a:t>
            </a:r>
          </a:p>
          <a:p>
            <a:pPr algn="ctr"/>
            <a:r>
              <a:rPr lang="en-US" sz="2000" b="1" dirty="0" smtClean="0"/>
              <a:t>PUBLISHING  SYSTEM  -  INTEGRATING PARTS</a:t>
            </a:r>
            <a:endParaRPr lang="en-US" sz="2000" b="1" dirty="0"/>
          </a:p>
        </p:txBody>
      </p:sp>
      <p:cxnSp>
        <p:nvCxnSpPr>
          <p:cNvPr id="3" name="Straight Connector 2"/>
          <p:cNvCxnSpPr/>
          <p:nvPr/>
        </p:nvCxnSpPr>
        <p:spPr>
          <a:xfrm>
            <a:off x="2667000" y="2743200"/>
            <a:ext cx="556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895600" y="2971800"/>
            <a:ext cx="533400" cy="533400"/>
          </a:xfrm>
          <a:prstGeom prst="ellipse">
            <a:avLst/>
          </a:prstGeom>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sz="2000" b="1" dirty="0"/>
          </a:p>
        </p:txBody>
      </p:sp>
      <p:sp>
        <p:nvSpPr>
          <p:cNvPr id="5" name="Oval 4"/>
          <p:cNvSpPr/>
          <p:nvPr/>
        </p:nvSpPr>
        <p:spPr>
          <a:xfrm>
            <a:off x="4121725" y="2971800"/>
            <a:ext cx="533400" cy="533400"/>
          </a:xfrm>
          <a:prstGeom prst="ellipse">
            <a:avLst/>
          </a:prstGeom>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sp>
        <p:nvSpPr>
          <p:cNvPr id="6" name="Oval 5"/>
          <p:cNvSpPr/>
          <p:nvPr/>
        </p:nvSpPr>
        <p:spPr>
          <a:xfrm>
            <a:off x="5285505" y="2971800"/>
            <a:ext cx="533400" cy="533400"/>
          </a:xfrm>
          <a:prstGeom prst="ellipse">
            <a:avLst/>
          </a:prstGeom>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sz="2000" b="1" dirty="0"/>
          </a:p>
        </p:txBody>
      </p:sp>
      <p:sp>
        <p:nvSpPr>
          <p:cNvPr id="7" name="Oval 6"/>
          <p:cNvSpPr/>
          <p:nvPr/>
        </p:nvSpPr>
        <p:spPr>
          <a:xfrm>
            <a:off x="6486103" y="2971800"/>
            <a:ext cx="533400" cy="533400"/>
          </a:xfrm>
          <a:prstGeom prst="ellipse">
            <a:avLst/>
          </a:prstGeom>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4</a:t>
            </a:r>
            <a:endParaRPr lang="en-US" sz="2000" b="1" dirty="0"/>
          </a:p>
        </p:txBody>
      </p:sp>
      <p:sp>
        <p:nvSpPr>
          <p:cNvPr id="8" name="Oval 7"/>
          <p:cNvSpPr/>
          <p:nvPr/>
        </p:nvSpPr>
        <p:spPr>
          <a:xfrm>
            <a:off x="7639990" y="2971800"/>
            <a:ext cx="533400" cy="533400"/>
          </a:xfrm>
          <a:prstGeom prst="ellipse">
            <a:avLst/>
          </a:prstGeom>
          <a:solidFill>
            <a:schemeClr val="bg1">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5</a:t>
            </a:r>
            <a:endParaRPr lang="en-US" sz="2000" b="1" dirty="0"/>
          </a:p>
        </p:txBody>
      </p:sp>
      <p:sp>
        <p:nvSpPr>
          <p:cNvPr id="9" name="TextBox 8"/>
          <p:cNvSpPr txBox="1"/>
          <p:nvPr/>
        </p:nvSpPr>
        <p:spPr>
          <a:xfrm>
            <a:off x="2743200" y="3865602"/>
            <a:ext cx="914400"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Type and Level</a:t>
            </a:r>
          </a:p>
          <a:p>
            <a:pPr algn="ctr"/>
            <a:r>
              <a:rPr lang="en-US" sz="1000" b="1" dirty="0" smtClean="0">
                <a:latin typeface="Arial" pitchFamily="34" charset="0"/>
                <a:cs typeface="Arial" pitchFamily="34" charset="0"/>
              </a:rPr>
              <a:t>Benefits</a:t>
            </a:r>
            <a:endParaRPr lang="en-US" sz="1000" b="1" dirty="0">
              <a:latin typeface="Arial" pitchFamily="34" charset="0"/>
              <a:cs typeface="Arial" pitchFamily="34" charset="0"/>
            </a:endParaRPr>
          </a:p>
        </p:txBody>
      </p:sp>
      <p:sp>
        <p:nvSpPr>
          <p:cNvPr id="10" name="TextBox 9"/>
          <p:cNvSpPr txBox="1"/>
          <p:nvPr/>
        </p:nvSpPr>
        <p:spPr>
          <a:xfrm>
            <a:off x="3893125" y="3870959"/>
            <a:ext cx="914400" cy="523220"/>
          </a:xfrm>
          <a:prstGeom prst="rect">
            <a:avLst/>
          </a:prstGeom>
          <a:noFill/>
        </p:spPr>
        <p:txBody>
          <a:bodyPr wrap="square" rtlCol="0">
            <a:spAutoFit/>
          </a:bodyPr>
          <a:lstStyle/>
          <a:p>
            <a:pPr algn="ctr"/>
            <a:r>
              <a:rPr lang="en-US" sz="1000" b="1" dirty="0" smtClean="0">
                <a:latin typeface="Arial" pitchFamily="34" charset="0"/>
                <a:cs typeface="Arial" pitchFamily="34" charset="0"/>
              </a:rPr>
              <a:t>Literature</a:t>
            </a:r>
          </a:p>
          <a:p>
            <a:pPr algn="ctr"/>
            <a:r>
              <a:rPr lang="en-US" sz="1000" b="1" dirty="0" smtClean="0">
                <a:latin typeface="Arial" pitchFamily="34" charset="0"/>
                <a:cs typeface="Arial" pitchFamily="34" charset="0"/>
              </a:rPr>
              <a:t>Evangelists</a:t>
            </a:r>
          </a:p>
          <a:p>
            <a:pPr algn="ctr"/>
            <a:r>
              <a:rPr lang="en-US" sz="800" b="1" dirty="0" smtClean="0">
                <a:latin typeface="Arial" pitchFamily="34" charset="0"/>
                <a:cs typeface="Arial" pitchFamily="34" charset="0"/>
              </a:rPr>
              <a:t>Classification</a:t>
            </a:r>
            <a:endParaRPr lang="en-US" sz="800" b="1" dirty="0">
              <a:latin typeface="Arial" pitchFamily="34" charset="0"/>
              <a:cs typeface="Arial" pitchFamily="34" charset="0"/>
            </a:endParaRPr>
          </a:p>
        </p:txBody>
      </p:sp>
      <p:sp>
        <p:nvSpPr>
          <p:cNvPr id="11" name="TextBox 10"/>
          <p:cNvSpPr txBox="1"/>
          <p:nvPr/>
        </p:nvSpPr>
        <p:spPr>
          <a:xfrm>
            <a:off x="5070760" y="3906279"/>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a:t>
            </a:r>
          </a:p>
          <a:p>
            <a:pPr algn="ctr"/>
            <a:r>
              <a:rPr lang="en-US" sz="1000" b="1" dirty="0" smtClean="0">
                <a:latin typeface="Arial" pitchFamily="34" charset="0"/>
                <a:cs typeface="Arial" pitchFamily="34" charset="0"/>
              </a:rPr>
              <a:t>Source</a:t>
            </a:r>
          </a:p>
        </p:txBody>
      </p:sp>
      <p:sp>
        <p:nvSpPr>
          <p:cNvPr id="12" name="TextBox 11"/>
          <p:cNvSpPr txBox="1"/>
          <p:nvPr/>
        </p:nvSpPr>
        <p:spPr>
          <a:xfrm>
            <a:off x="6192980" y="3866195"/>
            <a:ext cx="10668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 Organization</a:t>
            </a:r>
          </a:p>
        </p:txBody>
      </p:sp>
      <p:sp>
        <p:nvSpPr>
          <p:cNvPr id="13" name="TextBox 12"/>
          <p:cNvSpPr txBox="1"/>
          <p:nvPr/>
        </p:nvSpPr>
        <p:spPr>
          <a:xfrm>
            <a:off x="7467600" y="3887944"/>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a:t>
            </a:r>
          </a:p>
          <a:p>
            <a:pPr algn="ctr"/>
            <a:r>
              <a:rPr lang="en-US" sz="1000" b="1" dirty="0" smtClean="0">
                <a:latin typeface="Arial" pitchFamily="34" charset="0"/>
                <a:cs typeface="Arial" pitchFamily="34" charset="0"/>
              </a:rPr>
              <a:t>Manager</a:t>
            </a:r>
          </a:p>
        </p:txBody>
      </p:sp>
      <p:cxnSp>
        <p:nvCxnSpPr>
          <p:cNvPr id="14" name="Straight Connector 13"/>
          <p:cNvCxnSpPr/>
          <p:nvPr/>
        </p:nvCxnSpPr>
        <p:spPr>
          <a:xfrm>
            <a:off x="2667000" y="4572000"/>
            <a:ext cx="5562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895600" y="4891882"/>
            <a:ext cx="533400" cy="3659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t>
            </a:r>
            <a:endParaRPr lang="en-US" sz="2000" b="1" dirty="0"/>
          </a:p>
        </p:txBody>
      </p:sp>
      <p:pic>
        <p:nvPicPr>
          <p:cNvPr id="16"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4132610" y="4904945"/>
            <a:ext cx="381000" cy="365918"/>
          </a:xfrm>
          <a:prstGeom prst="rect">
            <a:avLst/>
          </a:prstGeom>
          <a:noFill/>
          <a:extLst>
            <a:ext uri="{909E8E84-426E-40dd-AFC4-6F175D3DCCD1}">
              <a14:hiddenFill xmlns:a14="http://schemas.microsoft.com/office/drawing/2010/main">
                <a:solidFill>
                  <a:srgbClr val="FFFFFF"/>
                </a:solidFill>
              </a14:hiddenFill>
            </a:ext>
          </a:extLst>
        </p:spPr>
      </p:pic>
      <p:sp>
        <p:nvSpPr>
          <p:cNvPr id="17" name="Left-Right Arrow Callout 16"/>
          <p:cNvSpPr/>
          <p:nvPr/>
        </p:nvSpPr>
        <p:spPr>
          <a:xfrm>
            <a:off x="5223160" y="4891882"/>
            <a:ext cx="609600" cy="365918"/>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18" name="Trapezoid 17"/>
          <p:cNvSpPr/>
          <p:nvPr/>
        </p:nvSpPr>
        <p:spPr>
          <a:xfrm>
            <a:off x="6499958" y="4891882"/>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19" name="Trapezoid 18"/>
          <p:cNvSpPr/>
          <p:nvPr/>
        </p:nvSpPr>
        <p:spPr>
          <a:xfrm>
            <a:off x="7563790" y="4876800"/>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Up Arrow 19"/>
          <p:cNvSpPr/>
          <p:nvPr/>
        </p:nvSpPr>
        <p:spPr>
          <a:xfrm>
            <a:off x="7639990" y="4906964"/>
            <a:ext cx="381000" cy="350836"/>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1855696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80">
                                          <p:stCondLst>
                                            <p:cond delay="0"/>
                                          </p:stCondLst>
                                        </p:cTn>
                                        <p:tgtEl>
                                          <p:spTgt spid="7"/>
                                        </p:tgtEl>
                                      </p:cBhvr>
                                    </p:animEffect>
                                    <p:anim calcmode="lin" valueType="num">
                                      <p:cBhvr>
                                        <p:cTn id="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gtEl>
                                      </p:cBhvr>
                                      <p:to x="100000" y="60000"/>
                                    </p:animScale>
                                    <p:animScale>
                                      <p:cBhvr>
                                        <p:cTn id="94" dur="166" decel="50000">
                                          <p:stCondLst>
                                            <p:cond delay="676"/>
                                          </p:stCondLst>
                                        </p:cTn>
                                        <p:tgtEl>
                                          <p:spTgt spid="7"/>
                                        </p:tgtEl>
                                      </p:cBhvr>
                                      <p:to x="100000" y="100000"/>
                                    </p:animScale>
                                    <p:animScale>
                                      <p:cBhvr>
                                        <p:cTn id="95" dur="26">
                                          <p:stCondLst>
                                            <p:cond delay="1312"/>
                                          </p:stCondLst>
                                        </p:cTn>
                                        <p:tgtEl>
                                          <p:spTgt spid="7"/>
                                        </p:tgtEl>
                                      </p:cBhvr>
                                      <p:to x="100000" y="80000"/>
                                    </p:animScale>
                                    <p:animScale>
                                      <p:cBhvr>
                                        <p:cTn id="96" dur="166" decel="50000">
                                          <p:stCondLst>
                                            <p:cond delay="1338"/>
                                          </p:stCondLst>
                                        </p:cTn>
                                        <p:tgtEl>
                                          <p:spTgt spid="7"/>
                                        </p:tgtEl>
                                      </p:cBhvr>
                                      <p:to x="100000" y="100000"/>
                                    </p:animScale>
                                    <p:animScale>
                                      <p:cBhvr>
                                        <p:cTn id="97" dur="26">
                                          <p:stCondLst>
                                            <p:cond delay="1642"/>
                                          </p:stCondLst>
                                        </p:cTn>
                                        <p:tgtEl>
                                          <p:spTgt spid="7"/>
                                        </p:tgtEl>
                                      </p:cBhvr>
                                      <p:to x="100000" y="90000"/>
                                    </p:animScale>
                                    <p:animScale>
                                      <p:cBhvr>
                                        <p:cTn id="98" dur="166" decel="50000">
                                          <p:stCondLst>
                                            <p:cond delay="1668"/>
                                          </p:stCondLst>
                                        </p:cTn>
                                        <p:tgtEl>
                                          <p:spTgt spid="7"/>
                                        </p:tgtEl>
                                      </p:cBhvr>
                                      <p:to x="100000" y="100000"/>
                                    </p:animScale>
                                    <p:animScale>
                                      <p:cBhvr>
                                        <p:cTn id="99" dur="26">
                                          <p:stCondLst>
                                            <p:cond delay="1808"/>
                                          </p:stCondLst>
                                        </p:cTn>
                                        <p:tgtEl>
                                          <p:spTgt spid="7"/>
                                        </p:tgtEl>
                                      </p:cBhvr>
                                      <p:to x="100000" y="95000"/>
                                    </p:animScale>
                                    <p:animScale>
                                      <p:cBhvr>
                                        <p:cTn id="100" dur="166" decel="50000">
                                          <p:stCondLst>
                                            <p:cond delay="1834"/>
                                          </p:stCondLst>
                                        </p:cTn>
                                        <p:tgtEl>
                                          <p:spTgt spid="7"/>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80">
                                          <p:stCondLst>
                                            <p:cond delay="0"/>
                                          </p:stCondLst>
                                        </p:cTn>
                                        <p:tgtEl>
                                          <p:spTgt spid="8"/>
                                        </p:tgtEl>
                                      </p:cBhvr>
                                    </p:animEffect>
                                    <p:anim calcmode="lin" valueType="num">
                                      <p:cBhvr>
                                        <p:cTn id="10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9" dur="26">
                                          <p:stCondLst>
                                            <p:cond delay="650"/>
                                          </p:stCondLst>
                                        </p:cTn>
                                        <p:tgtEl>
                                          <p:spTgt spid="8"/>
                                        </p:tgtEl>
                                      </p:cBhvr>
                                      <p:to x="100000" y="60000"/>
                                    </p:animScale>
                                    <p:animScale>
                                      <p:cBhvr>
                                        <p:cTn id="110" dur="166" decel="50000">
                                          <p:stCondLst>
                                            <p:cond delay="676"/>
                                          </p:stCondLst>
                                        </p:cTn>
                                        <p:tgtEl>
                                          <p:spTgt spid="8"/>
                                        </p:tgtEl>
                                      </p:cBhvr>
                                      <p:to x="100000" y="100000"/>
                                    </p:animScale>
                                    <p:animScale>
                                      <p:cBhvr>
                                        <p:cTn id="111" dur="26">
                                          <p:stCondLst>
                                            <p:cond delay="1312"/>
                                          </p:stCondLst>
                                        </p:cTn>
                                        <p:tgtEl>
                                          <p:spTgt spid="8"/>
                                        </p:tgtEl>
                                      </p:cBhvr>
                                      <p:to x="100000" y="80000"/>
                                    </p:animScale>
                                    <p:animScale>
                                      <p:cBhvr>
                                        <p:cTn id="112" dur="166" decel="50000">
                                          <p:stCondLst>
                                            <p:cond delay="1338"/>
                                          </p:stCondLst>
                                        </p:cTn>
                                        <p:tgtEl>
                                          <p:spTgt spid="8"/>
                                        </p:tgtEl>
                                      </p:cBhvr>
                                      <p:to x="100000" y="100000"/>
                                    </p:animScale>
                                    <p:animScale>
                                      <p:cBhvr>
                                        <p:cTn id="113" dur="26">
                                          <p:stCondLst>
                                            <p:cond delay="1642"/>
                                          </p:stCondLst>
                                        </p:cTn>
                                        <p:tgtEl>
                                          <p:spTgt spid="8"/>
                                        </p:tgtEl>
                                      </p:cBhvr>
                                      <p:to x="100000" y="90000"/>
                                    </p:animScale>
                                    <p:animScale>
                                      <p:cBhvr>
                                        <p:cTn id="114" dur="166" decel="50000">
                                          <p:stCondLst>
                                            <p:cond delay="1668"/>
                                          </p:stCondLst>
                                        </p:cTn>
                                        <p:tgtEl>
                                          <p:spTgt spid="8"/>
                                        </p:tgtEl>
                                      </p:cBhvr>
                                      <p:to x="100000" y="100000"/>
                                    </p:animScale>
                                    <p:animScale>
                                      <p:cBhvr>
                                        <p:cTn id="115" dur="26">
                                          <p:stCondLst>
                                            <p:cond delay="1808"/>
                                          </p:stCondLst>
                                        </p:cTn>
                                        <p:tgtEl>
                                          <p:spTgt spid="8"/>
                                        </p:tgtEl>
                                      </p:cBhvr>
                                      <p:to x="100000" y="95000"/>
                                    </p:animScale>
                                    <p:animScale>
                                      <p:cBhvr>
                                        <p:cTn id="116" dur="166" decel="50000">
                                          <p:stCondLst>
                                            <p:cond delay="1834"/>
                                          </p:stCondLst>
                                        </p:cTn>
                                        <p:tgtEl>
                                          <p:spTgt spid="8"/>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1" presetClass="entr" presetSubtype="1" fill="hold" grpId="0" nodeType="click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wheel(1)">
                                      <p:cBhvr>
                                        <p:cTn id="121" dur="2000"/>
                                        <p:tgtEl>
                                          <p:spTgt spid="9"/>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heel(1)">
                                      <p:cBhvr>
                                        <p:cTn id="124" dur="2000"/>
                                        <p:tgtEl>
                                          <p:spTgt spid="15"/>
                                        </p:tgtEl>
                                      </p:cBhvr>
                                    </p:animEffec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wheel(1)">
                                      <p:cBhvr>
                                        <p:cTn id="129" dur="2000"/>
                                        <p:tgtEl>
                                          <p:spTgt spid="10"/>
                                        </p:tgtEl>
                                      </p:cBhvr>
                                    </p:animEffect>
                                  </p:childTnLst>
                                </p:cTn>
                              </p:par>
                              <p:par>
                                <p:cTn id="130" presetID="21" presetClass="entr" presetSubtype="1" fill="hold"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wheel(1)">
                                      <p:cBhvr>
                                        <p:cTn id="132" dur="20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wheel(1)">
                                      <p:cBhvr>
                                        <p:cTn id="137" dur="2000"/>
                                        <p:tgtEl>
                                          <p:spTgt spid="11"/>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heel(1)">
                                      <p:cBhvr>
                                        <p:cTn id="140" dur="2000"/>
                                        <p:tgtEl>
                                          <p:spTgt spid="17"/>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animEffect transition="in" filter="wheel(1)">
                                      <p:cBhvr>
                                        <p:cTn id="145" dur="2000"/>
                                        <p:tgtEl>
                                          <p:spTgt spid="12"/>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wheel(1)">
                                      <p:cBhvr>
                                        <p:cTn id="148" dur="2000"/>
                                        <p:tgtEl>
                                          <p:spTgt spid="18"/>
                                        </p:tgtEl>
                                      </p:cBhvr>
                                    </p:animEffect>
                                  </p:childTnLst>
                                </p:cTn>
                              </p:par>
                            </p:childTnLst>
                          </p:cTn>
                        </p:par>
                      </p:childTnLst>
                    </p:cTn>
                  </p:par>
                  <p:par>
                    <p:cTn id="149" fill="hold">
                      <p:stCondLst>
                        <p:cond delay="indefinite"/>
                      </p:stCondLst>
                      <p:childTnLst>
                        <p:par>
                          <p:cTn id="150" fill="hold">
                            <p:stCondLst>
                              <p:cond delay="0"/>
                            </p:stCondLst>
                            <p:childTnLst>
                              <p:par>
                                <p:cTn id="151" presetID="21" presetClass="entr" presetSubtype="1" fill="hold" grpId="0" nodeType="click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wheel(1)">
                                      <p:cBhvr>
                                        <p:cTn id="153" dur="2000"/>
                                        <p:tgtEl>
                                          <p:spTgt spid="19"/>
                                        </p:tgtEl>
                                      </p:cBhvr>
                                    </p:animEffect>
                                  </p:childTnLst>
                                </p:cTn>
                              </p:par>
                              <p:par>
                                <p:cTn id="154" presetID="21" presetClass="entr" presetSubtype="1" fill="hold" grpId="0" nodeType="with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wheel(1)">
                                      <p:cBhvr>
                                        <p:cTn id="156" dur="2000"/>
                                        <p:tgtEl>
                                          <p:spTgt spid="20"/>
                                        </p:tgtEl>
                                      </p:cBhvr>
                                    </p:animEffect>
                                  </p:childTnLst>
                                </p:cTn>
                              </p:par>
                              <p:par>
                                <p:cTn id="157" presetID="21" presetClass="entr" presetSubtype="1" fill="hold" grpId="0" nodeType="withEffect">
                                  <p:stCondLst>
                                    <p:cond delay="0"/>
                                  </p:stCondLst>
                                  <p:childTnLst>
                                    <p:set>
                                      <p:cBhvr>
                                        <p:cTn id="158" dur="1" fill="hold">
                                          <p:stCondLst>
                                            <p:cond delay="0"/>
                                          </p:stCondLst>
                                        </p:cTn>
                                        <p:tgtEl>
                                          <p:spTgt spid="13"/>
                                        </p:tgtEl>
                                        <p:attrNameLst>
                                          <p:attrName>style.visibility</p:attrName>
                                        </p:attrNameLst>
                                      </p:cBhvr>
                                      <p:to>
                                        <p:strVal val="visible"/>
                                      </p:to>
                                    </p:set>
                                    <p:animEffect transition="in" filter="wheel(1)">
                                      <p:cBhvr>
                                        <p:cTn id="1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5"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
            <a:ext cx="6477000" cy="646331"/>
          </a:xfrm>
          <a:prstGeom prst="rect">
            <a:avLst/>
          </a:prstGeom>
          <a:noFill/>
        </p:spPr>
        <p:txBody>
          <a:bodyPr wrap="square" rtlCol="0">
            <a:spAutoFit/>
          </a:bodyPr>
          <a:lstStyle/>
          <a:p>
            <a:pPr algn="ctr"/>
            <a:r>
              <a:rPr lang="en-US" b="1" dirty="0" smtClean="0"/>
              <a:t>FINANCING  THE  BENEFITS  OF  LITERATURE  EVANGELISTS</a:t>
            </a:r>
          </a:p>
          <a:p>
            <a:pPr algn="ctr"/>
            <a:r>
              <a:rPr lang="en-US" b="1" dirty="0" smtClean="0">
                <a:latin typeface="Arial Black" panose="020B0A04020102020204" pitchFamily="34" charset="0"/>
              </a:rPr>
              <a:t>DISTRIBUTION  OF  FUNDS</a:t>
            </a:r>
            <a:endParaRPr lang="en-US" b="1" dirty="0">
              <a:latin typeface="Arial Black" panose="020B0A04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42302884"/>
              </p:ext>
            </p:extLst>
          </p:nvPr>
        </p:nvGraphicFramePr>
        <p:xfrm>
          <a:off x="4267200" y="1397000"/>
          <a:ext cx="2209800" cy="1854200"/>
        </p:xfrm>
        <a:graphic>
          <a:graphicData uri="http://schemas.openxmlformats.org/drawingml/2006/table">
            <a:tbl>
              <a:tblPr firstRow="1" bandRow="1">
                <a:tableStyleId>{5940675A-B579-460E-94D1-54222C63F5DA}</a:tableStyleId>
              </a:tblPr>
              <a:tblGrid>
                <a:gridCol w="2209800"/>
              </a:tblGrid>
              <a:tr h="370840">
                <a:tc>
                  <a:txBody>
                    <a:bodyPr/>
                    <a:lstStyle/>
                    <a:p>
                      <a:pPr algn="ctr"/>
                      <a:r>
                        <a:rPr lang="en-US" sz="1400" b="0" dirty="0" smtClean="0">
                          <a:ln w="3175">
                            <a:solidFill>
                              <a:schemeClr val="tx1"/>
                            </a:solidFill>
                          </a:ln>
                          <a:latin typeface="Arial Narrow" panose="020B0606020202030204" pitchFamily="34" charset="0"/>
                        </a:rPr>
                        <a:t>IAD</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UNIONS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LOCAL FIELDS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PUBLISHING HOUSES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BOOK STORES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Rectangle 3"/>
          <p:cNvSpPr/>
          <p:nvPr/>
        </p:nvSpPr>
        <p:spPr>
          <a:xfrm>
            <a:off x="2209800" y="1676438"/>
            <a:ext cx="691023" cy="2624116"/>
          </a:xfrm>
          <a:prstGeom prst="rect">
            <a:avLst/>
          </a:prstGeom>
          <a:noFill/>
        </p:spPr>
        <p:txBody>
          <a:bodyPr vert="wordArtVert"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effectLst/>
                <a:latin typeface="Arial Black" panose="020B0A04020102020204" pitchFamily="34" charset="0"/>
              </a:rPr>
              <a:t>TITHE</a:t>
            </a:r>
            <a:endParaRPr lang="en-US" sz="2400" b="1" cap="none" spc="0" dirty="0">
              <a:ln w="10541" cmpd="sng">
                <a:solidFill>
                  <a:schemeClr val="accent1">
                    <a:shade val="88000"/>
                    <a:satMod val="110000"/>
                  </a:schemeClr>
                </a:solidFill>
                <a:prstDash val="solid"/>
              </a:ln>
              <a:effectLst/>
              <a:latin typeface="Arial Black" panose="020B0A04020102020204" pitchFamily="34" charset="0"/>
            </a:endParaRPr>
          </a:p>
        </p:txBody>
      </p:sp>
      <p:sp>
        <p:nvSpPr>
          <p:cNvPr id="5" name="Rectangle 4"/>
          <p:cNvSpPr/>
          <p:nvPr/>
        </p:nvSpPr>
        <p:spPr>
          <a:xfrm>
            <a:off x="7900114" y="1518028"/>
            <a:ext cx="606576" cy="3045706"/>
          </a:xfrm>
          <a:prstGeom prst="rect">
            <a:avLst/>
          </a:prstGeom>
          <a:noFill/>
        </p:spPr>
        <p:txBody>
          <a:bodyPr vert="wordArtVert"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effectLst/>
                <a:latin typeface="Arial Black" panose="020B0A04020102020204" pitchFamily="34" charset="0"/>
              </a:rPr>
              <a:t>N/TITHE</a:t>
            </a:r>
            <a:endParaRPr lang="en-US" sz="2000" b="1" cap="none" spc="0" dirty="0">
              <a:ln w="10541" cmpd="sng">
                <a:solidFill>
                  <a:schemeClr val="accent1">
                    <a:shade val="88000"/>
                    <a:satMod val="110000"/>
                  </a:schemeClr>
                </a:solidFill>
                <a:prstDash val="solid"/>
              </a:ln>
              <a:effectLst/>
              <a:latin typeface="Arial Black" panose="020B0A04020102020204" pitchFamily="34" charset="0"/>
            </a:endParaRPr>
          </a:p>
        </p:txBody>
      </p:sp>
      <p:cxnSp>
        <p:nvCxnSpPr>
          <p:cNvPr id="6" name="Straight Arrow Connector 5"/>
          <p:cNvCxnSpPr/>
          <p:nvPr/>
        </p:nvCxnSpPr>
        <p:spPr>
          <a:xfrm>
            <a:off x="3810000" y="1527720"/>
            <a:ext cx="0" cy="2434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942160" y="2643424"/>
            <a:ext cx="0" cy="13189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477000" y="2667000"/>
            <a:ext cx="4572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477000" y="3048000"/>
            <a:ext cx="4572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0" y="2707944"/>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810000" y="3088944"/>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10000" y="1981200"/>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10000" y="2362200"/>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810000" y="1524000"/>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589360" y="3962400"/>
            <a:ext cx="3581400" cy="914400"/>
          </a:xfrm>
          <a:prstGeom prst="rect">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Black" panose="020B0A04020102020204" pitchFamily="34" charset="0"/>
              </a:rPr>
              <a:t>22 UNIONS</a:t>
            </a:r>
            <a:endParaRPr lang="en-US" dirty="0">
              <a:solidFill>
                <a:schemeClr val="tx1"/>
              </a:solidFill>
            </a:endParaRPr>
          </a:p>
        </p:txBody>
      </p:sp>
      <p:sp>
        <p:nvSpPr>
          <p:cNvPr id="16" name="Rectangle 15"/>
          <p:cNvSpPr/>
          <p:nvPr/>
        </p:nvSpPr>
        <p:spPr>
          <a:xfrm>
            <a:off x="6477000" y="50292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Narrow" panose="020B0606020202030204" pitchFamily="34" charset="0"/>
              </a:rPr>
              <a:t>LEADERSHIP  FUND</a:t>
            </a:r>
          </a:p>
          <a:p>
            <a:pPr algn="ctr"/>
            <a:r>
              <a:rPr lang="en-US" sz="1100" b="1" dirty="0" smtClean="0">
                <a:solidFill>
                  <a:schemeClr val="tx1"/>
                </a:solidFill>
                <a:latin typeface="Arial Black" panose="020B0A04020102020204" pitchFamily="34" charset="0"/>
              </a:rPr>
              <a:t>70 %</a:t>
            </a:r>
          </a:p>
          <a:p>
            <a:pPr algn="ctr"/>
            <a:r>
              <a:rPr lang="en-US" sz="900" b="1" dirty="0" smtClean="0">
                <a:solidFill>
                  <a:schemeClr val="tx1"/>
                </a:solidFill>
                <a:latin typeface="Arial Black" panose="020B0A04020102020204" pitchFamily="34" charset="0"/>
              </a:rPr>
              <a:t>LOCAL FIELDS</a:t>
            </a:r>
            <a:endParaRPr lang="en-US" sz="900" b="1" dirty="0">
              <a:solidFill>
                <a:schemeClr val="tx1"/>
              </a:solidFill>
              <a:latin typeface="Arial Black" panose="020B0A04020102020204" pitchFamily="34" charset="0"/>
            </a:endParaRPr>
          </a:p>
        </p:txBody>
      </p:sp>
      <p:sp>
        <p:nvSpPr>
          <p:cNvPr id="17" name="Rectangle 16"/>
          <p:cNvSpPr/>
          <p:nvPr/>
        </p:nvSpPr>
        <p:spPr>
          <a:xfrm>
            <a:off x="6477000" y="55626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COURTESY  FUND</a:t>
            </a:r>
          </a:p>
          <a:p>
            <a:pPr algn="ctr"/>
            <a:r>
              <a:rPr lang="en-US" sz="1200" b="1" dirty="0" smtClean="0">
                <a:solidFill>
                  <a:schemeClr val="tx1"/>
                </a:solidFill>
                <a:latin typeface="Arial Black" panose="020B0A04020102020204" pitchFamily="34" charset="0"/>
              </a:rPr>
              <a:t>5 %</a:t>
            </a:r>
          </a:p>
          <a:p>
            <a:pPr algn="ctr"/>
            <a:r>
              <a:rPr lang="en-US" sz="900" b="1" dirty="0" smtClean="0">
                <a:solidFill>
                  <a:schemeClr val="tx1"/>
                </a:solidFill>
                <a:latin typeface="Arial Black" panose="020B0A04020102020204" pitchFamily="34" charset="0"/>
              </a:rPr>
              <a:t>PUBLISHING HOUSES</a:t>
            </a:r>
            <a:endParaRPr lang="en-US" sz="900" b="1" dirty="0">
              <a:solidFill>
                <a:schemeClr val="tx1"/>
              </a:solidFill>
              <a:latin typeface="Arial Black" panose="020B0A04020102020204" pitchFamily="34" charset="0"/>
            </a:endParaRPr>
          </a:p>
        </p:txBody>
      </p:sp>
      <p:sp>
        <p:nvSpPr>
          <p:cNvPr id="18" name="Rectangle 17"/>
          <p:cNvSpPr/>
          <p:nvPr/>
        </p:nvSpPr>
        <p:spPr>
          <a:xfrm>
            <a:off x="6477000" y="60960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PROFESIONAL  TRAINING FUND </a:t>
            </a:r>
          </a:p>
          <a:p>
            <a:pPr algn="ctr"/>
            <a:r>
              <a:rPr lang="en-US" sz="1100" b="1" dirty="0" smtClean="0">
                <a:solidFill>
                  <a:schemeClr val="tx1"/>
                </a:solidFill>
                <a:latin typeface="Arial Black" panose="020B0A04020102020204" pitchFamily="34" charset="0"/>
              </a:rPr>
              <a:t>25 %</a:t>
            </a:r>
          </a:p>
          <a:p>
            <a:pPr algn="ctr"/>
            <a:r>
              <a:rPr lang="en-US" sz="900" b="1" dirty="0" smtClean="0">
                <a:solidFill>
                  <a:schemeClr val="tx1"/>
                </a:solidFill>
                <a:latin typeface="Arial Black" panose="020B0A04020102020204" pitchFamily="34" charset="0"/>
              </a:rPr>
              <a:t>UNIONS</a:t>
            </a:r>
            <a:endParaRPr lang="en-US" sz="900" b="1" dirty="0">
              <a:solidFill>
                <a:schemeClr val="tx1"/>
              </a:solidFill>
              <a:latin typeface="Arial Black" panose="020B0A04020102020204" pitchFamily="34" charset="0"/>
            </a:endParaRPr>
          </a:p>
        </p:txBody>
      </p:sp>
      <p:sp>
        <p:nvSpPr>
          <p:cNvPr id="19" name="Rectangle 18"/>
          <p:cNvSpPr/>
          <p:nvPr/>
        </p:nvSpPr>
        <p:spPr>
          <a:xfrm>
            <a:off x="2209800" y="50292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Narrow" panose="020B0606020202030204" pitchFamily="34" charset="0"/>
              </a:rPr>
              <a:t>BASIC FUND</a:t>
            </a:r>
          </a:p>
          <a:p>
            <a:pPr algn="ctr"/>
            <a:r>
              <a:rPr lang="en-US" sz="1100" b="1" dirty="0" smtClean="0">
                <a:solidFill>
                  <a:schemeClr val="tx1"/>
                </a:solidFill>
                <a:latin typeface="Arial Black" panose="020B0A04020102020204" pitchFamily="34" charset="0"/>
              </a:rPr>
              <a:t>45 %  </a:t>
            </a:r>
          </a:p>
          <a:p>
            <a:pPr algn="ctr"/>
            <a:r>
              <a:rPr lang="en-US" sz="900" b="1" dirty="0" smtClean="0">
                <a:solidFill>
                  <a:schemeClr val="tx1"/>
                </a:solidFill>
                <a:latin typeface="Arial Black" panose="020B0A04020102020204" pitchFamily="34" charset="0"/>
              </a:rPr>
              <a:t>LOCAL FIELDS</a:t>
            </a:r>
            <a:endParaRPr lang="en-US" sz="900" b="1" dirty="0">
              <a:solidFill>
                <a:schemeClr val="tx1"/>
              </a:solidFill>
              <a:latin typeface="Arial Black" panose="020B0A04020102020204" pitchFamily="34" charset="0"/>
            </a:endParaRPr>
          </a:p>
        </p:txBody>
      </p:sp>
      <p:sp>
        <p:nvSpPr>
          <p:cNvPr id="20" name="Rectangle 19"/>
          <p:cNvSpPr/>
          <p:nvPr/>
        </p:nvSpPr>
        <p:spPr>
          <a:xfrm>
            <a:off x="2209800" y="55626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Narrow" panose="020B0606020202030204" pitchFamily="34" charset="0"/>
              </a:rPr>
              <a:t>SPIRITUAL  FORMATION FUND</a:t>
            </a:r>
          </a:p>
          <a:p>
            <a:pPr algn="ctr"/>
            <a:r>
              <a:rPr lang="en-US" sz="1100" b="1" dirty="0" smtClean="0">
                <a:solidFill>
                  <a:schemeClr val="tx1"/>
                </a:solidFill>
                <a:latin typeface="Arial Black" panose="020B0A04020102020204" pitchFamily="34" charset="0"/>
              </a:rPr>
              <a:t>35 %</a:t>
            </a:r>
          </a:p>
          <a:p>
            <a:pPr algn="ctr"/>
            <a:r>
              <a:rPr lang="en-US" sz="900" b="1" dirty="0" smtClean="0">
                <a:solidFill>
                  <a:schemeClr val="tx1"/>
                </a:solidFill>
                <a:latin typeface="Arial Black" panose="020B0A04020102020204" pitchFamily="34" charset="0"/>
              </a:rPr>
              <a:t>UNIONS</a:t>
            </a:r>
            <a:endParaRPr lang="en-US" sz="900" b="1" dirty="0">
              <a:solidFill>
                <a:schemeClr val="tx1"/>
              </a:solidFill>
              <a:latin typeface="Arial Black" panose="020B0A04020102020204" pitchFamily="34" charset="0"/>
            </a:endParaRPr>
          </a:p>
        </p:txBody>
      </p:sp>
      <p:sp>
        <p:nvSpPr>
          <p:cNvPr id="21" name="Rectangle 20"/>
          <p:cNvSpPr/>
          <p:nvPr/>
        </p:nvSpPr>
        <p:spPr>
          <a:xfrm>
            <a:off x="2209800" y="60960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Arial Narrow" panose="020B0606020202030204" pitchFamily="34" charset="0"/>
              </a:rPr>
              <a:t>BENEFITS PLAN  FOR COLPORT0RS</a:t>
            </a:r>
          </a:p>
          <a:p>
            <a:pPr algn="ctr"/>
            <a:r>
              <a:rPr lang="en-US" sz="1200" b="1" dirty="0" smtClean="0">
                <a:solidFill>
                  <a:schemeClr val="tx1"/>
                </a:solidFill>
                <a:latin typeface="Arial Black" panose="020B0A04020102020204" pitchFamily="34" charset="0"/>
              </a:rPr>
              <a:t>20 %</a:t>
            </a:r>
            <a:r>
              <a:rPr lang="en-US" sz="900" b="1" dirty="0" smtClean="0">
                <a:solidFill>
                  <a:schemeClr val="tx1"/>
                </a:solidFill>
                <a:latin typeface="Arial Black" panose="020B0A04020102020204" pitchFamily="34" charset="0"/>
              </a:rPr>
              <a:t> </a:t>
            </a:r>
          </a:p>
          <a:p>
            <a:pPr algn="ctr"/>
            <a:r>
              <a:rPr lang="en-US" sz="900" b="1" dirty="0" smtClean="0">
                <a:solidFill>
                  <a:schemeClr val="tx1"/>
                </a:solidFill>
                <a:latin typeface="Arial Black" panose="020B0A04020102020204" pitchFamily="34" charset="0"/>
              </a:rPr>
              <a:t> IAD</a:t>
            </a:r>
            <a:endParaRPr lang="en-US" sz="900" b="1" dirty="0">
              <a:solidFill>
                <a:schemeClr val="tx1"/>
              </a:solidFill>
              <a:latin typeface="Arial Black" panose="020B0A04020102020204" pitchFamily="34" charset="0"/>
            </a:endParaRPr>
          </a:p>
        </p:txBody>
      </p:sp>
      <p:cxnSp>
        <p:nvCxnSpPr>
          <p:cNvPr id="22" name="Curved Connector 21"/>
          <p:cNvCxnSpPr/>
          <p:nvPr/>
        </p:nvCxnSpPr>
        <p:spPr>
          <a:xfrm rot="10800000" flipV="1">
            <a:off x="3162300" y="4419600"/>
            <a:ext cx="427060" cy="60960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7170760" y="4419600"/>
            <a:ext cx="487340" cy="60960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5029199"/>
            <a:ext cx="2209800" cy="1628775"/>
          </a:xfrm>
          <a:prstGeom prst="rect">
            <a:avLst/>
          </a:prstGeom>
        </p:spPr>
      </p:pic>
      <p:sp>
        <p:nvSpPr>
          <p:cNvPr id="25" name="Oval 24"/>
          <p:cNvSpPr/>
          <p:nvPr/>
        </p:nvSpPr>
        <p:spPr>
          <a:xfrm>
            <a:off x="1981200" y="4541441"/>
            <a:ext cx="533400" cy="3659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t>
            </a:r>
            <a:endParaRPr lang="en-US" sz="2000" b="1" dirty="0"/>
          </a:p>
        </p:txBody>
      </p:sp>
      <p:pic>
        <p:nvPicPr>
          <p:cNvPr id="26"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2594360" y="4523125"/>
            <a:ext cx="381000" cy="365918"/>
          </a:xfrm>
          <a:prstGeom prst="rect">
            <a:avLst/>
          </a:prstGeom>
          <a:noFill/>
          <a:extLst>
            <a:ext uri="{909E8E84-426E-40dd-AFC4-6F175D3DCCD1}">
              <a14:hiddenFill xmlns:a14="http://schemas.microsoft.com/office/drawing/2010/main">
                <a:solidFill>
                  <a:srgbClr val="FFFFFF"/>
                </a:solidFill>
              </a14:hiddenFill>
            </a:ext>
          </a:extLst>
        </p:spPr>
      </p:pic>
      <p:sp>
        <p:nvSpPr>
          <p:cNvPr id="27" name="Left-Right Arrow Callout 26"/>
          <p:cNvSpPr/>
          <p:nvPr/>
        </p:nvSpPr>
        <p:spPr>
          <a:xfrm>
            <a:off x="2247900" y="1066800"/>
            <a:ext cx="609600" cy="365918"/>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a:t>
            </a:r>
          </a:p>
        </p:txBody>
      </p:sp>
      <p:sp>
        <p:nvSpPr>
          <p:cNvPr id="28" name="Trapezoid 27"/>
          <p:cNvSpPr/>
          <p:nvPr/>
        </p:nvSpPr>
        <p:spPr>
          <a:xfrm>
            <a:off x="4572000" y="929482"/>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a:t>
            </a:r>
          </a:p>
        </p:txBody>
      </p:sp>
      <p:sp>
        <p:nvSpPr>
          <p:cNvPr id="29" name="Trapezoid 28"/>
          <p:cNvSpPr/>
          <p:nvPr/>
        </p:nvSpPr>
        <p:spPr>
          <a:xfrm>
            <a:off x="4800600" y="5715000"/>
            <a:ext cx="1219200" cy="914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Up Arrow 29"/>
          <p:cNvSpPr/>
          <p:nvPr/>
        </p:nvSpPr>
        <p:spPr>
          <a:xfrm>
            <a:off x="4996543" y="5745163"/>
            <a:ext cx="870857" cy="87671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Arial Black" panose="020B0A04020102020204" pitchFamily="34" charset="0"/>
              </a:rPr>
              <a:t>$</a:t>
            </a:r>
            <a:endParaRPr lang="en-US" sz="3600" b="1" dirty="0">
              <a:solidFill>
                <a:schemeClr val="tx1"/>
              </a:solidFill>
              <a:latin typeface="Arial Black" panose="020B0A04020102020204" pitchFamily="34" charset="0"/>
            </a:endParaRPr>
          </a:p>
        </p:txBody>
      </p:sp>
      <p:sp>
        <p:nvSpPr>
          <p:cNvPr id="31" name="Oval 30"/>
          <p:cNvSpPr/>
          <p:nvPr/>
        </p:nvSpPr>
        <p:spPr>
          <a:xfrm>
            <a:off x="8382000" y="4572000"/>
            <a:ext cx="533400" cy="3659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t>
            </a:r>
            <a:endParaRPr lang="en-US" sz="2000" b="1" dirty="0"/>
          </a:p>
        </p:txBody>
      </p:sp>
      <p:pic>
        <p:nvPicPr>
          <p:cNvPr id="32"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924800" y="4572000"/>
            <a:ext cx="381000" cy="365918"/>
          </a:xfrm>
          <a:prstGeom prst="rect">
            <a:avLst/>
          </a:prstGeom>
          <a:noFill/>
          <a:extLst>
            <a:ext uri="{909E8E84-426E-40dd-AFC4-6F175D3DCCD1}">
              <a14:hiddenFill xmlns:a14="http://schemas.microsoft.com/office/drawing/2010/main">
                <a:solidFill>
                  <a:srgbClr val="FFFFFF"/>
                </a:solidFill>
              </a14:hiddenFill>
            </a:ext>
          </a:extLst>
        </p:spPr>
      </p:pic>
      <p:sp>
        <p:nvSpPr>
          <p:cNvPr id="33" name="Left-Right Arrow Callout 32"/>
          <p:cNvSpPr/>
          <p:nvPr/>
        </p:nvSpPr>
        <p:spPr>
          <a:xfrm>
            <a:off x="7890165" y="1005682"/>
            <a:ext cx="609600" cy="365918"/>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a:t>
            </a:r>
          </a:p>
        </p:txBody>
      </p:sp>
      <p:sp>
        <p:nvSpPr>
          <p:cNvPr id="34" name="TextBox 33"/>
          <p:cNvSpPr txBox="1"/>
          <p:nvPr/>
        </p:nvSpPr>
        <p:spPr>
          <a:xfrm>
            <a:off x="2092035" y="66669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a:t>
            </a:r>
          </a:p>
          <a:p>
            <a:pPr algn="ctr"/>
            <a:r>
              <a:rPr lang="en-US" sz="1000" b="1" dirty="0" smtClean="0">
                <a:latin typeface="Arial" pitchFamily="34" charset="0"/>
                <a:cs typeface="Arial" pitchFamily="34" charset="0"/>
              </a:rPr>
              <a:t>Source</a:t>
            </a:r>
          </a:p>
        </p:txBody>
      </p:sp>
      <p:sp>
        <p:nvSpPr>
          <p:cNvPr id="35" name="TextBox 34"/>
          <p:cNvSpPr txBox="1"/>
          <p:nvPr/>
        </p:nvSpPr>
        <p:spPr>
          <a:xfrm>
            <a:off x="5181600" y="920883"/>
            <a:ext cx="10668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 Organization</a:t>
            </a:r>
          </a:p>
        </p:txBody>
      </p:sp>
      <p:sp>
        <p:nvSpPr>
          <p:cNvPr id="36" name="TextBox 35"/>
          <p:cNvSpPr txBox="1"/>
          <p:nvPr/>
        </p:nvSpPr>
        <p:spPr>
          <a:xfrm>
            <a:off x="4966855" y="531489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a:t>
            </a:r>
          </a:p>
          <a:p>
            <a:pPr algn="ctr"/>
            <a:r>
              <a:rPr lang="en-US" sz="1000" b="1" dirty="0" smtClean="0">
                <a:latin typeface="Arial" pitchFamily="34" charset="0"/>
                <a:cs typeface="Arial" pitchFamily="34" charset="0"/>
              </a:rPr>
              <a:t>Manager</a:t>
            </a:r>
          </a:p>
        </p:txBody>
      </p:sp>
      <p:sp>
        <p:nvSpPr>
          <p:cNvPr id="37" name="TextBox 36"/>
          <p:cNvSpPr txBox="1"/>
          <p:nvPr/>
        </p:nvSpPr>
        <p:spPr>
          <a:xfrm>
            <a:off x="7758545" y="63038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a:t>
            </a:r>
          </a:p>
          <a:p>
            <a:pPr algn="ctr"/>
            <a:r>
              <a:rPr lang="en-US" sz="1000" b="1" dirty="0" smtClean="0">
                <a:latin typeface="Arial" pitchFamily="34" charset="0"/>
                <a:cs typeface="Arial" pitchFamily="34" charset="0"/>
              </a:rPr>
              <a:t>Source</a:t>
            </a:r>
          </a:p>
        </p:txBody>
      </p:sp>
      <p:sp>
        <p:nvSpPr>
          <p:cNvPr id="38" name="Rectangle 37"/>
          <p:cNvSpPr/>
          <p:nvPr/>
        </p:nvSpPr>
        <p:spPr>
          <a:xfrm>
            <a:off x="6238839" y="4186535"/>
            <a:ext cx="869149" cy="461665"/>
          </a:xfrm>
          <a:prstGeom prst="rect">
            <a:avLst/>
          </a:prstGeom>
          <a:solidFill>
            <a:schemeClr val="tx1"/>
          </a:solidFill>
        </p:spPr>
        <p:txBody>
          <a:bodyPr wrap="none">
            <a:spAutoFit/>
          </a:bodyPr>
          <a:lstStyle/>
          <a:p>
            <a:pPr algn="ctr"/>
            <a:r>
              <a:rPr lang="es-MX" sz="2400" dirty="0">
                <a:solidFill>
                  <a:schemeClr val="bg1"/>
                </a:solidFill>
                <a:latin typeface="Arial Black" panose="020B0A04020102020204" pitchFamily="34" charset="0"/>
              </a:rPr>
              <a:t>NT$</a:t>
            </a:r>
            <a:endParaRPr lang="en-US" sz="2400" dirty="0">
              <a:solidFill>
                <a:schemeClr val="bg1"/>
              </a:solidFill>
              <a:latin typeface="Arial Black" panose="020B0A04020102020204" pitchFamily="34" charset="0"/>
            </a:endParaRPr>
          </a:p>
        </p:txBody>
      </p:sp>
      <p:sp>
        <p:nvSpPr>
          <p:cNvPr id="39" name="Rectangle 38"/>
          <p:cNvSpPr/>
          <p:nvPr/>
        </p:nvSpPr>
        <p:spPr>
          <a:xfrm>
            <a:off x="3741953" y="4166545"/>
            <a:ext cx="677647" cy="461665"/>
          </a:xfrm>
          <a:prstGeom prst="rect">
            <a:avLst/>
          </a:prstGeom>
          <a:solidFill>
            <a:schemeClr val="tx1"/>
          </a:solidFill>
        </p:spPr>
        <p:txBody>
          <a:bodyPr wrap="square">
            <a:spAutoFit/>
          </a:bodyPr>
          <a:lstStyle/>
          <a:p>
            <a:pPr algn="ctr"/>
            <a:r>
              <a:rPr lang="es-MX" sz="2400" dirty="0" smtClean="0">
                <a:solidFill>
                  <a:schemeClr val="bg1"/>
                </a:solidFill>
                <a:latin typeface="Arial Black" panose="020B0A04020102020204" pitchFamily="34" charset="0"/>
              </a:rPr>
              <a:t>T</a:t>
            </a:r>
            <a:r>
              <a:rPr lang="es-MX" sz="2400" dirty="0">
                <a:solidFill>
                  <a:schemeClr val="bg1"/>
                </a:solidFill>
                <a:latin typeface="Arial Black" panose="020B0A04020102020204" pitchFamily="34" charset="0"/>
              </a:rPr>
              <a:t>$</a:t>
            </a:r>
            <a:endParaRPr lang="en-US"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333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80">
                                          <p:stCondLst>
                                            <p:cond delay="0"/>
                                          </p:stCondLst>
                                        </p:cTn>
                                        <p:tgtEl>
                                          <p:spTgt spid="35"/>
                                        </p:tgtEl>
                                      </p:cBhvr>
                                    </p:animEffect>
                                    <p:anim calcmode="lin" valueType="num">
                                      <p:cBhvr>
                                        <p:cTn id="1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8" dur="26">
                                          <p:stCondLst>
                                            <p:cond delay="650"/>
                                          </p:stCondLst>
                                        </p:cTn>
                                        <p:tgtEl>
                                          <p:spTgt spid="35"/>
                                        </p:tgtEl>
                                      </p:cBhvr>
                                      <p:to x="100000" y="60000"/>
                                    </p:animScale>
                                    <p:animScale>
                                      <p:cBhvr>
                                        <p:cTn id="19" dur="166" decel="50000">
                                          <p:stCondLst>
                                            <p:cond delay="676"/>
                                          </p:stCondLst>
                                        </p:cTn>
                                        <p:tgtEl>
                                          <p:spTgt spid="35"/>
                                        </p:tgtEl>
                                      </p:cBhvr>
                                      <p:to x="100000" y="100000"/>
                                    </p:animScale>
                                    <p:animScale>
                                      <p:cBhvr>
                                        <p:cTn id="20" dur="26">
                                          <p:stCondLst>
                                            <p:cond delay="1312"/>
                                          </p:stCondLst>
                                        </p:cTn>
                                        <p:tgtEl>
                                          <p:spTgt spid="35"/>
                                        </p:tgtEl>
                                      </p:cBhvr>
                                      <p:to x="100000" y="80000"/>
                                    </p:animScale>
                                    <p:animScale>
                                      <p:cBhvr>
                                        <p:cTn id="21" dur="166" decel="50000">
                                          <p:stCondLst>
                                            <p:cond delay="1338"/>
                                          </p:stCondLst>
                                        </p:cTn>
                                        <p:tgtEl>
                                          <p:spTgt spid="35"/>
                                        </p:tgtEl>
                                      </p:cBhvr>
                                      <p:to x="100000" y="100000"/>
                                    </p:animScale>
                                    <p:animScale>
                                      <p:cBhvr>
                                        <p:cTn id="22" dur="26">
                                          <p:stCondLst>
                                            <p:cond delay="1642"/>
                                          </p:stCondLst>
                                        </p:cTn>
                                        <p:tgtEl>
                                          <p:spTgt spid="35"/>
                                        </p:tgtEl>
                                      </p:cBhvr>
                                      <p:to x="100000" y="90000"/>
                                    </p:animScale>
                                    <p:animScale>
                                      <p:cBhvr>
                                        <p:cTn id="23" dur="166" decel="50000">
                                          <p:stCondLst>
                                            <p:cond delay="1668"/>
                                          </p:stCondLst>
                                        </p:cTn>
                                        <p:tgtEl>
                                          <p:spTgt spid="35"/>
                                        </p:tgtEl>
                                      </p:cBhvr>
                                      <p:to x="100000" y="100000"/>
                                    </p:animScale>
                                    <p:animScale>
                                      <p:cBhvr>
                                        <p:cTn id="24" dur="26">
                                          <p:stCondLst>
                                            <p:cond delay="1808"/>
                                          </p:stCondLst>
                                        </p:cTn>
                                        <p:tgtEl>
                                          <p:spTgt spid="35"/>
                                        </p:tgtEl>
                                      </p:cBhvr>
                                      <p:to x="100000" y="95000"/>
                                    </p:animScale>
                                    <p:animScale>
                                      <p:cBhvr>
                                        <p:cTn id="25" dur="166" decel="50000">
                                          <p:stCondLst>
                                            <p:cond delay="1834"/>
                                          </p:stCondLst>
                                        </p:cTn>
                                        <p:tgtEl>
                                          <p:spTgt spid="3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80">
                                          <p:stCondLst>
                                            <p:cond delay="0"/>
                                          </p:stCondLst>
                                        </p:cTn>
                                        <p:tgtEl>
                                          <p:spTgt spid="28"/>
                                        </p:tgtEl>
                                      </p:cBhvr>
                                    </p:animEffect>
                                    <p:anim calcmode="lin" valueType="num">
                                      <p:cBhvr>
                                        <p:cTn id="2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4" dur="26">
                                          <p:stCondLst>
                                            <p:cond delay="650"/>
                                          </p:stCondLst>
                                        </p:cTn>
                                        <p:tgtEl>
                                          <p:spTgt spid="28"/>
                                        </p:tgtEl>
                                      </p:cBhvr>
                                      <p:to x="100000" y="60000"/>
                                    </p:animScale>
                                    <p:animScale>
                                      <p:cBhvr>
                                        <p:cTn id="35" dur="166" decel="50000">
                                          <p:stCondLst>
                                            <p:cond delay="676"/>
                                          </p:stCondLst>
                                        </p:cTn>
                                        <p:tgtEl>
                                          <p:spTgt spid="28"/>
                                        </p:tgtEl>
                                      </p:cBhvr>
                                      <p:to x="100000" y="100000"/>
                                    </p:animScale>
                                    <p:animScale>
                                      <p:cBhvr>
                                        <p:cTn id="36" dur="26">
                                          <p:stCondLst>
                                            <p:cond delay="1312"/>
                                          </p:stCondLst>
                                        </p:cTn>
                                        <p:tgtEl>
                                          <p:spTgt spid="28"/>
                                        </p:tgtEl>
                                      </p:cBhvr>
                                      <p:to x="100000" y="80000"/>
                                    </p:animScale>
                                    <p:animScale>
                                      <p:cBhvr>
                                        <p:cTn id="37" dur="166" decel="50000">
                                          <p:stCondLst>
                                            <p:cond delay="1338"/>
                                          </p:stCondLst>
                                        </p:cTn>
                                        <p:tgtEl>
                                          <p:spTgt spid="28"/>
                                        </p:tgtEl>
                                      </p:cBhvr>
                                      <p:to x="100000" y="100000"/>
                                    </p:animScale>
                                    <p:animScale>
                                      <p:cBhvr>
                                        <p:cTn id="38" dur="26">
                                          <p:stCondLst>
                                            <p:cond delay="1642"/>
                                          </p:stCondLst>
                                        </p:cTn>
                                        <p:tgtEl>
                                          <p:spTgt spid="28"/>
                                        </p:tgtEl>
                                      </p:cBhvr>
                                      <p:to x="100000" y="90000"/>
                                    </p:animScale>
                                    <p:animScale>
                                      <p:cBhvr>
                                        <p:cTn id="39" dur="166" decel="50000">
                                          <p:stCondLst>
                                            <p:cond delay="1668"/>
                                          </p:stCondLst>
                                        </p:cTn>
                                        <p:tgtEl>
                                          <p:spTgt spid="28"/>
                                        </p:tgtEl>
                                      </p:cBhvr>
                                      <p:to x="100000" y="100000"/>
                                    </p:animScale>
                                    <p:animScale>
                                      <p:cBhvr>
                                        <p:cTn id="40" dur="26">
                                          <p:stCondLst>
                                            <p:cond delay="1808"/>
                                          </p:stCondLst>
                                        </p:cTn>
                                        <p:tgtEl>
                                          <p:spTgt spid="28"/>
                                        </p:tgtEl>
                                      </p:cBhvr>
                                      <p:to x="100000" y="95000"/>
                                    </p:animScale>
                                    <p:animScale>
                                      <p:cBhvr>
                                        <p:cTn id="41" dur="166" decel="50000">
                                          <p:stCondLst>
                                            <p:cond delay="1834"/>
                                          </p:stCondLst>
                                        </p:cTn>
                                        <p:tgtEl>
                                          <p:spTgt spid="2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80">
                                          <p:stCondLst>
                                            <p:cond delay="0"/>
                                          </p:stCondLst>
                                        </p:cTn>
                                        <p:tgtEl>
                                          <p:spTgt spid="4"/>
                                        </p:tgtEl>
                                      </p:cBhvr>
                                    </p:animEffect>
                                    <p:anim calcmode="lin" valueType="num">
                                      <p:cBhvr>
                                        <p:cTn id="4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gtEl>
                                      </p:cBhvr>
                                      <p:to x="100000" y="60000"/>
                                    </p:animScale>
                                    <p:animScale>
                                      <p:cBhvr>
                                        <p:cTn id="53" dur="166" decel="50000">
                                          <p:stCondLst>
                                            <p:cond delay="676"/>
                                          </p:stCondLst>
                                        </p:cTn>
                                        <p:tgtEl>
                                          <p:spTgt spid="4"/>
                                        </p:tgtEl>
                                      </p:cBhvr>
                                      <p:to x="100000" y="100000"/>
                                    </p:animScale>
                                    <p:animScale>
                                      <p:cBhvr>
                                        <p:cTn id="54" dur="26">
                                          <p:stCondLst>
                                            <p:cond delay="1312"/>
                                          </p:stCondLst>
                                        </p:cTn>
                                        <p:tgtEl>
                                          <p:spTgt spid="4"/>
                                        </p:tgtEl>
                                      </p:cBhvr>
                                      <p:to x="100000" y="80000"/>
                                    </p:animScale>
                                    <p:animScale>
                                      <p:cBhvr>
                                        <p:cTn id="55" dur="166" decel="50000">
                                          <p:stCondLst>
                                            <p:cond delay="1338"/>
                                          </p:stCondLst>
                                        </p:cTn>
                                        <p:tgtEl>
                                          <p:spTgt spid="4"/>
                                        </p:tgtEl>
                                      </p:cBhvr>
                                      <p:to x="100000" y="100000"/>
                                    </p:animScale>
                                    <p:animScale>
                                      <p:cBhvr>
                                        <p:cTn id="56" dur="26">
                                          <p:stCondLst>
                                            <p:cond delay="1642"/>
                                          </p:stCondLst>
                                        </p:cTn>
                                        <p:tgtEl>
                                          <p:spTgt spid="4"/>
                                        </p:tgtEl>
                                      </p:cBhvr>
                                      <p:to x="100000" y="90000"/>
                                    </p:animScale>
                                    <p:animScale>
                                      <p:cBhvr>
                                        <p:cTn id="57" dur="166" decel="50000">
                                          <p:stCondLst>
                                            <p:cond delay="1668"/>
                                          </p:stCondLst>
                                        </p:cTn>
                                        <p:tgtEl>
                                          <p:spTgt spid="4"/>
                                        </p:tgtEl>
                                      </p:cBhvr>
                                      <p:to x="100000" y="100000"/>
                                    </p:animScale>
                                    <p:animScale>
                                      <p:cBhvr>
                                        <p:cTn id="58" dur="26">
                                          <p:stCondLst>
                                            <p:cond delay="1808"/>
                                          </p:stCondLst>
                                        </p:cTn>
                                        <p:tgtEl>
                                          <p:spTgt spid="4"/>
                                        </p:tgtEl>
                                      </p:cBhvr>
                                      <p:to x="100000" y="95000"/>
                                    </p:animScale>
                                    <p:animScale>
                                      <p:cBhvr>
                                        <p:cTn id="59" dur="166" decel="50000">
                                          <p:stCondLst>
                                            <p:cond delay="1834"/>
                                          </p:stCondLst>
                                        </p:cTn>
                                        <p:tgtEl>
                                          <p:spTgt spid="4"/>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80">
                                          <p:stCondLst>
                                            <p:cond delay="0"/>
                                          </p:stCondLst>
                                        </p:cTn>
                                        <p:tgtEl>
                                          <p:spTgt spid="5"/>
                                        </p:tgtEl>
                                      </p:cBhvr>
                                    </p:animEffect>
                                    <p:anim calcmode="lin" valueType="num">
                                      <p:cBhvr>
                                        <p:cTn id="6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8" dur="26">
                                          <p:stCondLst>
                                            <p:cond delay="650"/>
                                          </p:stCondLst>
                                        </p:cTn>
                                        <p:tgtEl>
                                          <p:spTgt spid="5"/>
                                        </p:tgtEl>
                                      </p:cBhvr>
                                      <p:to x="100000" y="60000"/>
                                    </p:animScale>
                                    <p:animScale>
                                      <p:cBhvr>
                                        <p:cTn id="69" dur="166" decel="50000">
                                          <p:stCondLst>
                                            <p:cond delay="676"/>
                                          </p:stCondLst>
                                        </p:cTn>
                                        <p:tgtEl>
                                          <p:spTgt spid="5"/>
                                        </p:tgtEl>
                                      </p:cBhvr>
                                      <p:to x="100000" y="100000"/>
                                    </p:animScale>
                                    <p:animScale>
                                      <p:cBhvr>
                                        <p:cTn id="70" dur="26">
                                          <p:stCondLst>
                                            <p:cond delay="1312"/>
                                          </p:stCondLst>
                                        </p:cTn>
                                        <p:tgtEl>
                                          <p:spTgt spid="5"/>
                                        </p:tgtEl>
                                      </p:cBhvr>
                                      <p:to x="100000" y="80000"/>
                                    </p:animScale>
                                    <p:animScale>
                                      <p:cBhvr>
                                        <p:cTn id="71" dur="166" decel="50000">
                                          <p:stCondLst>
                                            <p:cond delay="1338"/>
                                          </p:stCondLst>
                                        </p:cTn>
                                        <p:tgtEl>
                                          <p:spTgt spid="5"/>
                                        </p:tgtEl>
                                      </p:cBhvr>
                                      <p:to x="100000" y="100000"/>
                                    </p:animScale>
                                    <p:animScale>
                                      <p:cBhvr>
                                        <p:cTn id="72" dur="26">
                                          <p:stCondLst>
                                            <p:cond delay="1642"/>
                                          </p:stCondLst>
                                        </p:cTn>
                                        <p:tgtEl>
                                          <p:spTgt spid="5"/>
                                        </p:tgtEl>
                                      </p:cBhvr>
                                      <p:to x="100000" y="90000"/>
                                    </p:animScale>
                                    <p:animScale>
                                      <p:cBhvr>
                                        <p:cTn id="73" dur="166" decel="50000">
                                          <p:stCondLst>
                                            <p:cond delay="1668"/>
                                          </p:stCondLst>
                                        </p:cTn>
                                        <p:tgtEl>
                                          <p:spTgt spid="5"/>
                                        </p:tgtEl>
                                      </p:cBhvr>
                                      <p:to x="100000" y="100000"/>
                                    </p:animScale>
                                    <p:animScale>
                                      <p:cBhvr>
                                        <p:cTn id="74" dur="26">
                                          <p:stCondLst>
                                            <p:cond delay="1808"/>
                                          </p:stCondLst>
                                        </p:cTn>
                                        <p:tgtEl>
                                          <p:spTgt spid="5"/>
                                        </p:tgtEl>
                                      </p:cBhvr>
                                      <p:to x="100000" y="95000"/>
                                    </p:animScale>
                                    <p:animScale>
                                      <p:cBhvr>
                                        <p:cTn id="75" dur="166" decel="50000">
                                          <p:stCondLst>
                                            <p:cond delay="1834"/>
                                          </p:stCondLst>
                                        </p:cTn>
                                        <p:tgtEl>
                                          <p:spTgt spid="5"/>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80">
                                          <p:stCondLst>
                                            <p:cond delay="0"/>
                                          </p:stCondLst>
                                        </p:cTn>
                                        <p:tgtEl>
                                          <p:spTgt spid="27"/>
                                        </p:tgtEl>
                                      </p:cBhvr>
                                    </p:animEffect>
                                    <p:anim calcmode="lin" valueType="num">
                                      <p:cBhvr>
                                        <p:cTn id="8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86" dur="26">
                                          <p:stCondLst>
                                            <p:cond delay="650"/>
                                          </p:stCondLst>
                                        </p:cTn>
                                        <p:tgtEl>
                                          <p:spTgt spid="27"/>
                                        </p:tgtEl>
                                      </p:cBhvr>
                                      <p:to x="100000" y="60000"/>
                                    </p:animScale>
                                    <p:animScale>
                                      <p:cBhvr>
                                        <p:cTn id="87" dur="166" decel="50000">
                                          <p:stCondLst>
                                            <p:cond delay="676"/>
                                          </p:stCondLst>
                                        </p:cTn>
                                        <p:tgtEl>
                                          <p:spTgt spid="27"/>
                                        </p:tgtEl>
                                      </p:cBhvr>
                                      <p:to x="100000" y="100000"/>
                                    </p:animScale>
                                    <p:animScale>
                                      <p:cBhvr>
                                        <p:cTn id="88" dur="26">
                                          <p:stCondLst>
                                            <p:cond delay="1312"/>
                                          </p:stCondLst>
                                        </p:cTn>
                                        <p:tgtEl>
                                          <p:spTgt spid="27"/>
                                        </p:tgtEl>
                                      </p:cBhvr>
                                      <p:to x="100000" y="80000"/>
                                    </p:animScale>
                                    <p:animScale>
                                      <p:cBhvr>
                                        <p:cTn id="89" dur="166" decel="50000">
                                          <p:stCondLst>
                                            <p:cond delay="1338"/>
                                          </p:stCondLst>
                                        </p:cTn>
                                        <p:tgtEl>
                                          <p:spTgt spid="27"/>
                                        </p:tgtEl>
                                      </p:cBhvr>
                                      <p:to x="100000" y="100000"/>
                                    </p:animScale>
                                    <p:animScale>
                                      <p:cBhvr>
                                        <p:cTn id="90" dur="26">
                                          <p:stCondLst>
                                            <p:cond delay="1642"/>
                                          </p:stCondLst>
                                        </p:cTn>
                                        <p:tgtEl>
                                          <p:spTgt spid="27"/>
                                        </p:tgtEl>
                                      </p:cBhvr>
                                      <p:to x="100000" y="90000"/>
                                    </p:animScale>
                                    <p:animScale>
                                      <p:cBhvr>
                                        <p:cTn id="91" dur="166" decel="50000">
                                          <p:stCondLst>
                                            <p:cond delay="1668"/>
                                          </p:stCondLst>
                                        </p:cTn>
                                        <p:tgtEl>
                                          <p:spTgt spid="27"/>
                                        </p:tgtEl>
                                      </p:cBhvr>
                                      <p:to x="100000" y="100000"/>
                                    </p:animScale>
                                    <p:animScale>
                                      <p:cBhvr>
                                        <p:cTn id="92" dur="26">
                                          <p:stCondLst>
                                            <p:cond delay="1808"/>
                                          </p:stCondLst>
                                        </p:cTn>
                                        <p:tgtEl>
                                          <p:spTgt spid="27"/>
                                        </p:tgtEl>
                                      </p:cBhvr>
                                      <p:to x="100000" y="95000"/>
                                    </p:animScale>
                                    <p:animScale>
                                      <p:cBhvr>
                                        <p:cTn id="93" dur="166" decel="50000">
                                          <p:stCondLst>
                                            <p:cond delay="1834"/>
                                          </p:stCondLst>
                                        </p:cTn>
                                        <p:tgtEl>
                                          <p:spTgt spid="27"/>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down)">
                                      <p:cBhvr>
                                        <p:cTn id="96" dur="580">
                                          <p:stCondLst>
                                            <p:cond delay="0"/>
                                          </p:stCondLst>
                                        </p:cTn>
                                        <p:tgtEl>
                                          <p:spTgt spid="34"/>
                                        </p:tgtEl>
                                      </p:cBhvr>
                                    </p:animEffect>
                                    <p:anim calcmode="lin" valueType="num">
                                      <p:cBhvr>
                                        <p:cTn id="97"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2" dur="26">
                                          <p:stCondLst>
                                            <p:cond delay="650"/>
                                          </p:stCondLst>
                                        </p:cTn>
                                        <p:tgtEl>
                                          <p:spTgt spid="34"/>
                                        </p:tgtEl>
                                      </p:cBhvr>
                                      <p:to x="100000" y="60000"/>
                                    </p:animScale>
                                    <p:animScale>
                                      <p:cBhvr>
                                        <p:cTn id="103" dur="166" decel="50000">
                                          <p:stCondLst>
                                            <p:cond delay="676"/>
                                          </p:stCondLst>
                                        </p:cTn>
                                        <p:tgtEl>
                                          <p:spTgt spid="34"/>
                                        </p:tgtEl>
                                      </p:cBhvr>
                                      <p:to x="100000" y="100000"/>
                                    </p:animScale>
                                    <p:animScale>
                                      <p:cBhvr>
                                        <p:cTn id="104" dur="26">
                                          <p:stCondLst>
                                            <p:cond delay="1312"/>
                                          </p:stCondLst>
                                        </p:cTn>
                                        <p:tgtEl>
                                          <p:spTgt spid="34"/>
                                        </p:tgtEl>
                                      </p:cBhvr>
                                      <p:to x="100000" y="80000"/>
                                    </p:animScale>
                                    <p:animScale>
                                      <p:cBhvr>
                                        <p:cTn id="105" dur="166" decel="50000">
                                          <p:stCondLst>
                                            <p:cond delay="1338"/>
                                          </p:stCondLst>
                                        </p:cTn>
                                        <p:tgtEl>
                                          <p:spTgt spid="34"/>
                                        </p:tgtEl>
                                      </p:cBhvr>
                                      <p:to x="100000" y="100000"/>
                                    </p:animScale>
                                    <p:animScale>
                                      <p:cBhvr>
                                        <p:cTn id="106" dur="26">
                                          <p:stCondLst>
                                            <p:cond delay="1642"/>
                                          </p:stCondLst>
                                        </p:cTn>
                                        <p:tgtEl>
                                          <p:spTgt spid="34"/>
                                        </p:tgtEl>
                                      </p:cBhvr>
                                      <p:to x="100000" y="90000"/>
                                    </p:animScale>
                                    <p:animScale>
                                      <p:cBhvr>
                                        <p:cTn id="107" dur="166" decel="50000">
                                          <p:stCondLst>
                                            <p:cond delay="1668"/>
                                          </p:stCondLst>
                                        </p:cTn>
                                        <p:tgtEl>
                                          <p:spTgt spid="34"/>
                                        </p:tgtEl>
                                      </p:cBhvr>
                                      <p:to x="100000" y="100000"/>
                                    </p:animScale>
                                    <p:animScale>
                                      <p:cBhvr>
                                        <p:cTn id="108" dur="26">
                                          <p:stCondLst>
                                            <p:cond delay="1808"/>
                                          </p:stCondLst>
                                        </p:cTn>
                                        <p:tgtEl>
                                          <p:spTgt spid="34"/>
                                        </p:tgtEl>
                                      </p:cBhvr>
                                      <p:to x="100000" y="95000"/>
                                    </p:animScale>
                                    <p:animScale>
                                      <p:cBhvr>
                                        <p:cTn id="109" dur="166" decel="50000">
                                          <p:stCondLst>
                                            <p:cond delay="1834"/>
                                          </p:stCondLst>
                                        </p:cTn>
                                        <p:tgtEl>
                                          <p:spTgt spid="34"/>
                                        </p:tgtEl>
                                      </p:cBhvr>
                                      <p:to x="100000" y="100000"/>
                                    </p:animScale>
                                  </p:childTnLst>
                                </p:cTn>
                              </p:par>
                              <p:par>
                                <p:cTn id="110" presetID="26"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down)">
                                      <p:cBhvr>
                                        <p:cTn id="112" dur="580">
                                          <p:stCondLst>
                                            <p:cond delay="0"/>
                                          </p:stCondLst>
                                        </p:cTn>
                                        <p:tgtEl>
                                          <p:spTgt spid="33"/>
                                        </p:tgtEl>
                                      </p:cBhvr>
                                    </p:animEffect>
                                    <p:anim calcmode="lin" valueType="num">
                                      <p:cBhvr>
                                        <p:cTn id="11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8" dur="26">
                                          <p:stCondLst>
                                            <p:cond delay="650"/>
                                          </p:stCondLst>
                                        </p:cTn>
                                        <p:tgtEl>
                                          <p:spTgt spid="33"/>
                                        </p:tgtEl>
                                      </p:cBhvr>
                                      <p:to x="100000" y="60000"/>
                                    </p:animScale>
                                    <p:animScale>
                                      <p:cBhvr>
                                        <p:cTn id="119" dur="166" decel="50000">
                                          <p:stCondLst>
                                            <p:cond delay="676"/>
                                          </p:stCondLst>
                                        </p:cTn>
                                        <p:tgtEl>
                                          <p:spTgt spid="33"/>
                                        </p:tgtEl>
                                      </p:cBhvr>
                                      <p:to x="100000" y="100000"/>
                                    </p:animScale>
                                    <p:animScale>
                                      <p:cBhvr>
                                        <p:cTn id="120" dur="26">
                                          <p:stCondLst>
                                            <p:cond delay="1312"/>
                                          </p:stCondLst>
                                        </p:cTn>
                                        <p:tgtEl>
                                          <p:spTgt spid="33"/>
                                        </p:tgtEl>
                                      </p:cBhvr>
                                      <p:to x="100000" y="80000"/>
                                    </p:animScale>
                                    <p:animScale>
                                      <p:cBhvr>
                                        <p:cTn id="121" dur="166" decel="50000">
                                          <p:stCondLst>
                                            <p:cond delay="1338"/>
                                          </p:stCondLst>
                                        </p:cTn>
                                        <p:tgtEl>
                                          <p:spTgt spid="33"/>
                                        </p:tgtEl>
                                      </p:cBhvr>
                                      <p:to x="100000" y="100000"/>
                                    </p:animScale>
                                    <p:animScale>
                                      <p:cBhvr>
                                        <p:cTn id="122" dur="26">
                                          <p:stCondLst>
                                            <p:cond delay="1642"/>
                                          </p:stCondLst>
                                        </p:cTn>
                                        <p:tgtEl>
                                          <p:spTgt spid="33"/>
                                        </p:tgtEl>
                                      </p:cBhvr>
                                      <p:to x="100000" y="90000"/>
                                    </p:animScale>
                                    <p:animScale>
                                      <p:cBhvr>
                                        <p:cTn id="123" dur="166" decel="50000">
                                          <p:stCondLst>
                                            <p:cond delay="1668"/>
                                          </p:stCondLst>
                                        </p:cTn>
                                        <p:tgtEl>
                                          <p:spTgt spid="33"/>
                                        </p:tgtEl>
                                      </p:cBhvr>
                                      <p:to x="100000" y="100000"/>
                                    </p:animScale>
                                    <p:animScale>
                                      <p:cBhvr>
                                        <p:cTn id="124" dur="26">
                                          <p:stCondLst>
                                            <p:cond delay="1808"/>
                                          </p:stCondLst>
                                        </p:cTn>
                                        <p:tgtEl>
                                          <p:spTgt spid="33"/>
                                        </p:tgtEl>
                                      </p:cBhvr>
                                      <p:to x="100000" y="95000"/>
                                    </p:animScale>
                                    <p:animScale>
                                      <p:cBhvr>
                                        <p:cTn id="125" dur="166" decel="50000">
                                          <p:stCondLst>
                                            <p:cond delay="1834"/>
                                          </p:stCondLst>
                                        </p:cTn>
                                        <p:tgtEl>
                                          <p:spTgt spid="33"/>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down)">
                                      <p:cBhvr>
                                        <p:cTn id="128" dur="580">
                                          <p:stCondLst>
                                            <p:cond delay="0"/>
                                          </p:stCondLst>
                                        </p:cTn>
                                        <p:tgtEl>
                                          <p:spTgt spid="37"/>
                                        </p:tgtEl>
                                      </p:cBhvr>
                                    </p:animEffect>
                                    <p:anim calcmode="lin" valueType="num">
                                      <p:cBhvr>
                                        <p:cTn id="12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4" dur="26">
                                          <p:stCondLst>
                                            <p:cond delay="650"/>
                                          </p:stCondLst>
                                        </p:cTn>
                                        <p:tgtEl>
                                          <p:spTgt spid="37"/>
                                        </p:tgtEl>
                                      </p:cBhvr>
                                      <p:to x="100000" y="60000"/>
                                    </p:animScale>
                                    <p:animScale>
                                      <p:cBhvr>
                                        <p:cTn id="135" dur="166" decel="50000">
                                          <p:stCondLst>
                                            <p:cond delay="676"/>
                                          </p:stCondLst>
                                        </p:cTn>
                                        <p:tgtEl>
                                          <p:spTgt spid="37"/>
                                        </p:tgtEl>
                                      </p:cBhvr>
                                      <p:to x="100000" y="100000"/>
                                    </p:animScale>
                                    <p:animScale>
                                      <p:cBhvr>
                                        <p:cTn id="136" dur="26">
                                          <p:stCondLst>
                                            <p:cond delay="1312"/>
                                          </p:stCondLst>
                                        </p:cTn>
                                        <p:tgtEl>
                                          <p:spTgt spid="37"/>
                                        </p:tgtEl>
                                      </p:cBhvr>
                                      <p:to x="100000" y="80000"/>
                                    </p:animScale>
                                    <p:animScale>
                                      <p:cBhvr>
                                        <p:cTn id="137" dur="166" decel="50000">
                                          <p:stCondLst>
                                            <p:cond delay="1338"/>
                                          </p:stCondLst>
                                        </p:cTn>
                                        <p:tgtEl>
                                          <p:spTgt spid="37"/>
                                        </p:tgtEl>
                                      </p:cBhvr>
                                      <p:to x="100000" y="100000"/>
                                    </p:animScale>
                                    <p:animScale>
                                      <p:cBhvr>
                                        <p:cTn id="138" dur="26">
                                          <p:stCondLst>
                                            <p:cond delay="1642"/>
                                          </p:stCondLst>
                                        </p:cTn>
                                        <p:tgtEl>
                                          <p:spTgt spid="37"/>
                                        </p:tgtEl>
                                      </p:cBhvr>
                                      <p:to x="100000" y="90000"/>
                                    </p:animScale>
                                    <p:animScale>
                                      <p:cBhvr>
                                        <p:cTn id="139" dur="166" decel="50000">
                                          <p:stCondLst>
                                            <p:cond delay="1668"/>
                                          </p:stCondLst>
                                        </p:cTn>
                                        <p:tgtEl>
                                          <p:spTgt spid="37"/>
                                        </p:tgtEl>
                                      </p:cBhvr>
                                      <p:to x="100000" y="100000"/>
                                    </p:animScale>
                                    <p:animScale>
                                      <p:cBhvr>
                                        <p:cTn id="140" dur="26">
                                          <p:stCondLst>
                                            <p:cond delay="1808"/>
                                          </p:stCondLst>
                                        </p:cTn>
                                        <p:tgtEl>
                                          <p:spTgt spid="37"/>
                                        </p:tgtEl>
                                      </p:cBhvr>
                                      <p:to x="100000" y="95000"/>
                                    </p:animScale>
                                    <p:animScale>
                                      <p:cBhvr>
                                        <p:cTn id="141" dur="166" decel="50000">
                                          <p:stCondLst>
                                            <p:cond delay="1834"/>
                                          </p:stCondLst>
                                        </p:cTn>
                                        <p:tgtEl>
                                          <p:spTgt spid="37"/>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nodeType="clickEffect">
                                  <p:stCondLst>
                                    <p:cond delay="0"/>
                                  </p:stCondLst>
                                  <p:childTnLst>
                                    <p:set>
                                      <p:cBhvr>
                                        <p:cTn id="145" dur="1" fill="hold">
                                          <p:stCondLst>
                                            <p:cond delay="0"/>
                                          </p:stCondLst>
                                        </p:cTn>
                                        <p:tgtEl>
                                          <p:spTgt spid="14"/>
                                        </p:tgtEl>
                                        <p:attrNameLst>
                                          <p:attrName>style.visibility</p:attrName>
                                        </p:attrNameLst>
                                      </p:cBhvr>
                                      <p:to>
                                        <p:strVal val="visible"/>
                                      </p:to>
                                    </p:set>
                                    <p:animEffect transition="in" filter="wipe(down)">
                                      <p:cBhvr>
                                        <p:cTn id="146" dur="580">
                                          <p:stCondLst>
                                            <p:cond delay="0"/>
                                          </p:stCondLst>
                                        </p:cTn>
                                        <p:tgtEl>
                                          <p:spTgt spid="14"/>
                                        </p:tgtEl>
                                      </p:cBhvr>
                                    </p:animEffect>
                                    <p:anim calcmode="lin" valueType="num">
                                      <p:cBhvr>
                                        <p:cTn id="14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2" dur="26">
                                          <p:stCondLst>
                                            <p:cond delay="650"/>
                                          </p:stCondLst>
                                        </p:cTn>
                                        <p:tgtEl>
                                          <p:spTgt spid="14"/>
                                        </p:tgtEl>
                                      </p:cBhvr>
                                      <p:to x="100000" y="60000"/>
                                    </p:animScale>
                                    <p:animScale>
                                      <p:cBhvr>
                                        <p:cTn id="153" dur="166" decel="50000">
                                          <p:stCondLst>
                                            <p:cond delay="676"/>
                                          </p:stCondLst>
                                        </p:cTn>
                                        <p:tgtEl>
                                          <p:spTgt spid="14"/>
                                        </p:tgtEl>
                                      </p:cBhvr>
                                      <p:to x="100000" y="100000"/>
                                    </p:animScale>
                                    <p:animScale>
                                      <p:cBhvr>
                                        <p:cTn id="154" dur="26">
                                          <p:stCondLst>
                                            <p:cond delay="1312"/>
                                          </p:stCondLst>
                                        </p:cTn>
                                        <p:tgtEl>
                                          <p:spTgt spid="14"/>
                                        </p:tgtEl>
                                      </p:cBhvr>
                                      <p:to x="100000" y="80000"/>
                                    </p:animScale>
                                    <p:animScale>
                                      <p:cBhvr>
                                        <p:cTn id="155" dur="166" decel="50000">
                                          <p:stCondLst>
                                            <p:cond delay="1338"/>
                                          </p:stCondLst>
                                        </p:cTn>
                                        <p:tgtEl>
                                          <p:spTgt spid="14"/>
                                        </p:tgtEl>
                                      </p:cBhvr>
                                      <p:to x="100000" y="100000"/>
                                    </p:animScale>
                                    <p:animScale>
                                      <p:cBhvr>
                                        <p:cTn id="156" dur="26">
                                          <p:stCondLst>
                                            <p:cond delay="1642"/>
                                          </p:stCondLst>
                                        </p:cTn>
                                        <p:tgtEl>
                                          <p:spTgt spid="14"/>
                                        </p:tgtEl>
                                      </p:cBhvr>
                                      <p:to x="100000" y="90000"/>
                                    </p:animScale>
                                    <p:animScale>
                                      <p:cBhvr>
                                        <p:cTn id="157" dur="166" decel="50000">
                                          <p:stCondLst>
                                            <p:cond delay="1668"/>
                                          </p:stCondLst>
                                        </p:cTn>
                                        <p:tgtEl>
                                          <p:spTgt spid="14"/>
                                        </p:tgtEl>
                                      </p:cBhvr>
                                      <p:to x="100000" y="100000"/>
                                    </p:animScale>
                                    <p:animScale>
                                      <p:cBhvr>
                                        <p:cTn id="158" dur="26">
                                          <p:stCondLst>
                                            <p:cond delay="1808"/>
                                          </p:stCondLst>
                                        </p:cTn>
                                        <p:tgtEl>
                                          <p:spTgt spid="14"/>
                                        </p:tgtEl>
                                      </p:cBhvr>
                                      <p:to x="100000" y="95000"/>
                                    </p:animScale>
                                    <p:animScale>
                                      <p:cBhvr>
                                        <p:cTn id="159" dur="166" decel="50000">
                                          <p:stCondLst>
                                            <p:cond delay="1834"/>
                                          </p:stCondLst>
                                        </p:cTn>
                                        <p:tgtEl>
                                          <p:spTgt spid="14"/>
                                        </p:tgtEl>
                                      </p:cBhvr>
                                      <p:to x="100000" y="100000"/>
                                    </p:animScale>
                                  </p:childTnLst>
                                </p:cTn>
                              </p:par>
                              <p:par>
                                <p:cTn id="160" presetID="26" presetClass="entr" presetSubtype="0" fill="hold" nodeType="withEffect">
                                  <p:stCondLst>
                                    <p:cond delay="0"/>
                                  </p:stCondLst>
                                  <p:childTnLst>
                                    <p:set>
                                      <p:cBhvr>
                                        <p:cTn id="161" dur="1" fill="hold">
                                          <p:stCondLst>
                                            <p:cond delay="0"/>
                                          </p:stCondLst>
                                        </p:cTn>
                                        <p:tgtEl>
                                          <p:spTgt spid="12"/>
                                        </p:tgtEl>
                                        <p:attrNameLst>
                                          <p:attrName>style.visibility</p:attrName>
                                        </p:attrNameLst>
                                      </p:cBhvr>
                                      <p:to>
                                        <p:strVal val="visible"/>
                                      </p:to>
                                    </p:set>
                                    <p:animEffect transition="in" filter="wipe(down)">
                                      <p:cBhvr>
                                        <p:cTn id="162" dur="580">
                                          <p:stCondLst>
                                            <p:cond delay="0"/>
                                          </p:stCondLst>
                                        </p:cTn>
                                        <p:tgtEl>
                                          <p:spTgt spid="12"/>
                                        </p:tgtEl>
                                      </p:cBhvr>
                                    </p:animEffect>
                                    <p:anim calcmode="lin" valueType="num">
                                      <p:cBhvr>
                                        <p:cTn id="16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8" dur="26">
                                          <p:stCondLst>
                                            <p:cond delay="650"/>
                                          </p:stCondLst>
                                        </p:cTn>
                                        <p:tgtEl>
                                          <p:spTgt spid="12"/>
                                        </p:tgtEl>
                                      </p:cBhvr>
                                      <p:to x="100000" y="60000"/>
                                    </p:animScale>
                                    <p:animScale>
                                      <p:cBhvr>
                                        <p:cTn id="169" dur="166" decel="50000">
                                          <p:stCondLst>
                                            <p:cond delay="676"/>
                                          </p:stCondLst>
                                        </p:cTn>
                                        <p:tgtEl>
                                          <p:spTgt spid="12"/>
                                        </p:tgtEl>
                                      </p:cBhvr>
                                      <p:to x="100000" y="100000"/>
                                    </p:animScale>
                                    <p:animScale>
                                      <p:cBhvr>
                                        <p:cTn id="170" dur="26">
                                          <p:stCondLst>
                                            <p:cond delay="1312"/>
                                          </p:stCondLst>
                                        </p:cTn>
                                        <p:tgtEl>
                                          <p:spTgt spid="12"/>
                                        </p:tgtEl>
                                      </p:cBhvr>
                                      <p:to x="100000" y="80000"/>
                                    </p:animScale>
                                    <p:animScale>
                                      <p:cBhvr>
                                        <p:cTn id="171" dur="166" decel="50000">
                                          <p:stCondLst>
                                            <p:cond delay="1338"/>
                                          </p:stCondLst>
                                        </p:cTn>
                                        <p:tgtEl>
                                          <p:spTgt spid="12"/>
                                        </p:tgtEl>
                                      </p:cBhvr>
                                      <p:to x="100000" y="100000"/>
                                    </p:animScale>
                                    <p:animScale>
                                      <p:cBhvr>
                                        <p:cTn id="172" dur="26">
                                          <p:stCondLst>
                                            <p:cond delay="1642"/>
                                          </p:stCondLst>
                                        </p:cTn>
                                        <p:tgtEl>
                                          <p:spTgt spid="12"/>
                                        </p:tgtEl>
                                      </p:cBhvr>
                                      <p:to x="100000" y="90000"/>
                                    </p:animScale>
                                    <p:animScale>
                                      <p:cBhvr>
                                        <p:cTn id="173" dur="166" decel="50000">
                                          <p:stCondLst>
                                            <p:cond delay="1668"/>
                                          </p:stCondLst>
                                        </p:cTn>
                                        <p:tgtEl>
                                          <p:spTgt spid="12"/>
                                        </p:tgtEl>
                                      </p:cBhvr>
                                      <p:to x="100000" y="100000"/>
                                    </p:animScale>
                                    <p:animScale>
                                      <p:cBhvr>
                                        <p:cTn id="174" dur="26">
                                          <p:stCondLst>
                                            <p:cond delay="1808"/>
                                          </p:stCondLst>
                                        </p:cTn>
                                        <p:tgtEl>
                                          <p:spTgt spid="12"/>
                                        </p:tgtEl>
                                      </p:cBhvr>
                                      <p:to x="100000" y="95000"/>
                                    </p:animScale>
                                    <p:animScale>
                                      <p:cBhvr>
                                        <p:cTn id="175" dur="166" decel="50000">
                                          <p:stCondLst>
                                            <p:cond delay="1834"/>
                                          </p:stCondLst>
                                        </p:cTn>
                                        <p:tgtEl>
                                          <p:spTgt spid="12"/>
                                        </p:tgtEl>
                                      </p:cBhvr>
                                      <p:to x="100000" y="100000"/>
                                    </p:animScale>
                                  </p:childTnLst>
                                </p:cTn>
                              </p:par>
                              <p:par>
                                <p:cTn id="176" presetID="26" presetClass="entr" presetSubtype="0" fill="hold" nodeType="withEffect">
                                  <p:stCondLst>
                                    <p:cond delay="0"/>
                                  </p:stCondLst>
                                  <p:childTnLst>
                                    <p:set>
                                      <p:cBhvr>
                                        <p:cTn id="177" dur="1" fill="hold">
                                          <p:stCondLst>
                                            <p:cond delay="0"/>
                                          </p:stCondLst>
                                        </p:cTn>
                                        <p:tgtEl>
                                          <p:spTgt spid="13"/>
                                        </p:tgtEl>
                                        <p:attrNameLst>
                                          <p:attrName>style.visibility</p:attrName>
                                        </p:attrNameLst>
                                      </p:cBhvr>
                                      <p:to>
                                        <p:strVal val="visible"/>
                                      </p:to>
                                    </p:set>
                                    <p:animEffect transition="in" filter="wipe(down)">
                                      <p:cBhvr>
                                        <p:cTn id="178" dur="580">
                                          <p:stCondLst>
                                            <p:cond delay="0"/>
                                          </p:stCondLst>
                                        </p:cTn>
                                        <p:tgtEl>
                                          <p:spTgt spid="13"/>
                                        </p:tgtEl>
                                      </p:cBhvr>
                                    </p:animEffect>
                                    <p:anim calcmode="lin" valueType="num">
                                      <p:cBhvr>
                                        <p:cTn id="17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4" dur="26">
                                          <p:stCondLst>
                                            <p:cond delay="650"/>
                                          </p:stCondLst>
                                        </p:cTn>
                                        <p:tgtEl>
                                          <p:spTgt spid="13"/>
                                        </p:tgtEl>
                                      </p:cBhvr>
                                      <p:to x="100000" y="60000"/>
                                    </p:animScale>
                                    <p:animScale>
                                      <p:cBhvr>
                                        <p:cTn id="185" dur="166" decel="50000">
                                          <p:stCondLst>
                                            <p:cond delay="676"/>
                                          </p:stCondLst>
                                        </p:cTn>
                                        <p:tgtEl>
                                          <p:spTgt spid="13"/>
                                        </p:tgtEl>
                                      </p:cBhvr>
                                      <p:to x="100000" y="100000"/>
                                    </p:animScale>
                                    <p:animScale>
                                      <p:cBhvr>
                                        <p:cTn id="186" dur="26">
                                          <p:stCondLst>
                                            <p:cond delay="1312"/>
                                          </p:stCondLst>
                                        </p:cTn>
                                        <p:tgtEl>
                                          <p:spTgt spid="13"/>
                                        </p:tgtEl>
                                      </p:cBhvr>
                                      <p:to x="100000" y="80000"/>
                                    </p:animScale>
                                    <p:animScale>
                                      <p:cBhvr>
                                        <p:cTn id="187" dur="166" decel="50000">
                                          <p:stCondLst>
                                            <p:cond delay="1338"/>
                                          </p:stCondLst>
                                        </p:cTn>
                                        <p:tgtEl>
                                          <p:spTgt spid="13"/>
                                        </p:tgtEl>
                                      </p:cBhvr>
                                      <p:to x="100000" y="100000"/>
                                    </p:animScale>
                                    <p:animScale>
                                      <p:cBhvr>
                                        <p:cTn id="188" dur="26">
                                          <p:stCondLst>
                                            <p:cond delay="1642"/>
                                          </p:stCondLst>
                                        </p:cTn>
                                        <p:tgtEl>
                                          <p:spTgt spid="13"/>
                                        </p:tgtEl>
                                      </p:cBhvr>
                                      <p:to x="100000" y="90000"/>
                                    </p:animScale>
                                    <p:animScale>
                                      <p:cBhvr>
                                        <p:cTn id="189" dur="166" decel="50000">
                                          <p:stCondLst>
                                            <p:cond delay="1668"/>
                                          </p:stCondLst>
                                        </p:cTn>
                                        <p:tgtEl>
                                          <p:spTgt spid="13"/>
                                        </p:tgtEl>
                                      </p:cBhvr>
                                      <p:to x="100000" y="100000"/>
                                    </p:animScale>
                                    <p:animScale>
                                      <p:cBhvr>
                                        <p:cTn id="190" dur="26">
                                          <p:stCondLst>
                                            <p:cond delay="1808"/>
                                          </p:stCondLst>
                                        </p:cTn>
                                        <p:tgtEl>
                                          <p:spTgt spid="13"/>
                                        </p:tgtEl>
                                      </p:cBhvr>
                                      <p:to x="100000" y="95000"/>
                                    </p:animScale>
                                    <p:animScale>
                                      <p:cBhvr>
                                        <p:cTn id="191" dur="166" decel="50000">
                                          <p:stCondLst>
                                            <p:cond delay="1834"/>
                                          </p:stCondLst>
                                        </p:cTn>
                                        <p:tgtEl>
                                          <p:spTgt spid="13"/>
                                        </p:tgtEl>
                                      </p:cBhvr>
                                      <p:to x="100000" y="100000"/>
                                    </p:animScale>
                                  </p:childTnLst>
                                </p:cTn>
                              </p:par>
                              <p:par>
                                <p:cTn id="192" presetID="26" presetClass="entr" presetSubtype="0" fill="hold" nodeType="with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down)">
                                      <p:cBhvr>
                                        <p:cTn id="194" dur="580">
                                          <p:stCondLst>
                                            <p:cond delay="0"/>
                                          </p:stCondLst>
                                        </p:cTn>
                                        <p:tgtEl>
                                          <p:spTgt spid="10"/>
                                        </p:tgtEl>
                                      </p:cBhvr>
                                    </p:animEffect>
                                    <p:anim calcmode="lin" valueType="num">
                                      <p:cBhvr>
                                        <p:cTn id="19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0" dur="26">
                                          <p:stCondLst>
                                            <p:cond delay="650"/>
                                          </p:stCondLst>
                                        </p:cTn>
                                        <p:tgtEl>
                                          <p:spTgt spid="10"/>
                                        </p:tgtEl>
                                      </p:cBhvr>
                                      <p:to x="100000" y="60000"/>
                                    </p:animScale>
                                    <p:animScale>
                                      <p:cBhvr>
                                        <p:cTn id="201" dur="166" decel="50000">
                                          <p:stCondLst>
                                            <p:cond delay="676"/>
                                          </p:stCondLst>
                                        </p:cTn>
                                        <p:tgtEl>
                                          <p:spTgt spid="10"/>
                                        </p:tgtEl>
                                      </p:cBhvr>
                                      <p:to x="100000" y="100000"/>
                                    </p:animScale>
                                    <p:animScale>
                                      <p:cBhvr>
                                        <p:cTn id="202" dur="26">
                                          <p:stCondLst>
                                            <p:cond delay="1312"/>
                                          </p:stCondLst>
                                        </p:cTn>
                                        <p:tgtEl>
                                          <p:spTgt spid="10"/>
                                        </p:tgtEl>
                                      </p:cBhvr>
                                      <p:to x="100000" y="80000"/>
                                    </p:animScale>
                                    <p:animScale>
                                      <p:cBhvr>
                                        <p:cTn id="203" dur="166" decel="50000">
                                          <p:stCondLst>
                                            <p:cond delay="1338"/>
                                          </p:stCondLst>
                                        </p:cTn>
                                        <p:tgtEl>
                                          <p:spTgt spid="10"/>
                                        </p:tgtEl>
                                      </p:cBhvr>
                                      <p:to x="100000" y="100000"/>
                                    </p:animScale>
                                    <p:animScale>
                                      <p:cBhvr>
                                        <p:cTn id="204" dur="26">
                                          <p:stCondLst>
                                            <p:cond delay="1642"/>
                                          </p:stCondLst>
                                        </p:cTn>
                                        <p:tgtEl>
                                          <p:spTgt spid="10"/>
                                        </p:tgtEl>
                                      </p:cBhvr>
                                      <p:to x="100000" y="90000"/>
                                    </p:animScale>
                                    <p:animScale>
                                      <p:cBhvr>
                                        <p:cTn id="205" dur="166" decel="50000">
                                          <p:stCondLst>
                                            <p:cond delay="1668"/>
                                          </p:stCondLst>
                                        </p:cTn>
                                        <p:tgtEl>
                                          <p:spTgt spid="10"/>
                                        </p:tgtEl>
                                      </p:cBhvr>
                                      <p:to x="100000" y="100000"/>
                                    </p:animScale>
                                    <p:animScale>
                                      <p:cBhvr>
                                        <p:cTn id="206" dur="26">
                                          <p:stCondLst>
                                            <p:cond delay="1808"/>
                                          </p:stCondLst>
                                        </p:cTn>
                                        <p:tgtEl>
                                          <p:spTgt spid="10"/>
                                        </p:tgtEl>
                                      </p:cBhvr>
                                      <p:to x="100000" y="95000"/>
                                    </p:animScale>
                                    <p:animScale>
                                      <p:cBhvr>
                                        <p:cTn id="207" dur="166" decel="50000">
                                          <p:stCondLst>
                                            <p:cond delay="1834"/>
                                          </p:stCondLst>
                                        </p:cTn>
                                        <p:tgtEl>
                                          <p:spTgt spid="10"/>
                                        </p:tgtEl>
                                      </p:cBhvr>
                                      <p:to x="100000" y="100000"/>
                                    </p:animScale>
                                  </p:childTnLst>
                                </p:cTn>
                              </p:par>
                              <p:par>
                                <p:cTn id="208" presetID="26" presetClass="entr" presetSubtype="0" fill="hold" nodeType="withEffect">
                                  <p:stCondLst>
                                    <p:cond delay="0"/>
                                  </p:stCondLst>
                                  <p:childTnLst>
                                    <p:set>
                                      <p:cBhvr>
                                        <p:cTn id="209" dur="1" fill="hold">
                                          <p:stCondLst>
                                            <p:cond delay="0"/>
                                          </p:stCondLst>
                                        </p:cTn>
                                        <p:tgtEl>
                                          <p:spTgt spid="11"/>
                                        </p:tgtEl>
                                        <p:attrNameLst>
                                          <p:attrName>style.visibility</p:attrName>
                                        </p:attrNameLst>
                                      </p:cBhvr>
                                      <p:to>
                                        <p:strVal val="visible"/>
                                      </p:to>
                                    </p:set>
                                    <p:animEffect transition="in" filter="wipe(down)">
                                      <p:cBhvr>
                                        <p:cTn id="210" dur="580">
                                          <p:stCondLst>
                                            <p:cond delay="0"/>
                                          </p:stCondLst>
                                        </p:cTn>
                                        <p:tgtEl>
                                          <p:spTgt spid="11"/>
                                        </p:tgtEl>
                                      </p:cBhvr>
                                    </p:animEffect>
                                    <p:anim calcmode="lin" valueType="num">
                                      <p:cBhvr>
                                        <p:cTn id="21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6" dur="26">
                                          <p:stCondLst>
                                            <p:cond delay="650"/>
                                          </p:stCondLst>
                                        </p:cTn>
                                        <p:tgtEl>
                                          <p:spTgt spid="11"/>
                                        </p:tgtEl>
                                      </p:cBhvr>
                                      <p:to x="100000" y="60000"/>
                                    </p:animScale>
                                    <p:animScale>
                                      <p:cBhvr>
                                        <p:cTn id="217" dur="166" decel="50000">
                                          <p:stCondLst>
                                            <p:cond delay="676"/>
                                          </p:stCondLst>
                                        </p:cTn>
                                        <p:tgtEl>
                                          <p:spTgt spid="11"/>
                                        </p:tgtEl>
                                      </p:cBhvr>
                                      <p:to x="100000" y="100000"/>
                                    </p:animScale>
                                    <p:animScale>
                                      <p:cBhvr>
                                        <p:cTn id="218" dur="26">
                                          <p:stCondLst>
                                            <p:cond delay="1312"/>
                                          </p:stCondLst>
                                        </p:cTn>
                                        <p:tgtEl>
                                          <p:spTgt spid="11"/>
                                        </p:tgtEl>
                                      </p:cBhvr>
                                      <p:to x="100000" y="80000"/>
                                    </p:animScale>
                                    <p:animScale>
                                      <p:cBhvr>
                                        <p:cTn id="219" dur="166" decel="50000">
                                          <p:stCondLst>
                                            <p:cond delay="1338"/>
                                          </p:stCondLst>
                                        </p:cTn>
                                        <p:tgtEl>
                                          <p:spTgt spid="11"/>
                                        </p:tgtEl>
                                      </p:cBhvr>
                                      <p:to x="100000" y="100000"/>
                                    </p:animScale>
                                    <p:animScale>
                                      <p:cBhvr>
                                        <p:cTn id="220" dur="26">
                                          <p:stCondLst>
                                            <p:cond delay="1642"/>
                                          </p:stCondLst>
                                        </p:cTn>
                                        <p:tgtEl>
                                          <p:spTgt spid="11"/>
                                        </p:tgtEl>
                                      </p:cBhvr>
                                      <p:to x="100000" y="90000"/>
                                    </p:animScale>
                                    <p:animScale>
                                      <p:cBhvr>
                                        <p:cTn id="221" dur="166" decel="50000">
                                          <p:stCondLst>
                                            <p:cond delay="1668"/>
                                          </p:stCondLst>
                                        </p:cTn>
                                        <p:tgtEl>
                                          <p:spTgt spid="11"/>
                                        </p:tgtEl>
                                      </p:cBhvr>
                                      <p:to x="100000" y="100000"/>
                                    </p:animScale>
                                    <p:animScale>
                                      <p:cBhvr>
                                        <p:cTn id="222" dur="26">
                                          <p:stCondLst>
                                            <p:cond delay="1808"/>
                                          </p:stCondLst>
                                        </p:cTn>
                                        <p:tgtEl>
                                          <p:spTgt spid="11"/>
                                        </p:tgtEl>
                                      </p:cBhvr>
                                      <p:to x="100000" y="95000"/>
                                    </p:animScale>
                                    <p:animScale>
                                      <p:cBhvr>
                                        <p:cTn id="223" dur="166" decel="50000">
                                          <p:stCondLst>
                                            <p:cond delay="1834"/>
                                          </p:stCondLst>
                                        </p:cTn>
                                        <p:tgtEl>
                                          <p:spTgt spid="11"/>
                                        </p:tgtEl>
                                      </p:cBhvr>
                                      <p:to x="100000" y="100000"/>
                                    </p:animScale>
                                  </p:childTnLst>
                                </p:cTn>
                              </p:par>
                            </p:childTnLst>
                          </p:cTn>
                        </p:par>
                      </p:childTnLst>
                    </p:cTn>
                  </p:par>
                  <p:par>
                    <p:cTn id="224" fill="hold">
                      <p:stCondLst>
                        <p:cond delay="indefinite"/>
                      </p:stCondLst>
                      <p:childTnLst>
                        <p:par>
                          <p:cTn id="225" fill="hold">
                            <p:stCondLst>
                              <p:cond delay="0"/>
                            </p:stCondLst>
                            <p:childTnLst>
                              <p:par>
                                <p:cTn id="226" presetID="26" presetClass="entr" presetSubtype="0" fill="hold" nodeType="clickEffect">
                                  <p:stCondLst>
                                    <p:cond delay="0"/>
                                  </p:stCondLst>
                                  <p:childTnLst>
                                    <p:set>
                                      <p:cBhvr>
                                        <p:cTn id="227" dur="1" fill="hold">
                                          <p:stCondLst>
                                            <p:cond delay="0"/>
                                          </p:stCondLst>
                                        </p:cTn>
                                        <p:tgtEl>
                                          <p:spTgt spid="8"/>
                                        </p:tgtEl>
                                        <p:attrNameLst>
                                          <p:attrName>style.visibility</p:attrName>
                                        </p:attrNameLst>
                                      </p:cBhvr>
                                      <p:to>
                                        <p:strVal val="visible"/>
                                      </p:to>
                                    </p:set>
                                    <p:animEffect transition="in" filter="wipe(down)">
                                      <p:cBhvr>
                                        <p:cTn id="228" dur="580">
                                          <p:stCondLst>
                                            <p:cond delay="0"/>
                                          </p:stCondLst>
                                        </p:cTn>
                                        <p:tgtEl>
                                          <p:spTgt spid="8"/>
                                        </p:tgtEl>
                                      </p:cBhvr>
                                    </p:animEffect>
                                    <p:anim calcmode="lin" valueType="num">
                                      <p:cBhvr>
                                        <p:cTn id="2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4" dur="26">
                                          <p:stCondLst>
                                            <p:cond delay="650"/>
                                          </p:stCondLst>
                                        </p:cTn>
                                        <p:tgtEl>
                                          <p:spTgt spid="8"/>
                                        </p:tgtEl>
                                      </p:cBhvr>
                                      <p:to x="100000" y="60000"/>
                                    </p:animScale>
                                    <p:animScale>
                                      <p:cBhvr>
                                        <p:cTn id="235" dur="166" decel="50000">
                                          <p:stCondLst>
                                            <p:cond delay="676"/>
                                          </p:stCondLst>
                                        </p:cTn>
                                        <p:tgtEl>
                                          <p:spTgt spid="8"/>
                                        </p:tgtEl>
                                      </p:cBhvr>
                                      <p:to x="100000" y="100000"/>
                                    </p:animScale>
                                    <p:animScale>
                                      <p:cBhvr>
                                        <p:cTn id="236" dur="26">
                                          <p:stCondLst>
                                            <p:cond delay="1312"/>
                                          </p:stCondLst>
                                        </p:cTn>
                                        <p:tgtEl>
                                          <p:spTgt spid="8"/>
                                        </p:tgtEl>
                                      </p:cBhvr>
                                      <p:to x="100000" y="80000"/>
                                    </p:animScale>
                                    <p:animScale>
                                      <p:cBhvr>
                                        <p:cTn id="237" dur="166" decel="50000">
                                          <p:stCondLst>
                                            <p:cond delay="1338"/>
                                          </p:stCondLst>
                                        </p:cTn>
                                        <p:tgtEl>
                                          <p:spTgt spid="8"/>
                                        </p:tgtEl>
                                      </p:cBhvr>
                                      <p:to x="100000" y="100000"/>
                                    </p:animScale>
                                    <p:animScale>
                                      <p:cBhvr>
                                        <p:cTn id="238" dur="26">
                                          <p:stCondLst>
                                            <p:cond delay="1642"/>
                                          </p:stCondLst>
                                        </p:cTn>
                                        <p:tgtEl>
                                          <p:spTgt spid="8"/>
                                        </p:tgtEl>
                                      </p:cBhvr>
                                      <p:to x="100000" y="90000"/>
                                    </p:animScale>
                                    <p:animScale>
                                      <p:cBhvr>
                                        <p:cTn id="239" dur="166" decel="50000">
                                          <p:stCondLst>
                                            <p:cond delay="1668"/>
                                          </p:stCondLst>
                                        </p:cTn>
                                        <p:tgtEl>
                                          <p:spTgt spid="8"/>
                                        </p:tgtEl>
                                      </p:cBhvr>
                                      <p:to x="100000" y="100000"/>
                                    </p:animScale>
                                    <p:animScale>
                                      <p:cBhvr>
                                        <p:cTn id="240" dur="26">
                                          <p:stCondLst>
                                            <p:cond delay="1808"/>
                                          </p:stCondLst>
                                        </p:cTn>
                                        <p:tgtEl>
                                          <p:spTgt spid="8"/>
                                        </p:tgtEl>
                                      </p:cBhvr>
                                      <p:to x="100000" y="95000"/>
                                    </p:animScale>
                                    <p:animScale>
                                      <p:cBhvr>
                                        <p:cTn id="241" dur="166" decel="50000">
                                          <p:stCondLst>
                                            <p:cond delay="1834"/>
                                          </p:stCondLst>
                                        </p:cTn>
                                        <p:tgtEl>
                                          <p:spTgt spid="8"/>
                                        </p:tgtEl>
                                      </p:cBhvr>
                                      <p:to x="100000" y="100000"/>
                                    </p:animScale>
                                  </p:childTnLst>
                                </p:cTn>
                              </p:par>
                              <p:par>
                                <p:cTn id="242" presetID="26" presetClass="entr" presetSubtype="0" fill="hold" nodeType="withEffect">
                                  <p:stCondLst>
                                    <p:cond delay="0"/>
                                  </p:stCondLst>
                                  <p:childTnLst>
                                    <p:set>
                                      <p:cBhvr>
                                        <p:cTn id="243" dur="1" fill="hold">
                                          <p:stCondLst>
                                            <p:cond delay="0"/>
                                          </p:stCondLst>
                                        </p:cTn>
                                        <p:tgtEl>
                                          <p:spTgt spid="9"/>
                                        </p:tgtEl>
                                        <p:attrNameLst>
                                          <p:attrName>style.visibility</p:attrName>
                                        </p:attrNameLst>
                                      </p:cBhvr>
                                      <p:to>
                                        <p:strVal val="visible"/>
                                      </p:to>
                                    </p:set>
                                    <p:animEffect transition="in" filter="wipe(down)">
                                      <p:cBhvr>
                                        <p:cTn id="244" dur="580">
                                          <p:stCondLst>
                                            <p:cond delay="0"/>
                                          </p:stCondLst>
                                        </p:cTn>
                                        <p:tgtEl>
                                          <p:spTgt spid="9"/>
                                        </p:tgtEl>
                                      </p:cBhvr>
                                    </p:animEffect>
                                    <p:anim calcmode="lin" valueType="num">
                                      <p:cBhvr>
                                        <p:cTn id="2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0" dur="26">
                                          <p:stCondLst>
                                            <p:cond delay="650"/>
                                          </p:stCondLst>
                                        </p:cTn>
                                        <p:tgtEl>
                                          <p:spTgt spid="9"/>
                                        </p:tgtEl>
                                      </p:cBhvr>
                                      <p:to x="100000" y="60000"/>
                                    </p:animScale>
                                    <p:animScale>
                                      <p:cBhvr>
                                        <p:cTn id="251" dur="166" decel="50000">
                                          <p:stCondLst>
                                            <p:cond delay="676"/>
                                          </p:stCondLst>
                                        </p:cTn>
                                        <p:tgtEl>
                                          <p:spTgt spid="9"/>
                                        </p:tgtEl>
                                      </p:cBhvr>
                                      <p:to x="100000" y="100000"/>
                                    </p:animScale>
                                    <p:animScale>
                                      <p:cBhvr>
                                        <p:cTn id="252" dur="26">
                                          <p:stCondLst>
                                            <p:cond delay="1312"/>
                                          </p:stCondLst>
                                        </p:cTn>
                                        <p:tgtEl>
                                          <p:spTgt spid="9"/>
                                        </p:tgtEl>
                                      </p:cBhvr>
                                      <p:to x="100000" y="80000"/>
                                    </p:animScale>
                                    <p:animScale>
                                      <p:cBhvr>
                                        <p:cTn id="253" dur="166" decel="50000">
                                          <p:stCondLst>
                                            <p:cond delay="1338"/>
                                          </p:stCondLst>
                                        </p:cTn>
                                        <p:tgtEl>
                                          <p:spTgt spid="9"/>
                                        </p:tgtEl>
                                      </p:cBhvr>
                                      <p:to x="100000" y="100000"/>
                                    </p:animScale>
                                    <p:animScale>
                                      <p:cBhvr>
                                        <p:cTn id="254" dur="26">
                                          <p:stCondLst>
                                            <p:cond delay="1642"/>
                                          </p:stCondLst>
                                        </p:cTn>
                                        <p:tgtEl>
                                          <p:spTgt spid="9"/>
                                        </p:tgtEl>
                                      </p:cBhvr>
                                      <p:to x="100000" y="90000"/>
                                    </p:animScale>
                                    <p:animScale>
                                      <p:cBhvr>
                                        <p:cTn id="255" dur="166" decel="50000">
                                          <p:stCondLst>
                                            <p:cond delay="1668"/>
                                          </p:stCondLst>
                                        </p:cTn>
                                        <p:tgtEl>
                                          <p:spTgt spid="9"/>
                                        </p:tgtEl>
                                      </p:cBhvr>
                                      <p:to x="100000" y="100000"/>
                                    </p:animScale>
                                    <p:animScale>
                                      <p:cBhvr>
                                        <p:cTn id="256" dur="26">
                                          <p:stCondLst>
                                            <p:cond delay="1808"/>
                                          </p:stCondLst>
                                        </p:cTn>
                                        <p:tgtEl>
                                          <p:spTgt spid="9"/>
                                        </p:tgtEl>
                                      </p:cBhvr>
                                      <p:to x="100000" y="95000"/>
                                    </p:animScale>
                                    <p:animScale>
                                      <p:cBhvr>
                                        <p:cTn id="257" dur="166" decel="50000">
                                          <p:stCondLst>
                                            <p:cond delay="1834"/>
                                          </p:stCondLst>
                                        </p:cTn>
                                        <p:tgtEl>
                                          <p:spTgt spid="9"/>
                                        </p:tgtEl>
                                      </p:cBhvr>
                                      <p:to x="100000" y="100000"/>
                                    </p:animScale>
                                  </p:childTnLst>
                                </p:cTn>
                              </p:par>
                            </p:childTnLst>
                          </p:cTn>
                        </p:par>
                      </p:childTnLst>
                    </p:cTn>
                  </p:par>
                  <p:par>
                    <p:cTn id="258" fill="hold">
                      <p:stCondLst>
                        <p:cond delay="indefinite"/>
                      </p:stCondLst>
                      <p:childTnLst>
                        <p:par>
                          <p:cTn id="259" fill="hold">
                            <p:stCondLst>
                              <p:cond delay="0"/>
                            </p:stCondLst>
                            <p:childTnLst>
                              <p:par>
                                <p:cTn id="260" presetID="26" presetClass="entr" presetSubtype="0" fill="hold" nodeType="clickEffect">
                                  <p:stCondLst>
                                    <p:cond delay="0"/>
                                  </p:stCondLst>
                                  <p:childTnLst>
                                    <p:set>
                                      <p:cBhvr>
                                        <p:cTn id="261" dur="1" fill="hold">
                                          <p:stCondLst>
                                            <p:cond delay="0"/>
                                          </p:stCondLst>
                                        </p:cTn>
                                        <p:tgtEl>
                                          <p:spTgt spid="6"/>
                                        </p:tgtEl>
                                        <p:attrNameLst>
                                          <p:attrName>style.visibility</p:attrName>
                                        </p:attrNameLst>
                                      </p:cBhvr>
                                      <p:to>
                                        <p:strVal val="visible"/>
                                      </p:to>
                                    </p:set>
                                    <p:animEffect transition="in" filter="wipe(down)">
                                      <p:cBhvr>
                                        <p:cTn id="262" dur="580">
                                          <p:stCondLst>
                                            <p:cond delay="0"/>
                                          </p:stCondLst>
                                        </p:cTn>
                                        <p:tgtEl>
                                          <p:spTgt spid="6"/>
                                        </p:tgtEl>
                                      </p:cBhvr>
                                    </p:animEffect>
                                    <p:anim calcmode="lin" valueType="num">
                                      <p:cBhvr>
                                        <p:cTn id="26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8" dur="26">
                                          <p:stCondLst>
                                            <p:cond delay="650"/>
                                          </p:stCondLst>
                                        </p:cTn>
                                        <p:tgtEl>
                                          <p:spTgt spid="6"/>
                                        </p:tgtEl>
                                      </p:cBhvr>
                                      <p:to x="100000" y="60000"/>
                                    </p:animScale>
                                    <p:animScale>
                                      <p:cBhvr>
                                        <p:cTn id="269" dur="166" decel="50000">
                                          <p:stCondLst>
                                            <p:cond delay="676"/>
                                          </p:stCondLst>
                                        </p:cTn>
                                        <p:tgtEl>
                                          <p:spTgt spid="6"/>
                                        </p:tgtEl>
                                      </p:cBhvr>
                                      <p:to x="100000" y="100000"/>
                                    </p:animScale>
                                    <p:animScale>
                                      <p:cBhvr>
                                        <p:cTn id="270" dur="26">
                                          <p:stCondLst>
                                            <p:cond delay="1312"/>
                                          </p:stCondLst>
                                        </p:cTn>
                                        <p:tgtEl>
                                          <p:spTgt spid="6"/>
                                        </p:tgtEl>
                                      </p:cBhvr>
                                      <p:to x="100000" y="80000"/>
                                    </p:animScale>
                                    <p:animScale>
                                      <p:cBhvr>
                                        <p:cTn id="271" dur="166" decel="50000">
                                          <p:stCondLst>
                                            <p:cond delay="1338"/>
                                          </p:stCondLst>
                                        </p:cTn>
                                        <p:tgtEl>
                                          <p:spTgt spid="6"/>
                                        </p:tgtEl>
                                      </p:cBhvr>
                                      <p:to x="100000" y="100000"/>
                                    </p:animScale>
                                    <p:animScale>
                                      <p:cBhvr>
                                        <p:cTn id="272" dur="26">
                                          <p:stCondLst>
                                            <p:cond delay="1642"/>
                                          </p:stCondLst>
                                        </p:cTn>
                                        <p:tgtEl>
                                          <p:spTgt spid="6"/>
                                        </p:tgtEl>
                                      </p:cBhvr>
                                      <p:to x="100000" y="90000"/>
                                    </p:animScale>
                                    <p:animScale>
                                      <p:cBhvr>
                                        <p:cTn id="273" dur="166" decel="50000">
                                          <p:stCondLst>
                                            <p:cond delay="1668"/>
                                          </p:stCondLst>
                                        </p:cTn>
                                        <p:tgtEl>
                                          <p:spTgt spid="6"/>
                                        </p:tgtEl>
                                      </p:cBhvr>
                                      <p:to x="100000" y="100000"/>
                                    </p:animScale>
                                    <p:animScale>
                                      <p:cBhvr>
                                        <p:cTn id="274" dur="26">
                                          <p:stCondLst>
                                            <p:cond delay="1808"/>
                                          </p:stCondLst>
                                        </p:cTn>
                                        <p:tgtEl>
                                          <p:spTgt spid="6"/>
                                        </p:tgtEl>
                                      </p:cBhvr>
                                      <p:to x="100000" y="95000"/>
                                    </p:animScale>
                                    <p:animScale>
                                      <p:cBhvr>
                                        <p:cTn id="275" dur="166" decel="50000">
                                          <p:stCondLst>
                                            <p:cond delay="1834"/>
                                          </p:stCondLst>
                                        </p:cTn>
                                        <p:tgtEl>
                                          <p:spTgt spid="6"/>
                                        </p:tgtEl>
                                      </p:cBhvr>
                                      <p:to x="100000" y="100000"/>
                                    </p:animScale>
                                  </p:childTnLst>
                                </p:cTn>
                              </p:par>
                              <p:par>
                                <p:cTn id="276" presetID="26" presetClass="entr" presetSubtype="0" fill="hold" nodeType="withEffect">
                                  <p:stCondLst>
                                    <p:cond delay="0"/>
                                  </p:stCondLst>
                                  <p:childTnLst>
                                    <p:set>
                                      <p:cBhvr>
                                        <p:cTn id="277" dur="1" fill="hold">
                                          <p:stCondLst>
                                            <p:cond delay="0"/>
                                          </p:stCondLst>
                                        </p:cTn>
                                        <p:tgtEl>
                                          <p:spTgt spid="7"/>
                                        </p:tgtEl>
                                        <p:attrNameLst>
                                          <p:attrName>style.visibility</p:attrName>
                                        </p:attrNameLst>
                                      </p:cBhvr>
                                      <p:to>
                                        <p:strVal val="visible"/>
                                      </p:to>
                                    </p:set>
                                    <p:animEffect transition="in" filter="wipe(down)">
                                      <p:cBhvr>
                                        <p:cTn id="278" dur="580">
                                          <p:stCondLst>
                                            <p:cond delay="0"/>
                                          </p:stCondLst>
                                        </p:cTn>
                                        <p:tgtEl>
                                          <p:spTgt spid="7"/>
                                        </p:tgtEl>
                                      </p:cBhvr>
                                    </p:animEffect>
                                    <p:anim calcmode="lin" valueType="num">
                                      <p:cBhvr>
                                        <p:cTn id="27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4" dur="26">
                                          <p:stCondLst>
                                            <p:cond delay="650"/>
                                          </p:stCondLst>
                                        </p:cTn>
                                        <p:tgtEl>
                                          <p:spTgt spid="7"/>
                                        </p:tgtEl>
                                      </p:cBhvr>
                                      <p:to x="100000" y="60000"/>
                                    </p:animScale>
                                    <p:animScale>
                                      <p:cBhvr>
                                        <p:cTn id="285" dur="166" decel="50000">
                                          <p:stCondLst>
                                            <p:cond delay="676"/>
                                          </p:stCondLst>
                                        </p:cTn>
                                        <p:tgtEl>
                                          <p:spTgt spid="7"/>
                                        </p:tgtEl>
                                      </p:cBhvr>
                                      <p:to x="100000" y="100000"/>
                                    </p:animScale>
                                    <p:animScale>
                                      <p:cBhvr>
                                        <p:cTn id="286" dur="26">
                                          <p:stCondLst>
                                            <p:cond delay="1312"/>
                                          </p:stCondLst>
                                        </p:cTn>
                                        <p:tgtEl>
                                          <p:spTgt spid="7"/>
                                        </p:tgtEl>
                                      </p:cBhvr>
                                      <p:to x="100000" y="80000"/>
                                    </p:animScale>
                                    <p:animScale>
                                      <p:cBhvr>
                                        <p:cTn id="287" dur="166" decel="50000">
                                          <p:stCondLst>
                                            <p:cond delay="1338"/>
                                          </p:stCondLst>
                                        </p:cTn>
                                        <p:tgtEl>
                                          <p:spTgt spid="7"/>
                                        </p:tgtEl>
                                      </p:cBhvr>
                                      <p:to x="100000" y="100000"/>
                                    </p:animScale>
                                    <p:animScale>
                                      <p:cBhvr>
                                        <p:cTn id="288" dur="26">
                                          <p:stCondLst>
                                            <p:cond delay="1642"/>
                                          </p:stCondLst>
                                        </p:cTn>
                                        <p:tgtEl>
                                          <p:spTgt spid="7"/>
                                        </p:tgtEl>
                                      </p:cBhvr>
                                      <p:to x="100000" y="90000"/>
                                    </p:animScale>
                                    <p:animScale>
                                      <p:cBhvr>
                                        <p:cTn id="289" dur="166" decel="50000">
                                          <p:stCondLst>
                                            <p:cond delay="1668"/>
                                          </p:stCondLst>
                                        </p:cTn>
                                        <p:tgtEl>
                                          <p:spTgt spid="7"/>
                                        </p:tgtEl>
                                      </p:cBhvr>
                                      <p:to x="100000" y="100000"/>
                                    </p:animScale>
                                    <p:animScale>
                                      <p:cBhvr>
                                        <p:cTn id="290" dur="26">
                                          <p:stCondLst>
                                            <p:cond delay="1808"/>
                                          </p:stCondLst>
                                        </p:cTn>
                                        <p:tgtEl>
                                          <p:spTgt spid="7"/>
                                        </p:tgtEl>
                                      </p:cBhvr>
                                      <p:to x="100000" y="95000"/>
                                    </p:animScale>
                                    <p:animScale>
                                      <p:cBhvr>
                                        <p:cTn id="291" dur="166" decel="50000">
                                          <p:stCondLst>
                                            <p:cond delay="1834"/>
                                          </p:stCondLst>
                                        </p:cTn>
                                        <p:tgtEl>
                                          <p:spTgt spid="7"/>
                                        </p:tgtEl>
                                      </p:cBhvr>
                                      <p:to x="100000" y="100000"/>
                                    </p:animScale>
                                  </p:childTnLst>
                                </p:cTn>
                              </p:par>
                              <p:par>
                                <p:cTn id="292" presetID="26" presetClass="entr" presetSubtype="0" fill="hold" grpId="0" nodeType="withEffect">
                                  <p:stCondLst>
                                    <p:cond delay="0"/>
                                  </p:stCondLst>
                                  <p:childTnLst>
                                    <p:set>
                                      <p:cBhvr>
                                        <p:cTn id="293" dur="1" fill="hold">
                                          <p:stCondLst>
                                            <p:cond delay="0"/>
                                          </p:stCondLst>
                                        </p:cTn>
                                        <p:tgtEl>
                                          <p:spTgt spid="15"/>
                                        </p:tgtEl>
                                        <p:attrNameLst>
                                          <p:attrName>style.visibility</p:attrName>
                                        </p:attrNameLst>
                                      </p:cBhvr>
                                      <p:to>
                                        <p:strVal val="visible"/>
                                      </p:to>
                                    </p:set>
                                    <p:animEffect transition="in" filter="wipe(down)">
                                      <p:cBhvr>
                                        <p:cTn id="294" dur="580">
                                          <p:stCondLst>
                                            <p:cond delay="0"/>
                                          </p:stCondLst>
                                        </p:cTn>
                                        <p:tgtEl>
                                          <p:spTgt spid="15"/>
                                        </p:tgtEl>
                                      </p:cBhvr>
                                    </p:animEffect>
                                    <p:anim calcmode="lin" valueType="num">
                                      <p:cBhvr>
                                        <p:cTn id="29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9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0" dur="26">
                                          <p:stCondLst>
                                            <p:cond delay="650"/>
                                          </p:stCondLst>
                                        </p:cTn>
                                        <p:tgtEl>
                                          <p:spTgt spid="15"/>
                                        </p:tgtEl>
                                      </p:cBhvr>
                                      <p:to x="100000" y="60000"/>
                                    </p:animScale>
                                    <p:animScale>
                                      <p:cBhvr>
                                        <p:cTn id="301" dur="166" decel="50000">
                                          <p:stCondLst>
                                            <p:cond delay="676"/>
                                          </p:stCondLst>
                                        </p:cTn>
                                        <p:tgtEl>
                                          <p:spTgt spid="15"/>
                                        </p:tgtEl>
                                      </p:cBhvr>
                                      <p:to x="100000" y="100000"/>
                                    </p:animScale>
                                    <p:animScale>
                                      <p:cBhvr>
                                        <p:cTn id="302" dur="26">
                                          <p:stCondLst>
                                            <p:cond delay="1312"/>
                                          </p:stCondLst>
                                        </p:cTn>
                                        <p:tgtEl>
                                          <p:spTgt spid="15"/>
                                        </p:tgtEl>
                                      </p:cBhvr>
                                      <p:to x="100000" y="80000"/>
                                    </p:animScale>
                                    <p:animScale>
                                      <p:cBhvr>
                                        <p:cTn id="303" dur="166" decel="50000">
                                          <p:stCondLst>
                                            <p:cond delay="1338"/>
                                          </p:stCondLst>
                                        </p:cTn>
                                        <p:tgtEl>
                                          <p:spTgt spid="15"/>
                                        </p:tgtEl>
                                      </p:cBhvr>
                                      <p:to x="100000" y="100000"/>
                                    </p:animScale>
                                    <p:animScale>
                                      <p:cBhvr>
                                        <p:cTn id="304" dur="26">
                                          <p:stCondLst>
                                            <p:cond delay="1642"/>
                                          </p:stCondLst>
                                        </p:cTn>
                                        <p:tgtEl>
                                          <p:spTgt spid="15"/>
                                        </p:tgtEl>
                                      </p:cBhvr>
                                      <p:to x="100000" y="90000"/>
                                    </p:animScale>
                                    <p:animScale>
                                      <p:cBhvr>
                                        <p:cTn id="305" dur="166" decel="50000">
                                          <p:stCondLst>
                                            <p:cond delay="1668"/>
                                          </p:stCondLst>
                                        </p:cTn>
                                        <p:tgtEl>
                                          <p:spTgt spid="15"/>
                                        </p:tgtEl>
                                      </p:cBhvr>
                                      <p:to x="100000" y="100000"/>
                                    </p:animScale>
                                    <p:animScale>
                                      <p:cBhvr>
                                        <p:cTn id="306" dur="26">
                                          <p:stCondLst>
                                            <p:cond delay="1808"/>
                                          </p:stCondLst>
                                        </p:cTn>
                                        <p:tgtEl>
                                          <p:spTgt spid="15"/>
                                        </p:tgtEl>
                                      </p:cBhvr>
                                      <p:to x="100000" y="95000"/>
                                    </p:animScale>
                                    <p:animScale>
                                      <p:cBhvr>
                                        <p:cTn id="307" dur="166" decel="50000">
                                          <p:stCondLst>
                                            <p:cond delay="1834"/>
                                          </p:stCondLst>
                                        </p:cTn>
                                        <p:tgtEl>
                                          <p:spTgt spid="15"/>
                                        </p:tgtEl>
                                      </p:cBhvr>
                                      <p:to x="100000" y="100000"/>
                                    </p:animScale>
                                  </p:childTnLst>
                                </p:cTn>
                              </p:par>
                            </p:childTnLst>
                          </p:cTn>
                        </p:par>
                      </p:childTnLst>
                    </p:cTn>
                  </p:par>
                  <p:par>
                    <p:cTn id="308" fill="hold">
                      <p:stCondLst>
                        <p:cond delay="indefinite"/>
                      </p:stCondLst>
                      <p:childTnLst>
                        <p:par>
                          <p:cTn id="309" fill="hold">
                            <p:stCondLst>
                              <p:cond delay="0"/>
                            </p:stCondLst>
                            <p:childTnLst>
                              <p:par>
                                <p:cTn id="310" presetID="26" presetClass="entr" presetSubtype="0" fill="hold" grpId="0" nodeType="clickEffect">
                                  <p:stCondLst>
                                    <p:cond delay="0"/>
                                  </p:stCondLst>
                                  <p:childTnLst>
                                    <p:set>
                                      <p:cBhvr>
                                        <p:cTn id="311" dur="1" fill="hold">
                                          <p:stCondLst>
                                            <p:cond delay="0"/>
                                          </p:stCondLst>
                                        </p:cTn>
                                        <p:tgtEl>
                                          <p:spTgt spid="39"/>
                                        </p:tgtEl>
                                        <p:attrNameLst>
                                          <p:attrName>style.visibility</p:attrName>
                                        </p:attrNameLst>
                                      </p:cBhvr>
                                      <p:to>
                                        <p:strVal val="visible"/>
                                      </p:to>
                                    </p:set>
                                    <p:animEffect transition="in" filter="wipe(down)">
                                      <p:cBhvr>
                                        <p:cTn id="312" dur="580">
                                          <p:stCondLst>
                                            <p:cond delay="0"/>
                                          </p:stCondLst>
                                        </p:cTn>
                                        <p:tgtEl>
                                          <p:spTgt spid="39"/>
                                        </p:tgtEl>
                                      </p:cBhvr>
                                    </p:animEffect>
                                    <p:anim calcmode="lin" valueType="num">
                                      <p:cBhvr>
                                        <p:cTn id="31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1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1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1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1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18" dur="26">
                                          <p:stCondLst>
                                            <p:cond delay="650"/>
                                          </p:stCondLst>
                                        </p:cTn>
                                        <p:tgtEl>
                                          <p:spTgt spid="39"/>
                                        </p:tgtEl>
                                      </p:cBhvr>
                                      <p:to x="100000" y="60000"/>
                                    </p:animScale>
                                    <p:animScale>
                                      <p:cBhvr>
                                        <p:cTn id="319" dur="166" decel="50000">
                                          <p:stCondLst>
                                            <p:cond delay="676"/>
                                          </p:stCondLst>
                                        </p:cTn>
                                        <p:tgtEl>
                                          <p:spTgt spid="39"/>
                                        </p:tgtEl>
                                      </p:cBhvr>
                                      <p:to x="100000" y="100000"/>
                                    </p:animScale>
                                    <p:animScale>
                                      <p:cBhvr>
                                        <p:cTn id="320" dur="26">
                                          <p:stCondLst>
                                            <p:cond delay="1312"/>
                                          </p:stCondLst>
                                        </p:cTn>
                                        <p:tgtEl>
                                          <p:spTgt spid="39"/>
                                        </p:tgtEl>
                                      </p:cBhvr>
                                      <p:to x="100000" y="80000"/>
                                    </p:animScale>
                                    <p:animScale>
                                      <p:cBhvr>
                                        <p:cTn id="321" dur="166" decel="50000">
                                          <p:stCondLst>
                                            <p:cond delay="1338"/>
                                          </p:stCondLst>
                                        </p:cTn>
                                        <p:tgtEl>
                                          <p:spTgt spid="39"/>
                                        </p:tgtEl>
                                      </p:cBhvr>
                                      <p:to x="100000" y="100000"/>
                                    </p:animScale>
                                    <p:animScale>
                                      <p:cBhvr>
                                        <p:cTn id="322" dur="26">
                                          <p:stCondLst>
                                            <p:cond delay="1642"/>
                                          </p:stCondLst>
                                        </p:cTn>
                                        <p:tgtEl>
                                          <p:spTgt spid="39"/>
                                        </p:tgtEl>
                                      </p:cBhvr>
                                      <p:to x="100000" y="90000"/>
                                    </p:animScale>
                                    <p:animScale>
                                      <p:cBhvr>
                                        <p:cTn id="323" dur="166" decel="50000">
                                          <p:stCondLst>
                                            <p:cond delay="1668"/>
                                          </p:stCondLst>
                                        </p:cTn>
                                        <p:tgtEl>
                                          <p:spTgt spid="39"/>
                                        </p:tgtEl>
                                      </p:cBhvr>
                                      <p:to x="100000" y="100000"/>
                                    </p:animScale>
                                    <p:animScale>
                                      <p:cBhvr>
                                        <p:cTn id="324" dur="26">
                                          <p:stCondLst>
                                            <p:cond delay="1808"/>
                                          </p:stCondLst>
                                        </p:cTn>
                                        <p:tgtEl>
                                          <p:spTgt spid="39"/>
                                        </p:tgtEl>
                                      </p:cBhvr>
                                      <p:to x="100000" y="95000"/>
                                    </p:animScale>
                                    <p:animScale>
                                      <p:cBhvr>
                                        <p:cTn id="325" dur="166" decel="50000">
                                          <p:stCondLst>
                                            <p:cond delay="1834"/>
                                          </p:stCondLst>
                                        </p:cTn>
                                        <p:tgtEl>
                                          <p:spTgt spid="39"/>
                                        </p:tgtEl>
                                      </p:cBhvr>
                                      <p:to x="100000" y="100000"/>
                                    </p:animScale>
                                  </p:childTnLst>
                                </p:cTn>
                              </p:par>
                            </p:childTnLst>
                          </p:cTn>
                        </p:par>
                      </p:childTnLst>
                    </p:cTn>
                  </p:par>
                  <p:par>
                    <p:cTn id="326" fill="hold">
                      <p:stCondLst>
                        <p:cond delay="indefinite"/>
                      </p:stCondLst>
                      <p:childTnLst>
                        <p:par>
                          <p:cTn id="327" fill="hold">
                            <p:stCondLst>
                              <p:cond delay="0"/>
                            </p:stCondLst>
                            <p:childTnLst>
                              <p:par>
                                <p:cTn id="328" presetID="26" presetClass="entr" presetSubtype="0" fill="hold" grpId="0" nodeType="clickEffect">
                                  <p:stCondLst>
                                    <p:cond delay="0"/>
                                  </p:stCondLst>
                                  <p:childTnLst>
                                    <p:set>
                                      <p:cBhvr>
                                        <p:cTn id="329" dur="1" fill="hold">
                                          <p:stCondLst>
                                            <p:cond delay="0"/>
                                          </p:stCondLst>
                                        </p:cTn>
                                        <p:tgtEl>
                                          <p:spTgt spid="38"/>
                                        </p:tgtEl>
                                        <p:attrNameLst>
                                          <p:attrName>style.visibility</p:attrName>
                                        </p:attrNameLst>
                                      </p:cBhvr>
                                      <p:to>
                                        <p:strVal val="visible"/>
                                      </p:to>
                                    </p:set>
                                    <p:animEffect transition="in" filter="wipe(down)">
                                      <p:cBhvr>
                                        <p:cTn id="330" dur="580">
                                          <p:stCondLst>
                                            <p:cond delay="0"/>
                                          </p:stCondLst>
                                        </p:cTn>
                                        <p:tgtEl>
                                          <p:spTgt spid="38"/>
                                        </p:tgtEl>
                                      </p:cBhvr>
                                    </p:animEffect>
                                    <p:anim calcmode="lin" valueType="num">
                                      <p:cBhvr>
                                        <p:cTn id="33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3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3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3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36" dur="26">
                                          <p:stCondLst>
                                            <p:cond delay="650"/>
                                          </p:stCondLst>
                                        </p:cTn>
                                        <p:tgtEl>
                                          <p:spTgt spid="38"/>
                                        </p:tgtEl>
                                      </p:cBhvr>
                                      <p:to x="100000" y="60000"/>
                                    </p:animScale>
                                    <p:animScale>
                                      <p:cBhvr>
                                        <p:cTn id="337" dur="166" decel="50000">
                                          <p:stCondLst>
                                            <p:cond delay="676"/>
                                          </p:stCondLst>
                                        </p:cTn>
                                        <p:tgtEl>
                                          <p:spTgt spid="38"/>
                                        </p:tgtEl>
                                      </p:cBhvr>
                                      <p:to x="100000" y="100000"/>
                                    </p:animScale>
                                    <p:animScale>
                                      <p:cBhvr>
                                        <p:cTn id="338" dur="26">
                                          <p:stCondLst>
                                            <p:cond delay="1312"/>
                                          </p:stCondLst>
                                        </p:cTn>
                                        <p:tgtEl>
                                          <p:spTgt spid="38"/>
                                        </p:tgtEl>
                                      </p:cBhvr>
                                      <p:to x="100000" y="80000"/>
                                    </p:animScale>
                                    <p:animScale>
                                      <p:cBhvr>
                                        <p:cTn id="339" dur="166" decel="50000">
                                          <p:stCondLst>
                                            <p:cond delay="1338"/>
                                          </p:stCondLst>
                                        </p:cTn>
                                        <p:tgtEl>
                                          <p:spTgt spid="38"/>
                                        </p:tgtEl>
                                      </p:cBhvr>
                                      <p:to x="100000" y="100000"/>
                                    </p:animScale>
                                    <p:animScale>
                                      <p:cBhvr>
                                        <p:cTn id="340" dur="26">
                                          <p:stCondLst>
                                            <p:cond delay="1642"/>
                                          </p:stCondLst>
                                        </p:cTn>
                                        <p:tgtEl>
                                          <p:spTgt spid="38"/>
                                        </p:tgtEl>
                                      </p:cBhvr>
                                      <p:to x="100000" y="90000"/>
                                    </p:animScale>
                                    <p:animScale>
                                      <p:cBhvr>
                                        <p:cTn id="341" dur="166" decel="50000">
                                          <p:stCondLst>
                                            <p:cond delay="1668"/>
                                          </p:stCondLst>
                                        </p:cTn>
                                        <p:tgtEl>
                                          <p:spTgt spid="38"/>
                                        </p:tgtEl>
                                      </p:cBhvr>
                                      <p:to x="100000" y="100000"/>
                                    </p:animScale>
                                    <p:animScale>
                                      <p:cBhvr>
                                        <p:cTn id="342" dur="26">
                                          <p:stCondLst>
                                            <p:cond delay="1808"/>
                                          </p:stCondLst>
                                        </p:cTn>
                                        <p:tgtEl>
                                          <p:spTgt spid="38"/>
                                        </p:tgtEl>
                                      </p:cBhvr>
                                      <p:to x="100000" y="95000"/>
                                    </p:animScale>
                                    <p:animScale>
                                      <p:cBhvr>
                                        <p:cTn id="343" dur="166" decel="50000">
                                          <p:stCondLst>
                                            <p:cond delay="1834"/>
                                          </p:stCondLst>
                                        </p:cTn>
                                        <p:tgtEl>
                                          <p:spTgt spid="38"/>
                                        </p:tgtEl>
                                      </p:cBhvr>
                                      <p:to x="100000" y="100000"/>
                                    </p:animScale>
                                  </p:childTnLst>
                                </p:cTn>
                              </p:par>
                            </p:childTnLst>
                          </p:cTn>
                        </p:par>
                      </p:childTnLst>
                    </p:cTn>
                  </p:par>
                  <p:par>
                    <p:cTn id="344" fill="hold">
                      <p:stCondLst>
                        <p:cond delay="indefinite"/>
                      </p:stCondLst>
                      <p:childTnLst>
                        <p:par>
                          <p:cTn id="345" fill="hold">
                            <p:stCondLst>
                              <p:cond delay="0"/>
                            </p:stCondLst>
                            <p:childTnLst>
                              <p:par>
                                <p:cTn id="346" presetID="21" presetClass="entr" presetSubtype="1" fill="hold" nodeType="clickEffect">
                                  <p:stCondLst>
                                    <p:cond delay="0"/>
                                  </p:stCondLst>
                                  <p:childTnLst>
                                    <p:set>
                                      <p:cBhvr>
                                        <p:cTn id="347" dur="1" fill="hold">
                                          <p:stCondLst>
                                            <p:cond delay="0"/>
                                          </p:stCondLst>
                                        </p:cTn>
                                        <p:tgtEl>
                                          <p:spTgt spid="22"/>
                                        </p:tgtEl>
                                        <p:attrNameLst>
                                          <p:attrName>style.visibility</p:attrName>
                                        </p:attrNameLst>
                                      </p:cBhvr>
                                      <p:to>
                                        <p:strVal val="visible"/>
                                      </p:to>
                                    </p:set>
                                    <p:animEffect transition="in" filter="wheel(1)">
                                      <p:cBhvr>
                                        <p:cTn id="348" dur="2000"/>
                                        <p:tgtEl>
                                          <p:spTgt spid="22"/>
                                        </p:tgtEl>
                                      </p:cBhvr>
                                    </p:animEffect>
                                  </p:childTnLst>
                                </p:cTn>
                              </p:par>
                              <p:par>
                                <p:cTn id="349" presetID="21" presetClass="entr" presetSubtype="1" fill="hold" nodeType="withEffect">
                                  <p:stCondLst>
                                    <p:cond delay="0"/>
                                  </p:stCondLst>
                                  <p:childTnLst>
                                    <p:set>
                                      <p:cBhvr>
                                        <p:cTn id="350" dur="1" fill="hold">
                                          <p:stCondLst>
                                            <p:cond delay="0"/>
                                          </p:stCondLst>
                                        </p:cTn>
                                        <p:tgtEl>
                                          <p:spTgt spid="23"/>
                                        </p:tgtEl>
                                        <p:attrNameLst>
                                          <p:attrName>style.visibility</p:attrName>
                                        </p:attrNameLst>
                                      </p:cBhvr>
                                      <p:to>
                                        <p:strVal val="visible"/>
                                      </p:to>
                                    </p:set>
                                    <p:animEffect transition="in" filter="wheel(1)">
                                      <p:cBhvr>
                                        <p:cTn id="351" dur="2000"/>
                                        <p:tgtEl>
                                          <p:spTgt spid="23"/>
                                        </p:tgtEl>
                                      </p:cBhvr>
                                    </p:animEffect>
                                  </p:childTnLst>
                                </p:cTn>
                              </p:par>
                            </p:childTnLst>
                          </p:cTn>
                        </p:par>
                      </p:childTnLst>
                    </p:cTn>
                  </p:par>
                  <p:par>
                    <p:cTn id="352" fill="hold">
                      <p:stCondLst>
                        <p:cond delay="indefinite"/>
                      </p:stCondLst>
                      <p:childTnLst>
                        <p:par>
                          <p:cTn id="353" fill="hold">
                            <p:stCondLst>
                              <p:cond delay="0"/>
                            </p:stCondLst>
                            <p:childTnLst>
                              <p:par>
                                <p:cTn id="354" presetID="26" presetClass="entr" presetSubtype="0" fill="hold" grpId="0" nodeType="clickEffect">
                                  <p:stCondLst>
                                    <p:cond delay="0"/>
                                  </p:stCondLst>
                                  <p:childTnLst>
                                    <p:set>
                                      <p:cBhvr>
                                        <p:cTn id="355" dur="1" fill="hold">
                                          <p:stCondLst>
                                            <p:cond delay="0"/>
                                          </p:stCondLst>
                                        </p:cTn>
                                        <p:tgtEl>
                                          <p:spTgt spid="25"/>
                                        </p:tgtEl>
                                        <p:attrNameLst>
                                          <p:attrName>style.visibility</p:attrName>
                                        </p:attrNameLst>
                                      </p:cBhvr>
                                      <p:to>
                                        <p:strVal val="visible"/>
                                      </p:to>
                                    </p:set>
                                    <p:animEffect transition="in" filter="wipe(down)">
                                      <p:cBhvr>
                                        <p:cTn id="356" dur="580">
                                          <p:stCondLst>
                                            <p:cond delay="0"/>
                                          </p:stCondLst>
                                        </p:cTn>
                                        <p:tgtEl>
                                          <p:spTgt spid="25"/>
                                        </p:tgtEl>
                                      </p:cBhvr>
                                    </p:animEffect>
                                    <p:anim calcmode="lin" valueType="num">
                                      <p:cBhvr>
                                        <p:cTn id="35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5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5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6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6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62" dur="26">
                                          <p:stCondLst>
                                            <p:cond delay="650"/>
                                          </p:stCondLst>
                                        </p:cTn>
                                        <p:tgtEl>
                                          <p:spTgt spid="25"/>
                                        </p:tgtEl>
                                      </p:cBhvr>
                                      <p:to x="100000" y="60000"/>
                                    </p:animScale>
                                    <p:animScale>
                                      <p:cBhvr>
                                        <p:cTn id="363" dur="166" decel="50000">
                                          <p:stCondLst>
                                            <p:cond delay="676"/>
                                          </p:stCondLst>
                                        </p:cTn>
                                        <p:tgtEl>
                                          <p:spTgt spid="25"/>
                                        </p:tgtEl>
                                      </p:cBhvr>
                                      <p:to x="100000" y="100000"/>
                                    </p:animScale>
                                    <p:animScale>
                                      <p:cBhvr>
                                        <p:cTn id="364" dur="26">
                                          <p:stCondLst>
                                            <p:cond delay="1312"/>
                                          </p:stCondLst>
                                        </p:cTn>
                                        <p:tgtEl>
                                          <p:spTgt spid="25"/>
                                        </p:tgtEl>
                                      </p:cBhvr>
                                      <p:to x="100000" y="80000"/>
                                    </p:animScale>
                                    <p:animScale>
                                      <p:cBhvr>
                                        <p:cTn id="365" dur="166" decel="50000">
                                          <p:stCondLst>
                                            <p:cond delay="1338"/>
                                          </p:stCondLst>
                                        </p:cTn>
                                        <p:tgtEl>
                                          <p:spTgt spid="25"/>
                                        </p:tgtEl>
                                      </p:cBhvr>
                                      <p:to x="100000" y="100000"/>
                                    </p:animScale>
                                    <p:animScale>
                                      <p:cBhvr>
                                        <p:cTn id="366" dur="26">
                                          <p:stCondLst>
                                            <p:cond delay="1642"/>
                                          </p:stCondLst>
                                        </p:cTn>
                                        <p:tgtEl>
                                          <p:spTgt spid="25"/>
                                        </p:tgtEl>
                                      </p:cBhvr>
                                      <p:to x="100000" y="90000"/>
                                    </p:animScale>
                                    <p:animScale>
                                      <p:cBhvr>
                                        <p:cTn id="367" dur="166" decel="50000">
                                          <p:stCondLst>
                                            <p:cond delay="1668"/>
                                          </p:stCondLst>
                                        </p:cTn>
                                        <p:tgtEl>
                                          <p:spTgt spid="25"/>
                                        </p:tgtEl>
                                      </p:cBhvr>
                                      <p:to x="100000" y="100000"/>
                                    </p:animScale>
                                    <p:animScale>
                                      <p:cBhvr>
                                        <p:cTn id="368" dur="26">
                                          <p:stCondLst>
                                            <p:cond delay="1808"/>
                                          </p:stCondLst>
                                        </p:cTn>
                                        <p:tgtEl>
                                          <p:spTgt spid="25"/>
                                        </p:tgtEl>
                                      </p:cBhvr>
                                      <p:to x="100000" y="95000"/>
                                    </p:animScale>
                                    <p:animScale>
                                      <p:cBhvr>
                                        <p:cTn id="369" dur="166" decel="50000">
                                          <p:stCondLst>
                                            <p:cond delay="1834"/>
                                          </p:stCondLst>
                                        </p:cTn>
                                        <p:tgtEl>
                                          <p:spTgt spid="25"/>
                                        </p:tgtEl>
                                      </p:cBhvr>
                                      <p:to x="100000" y="100000"/>
                                    </p:animScale>
                                  </p:childTnLst>
                                </p:cTn>
                              </p:par>
                              <p:par>
                                <p:cTn id="370" presetID="26" presetClass="entr" presetSubtype="0" fill="hold" nodeType="withEffect">
                                  <p:stCondLst>
                                    <p:cond delay="0"/>
                                  </p:stCondLst>
                                  <p:childTnLst>
                                    <p:set>
                                      <p:cBhvr>
                                        <p:cTn id="371" dur="1" fill="hold">
                                          <p:stCondLst>
                                            <p:cond delay="0"/>
                                          </p:stCondLst>
                                        </p:cTn>
                                        <p:tgtEl>
                                          <p:spTgt spid="26"/>
                                        </p:tgtEl>
                                        <p:attrNameLst>
                                          <p:attrName>style.visibility</p:attrName>
                                        </p:attrNameLst>
                                      </p:cBhvr>
                                      <p:to>
                                        <p:strVal val="visible"/>
                                      </p:to>
                                    </p:set>
                                    <p:animEffect transition="in" filter="wipe(down)">
                                      <p:cBhvr>
                                        <p:cTn id="372" dur="580">
                                          <p:stCondLst>
                                            <p:cond delay="0"/>
                                          </p:stCondLst>
                                        </p:cTn>
                                        <p:tgtEl>
                                          <p:spTgt spid="26"/>
                                        </p:tgtEl>
                                      </p:cBhvr>
                                    </p:animEffect>
                                    <p:anim calcmode="lin" valueType="num">
                                      <p:cBhvr>
                                        <p:cTn id="37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78" dur="26">
                                          <p:stCondLst>
                                            <p:cond delay="650"/>
                                          </p:stCondLst>
                                        </p:cTn>
                                        <p:tgtEl>
                                          <p:spTgt spid="26"/>
                                        </p:tgtEl>
                                      </p:cBhvr>
                                      <p:to x="100000" y="60000"/>
                                    </p:animScale>
                                    <p:animScale>
                                      <p:cBhvr>
                                        <p:cTn id="379" dur="166" decel="50000">
                                          <p:stCondLst>
                                            <p:cond delay="676"/>
                                          </p:stCondLst>
                                        </p:cTn>
                                        <p:tgtEl>
                                          <p:spTgt spid="26"/>
                                        </p:tgtEl>
                                      </p:cBhvr>
                                      <p:to x="100000" y="100000"/>
                                    </p:animScale>
                                    <p:animScale>
                                      <p:cBhvr>
                                        <p:cTn id="380" dur="26">
                                          <p:stCondLst>
                                            <p:cond delay="1312"/>
                                          </p:stCondLst>
                                        </p:cTn>
                                        <p:tgtEl>
                                          <p:spTgt spid="26"/>
                                        </p:tgtEl>
                                      </p:cBhvr>
                                      <p:to x="100000" y="80000"/>
                                    </p:animScale>
                                    <p:animScale>
                                      <p:cBhvr>
                                        <p:cTn id="381" dur="166" decel="50000">
                                          <p:stCondLst>
                                            <p:cond delay="1338"/>
                                          </p:stCondLst>
                                        </p:cTn>
                                        <p:tgtEl>
                                          <p:spTgt spid="26"/>
                                        </p:tgtEl>
                                      </p:cBhvr>
                                      <p:to x="100000" y="100000"/>
                                    </p:animScale>
                                    <p:animScale>
                                      <p:cBhvr>
                                        <p:cTn id="382" dur="26">
                                          <p:stCondLst>
                                            <p:cond delay="1642"/>
                                          </p:stCondLst>
                                        </p:cTn>
                                        <p:tgtEl>
                                          <p:spTgt spid="26"/>
                                        </p:tgtEl>
                                      </p:cBhvr>
                                      <p:to x="100000" y="90000"/>
                                    </p:animScale>
                                    <p:animScale>
                                      <p:cBhvr>
                                        <p:cTn id="383" dur="166" decel="50000">
                                          <p:stCondLst>
                                            <p:cond delay="1668"/>
                                          </p:stCondLst>
                                        </p:cTn>
                                        <p:tgtEl>
                                          <p:spTgt spid="26"/>
                                        </p:tgtEl>
                                      </p:cBhvr>
                                      <p:to x="100000" y="100000"/>
                                    </p:animScale>
                                    <p:animScale>
                                      <p:cBhvr>
                                        <p:cTn id="384" dur="26">
                                          <p:stCondLst>
                                            <p:cond delay="1808"/>
                                          </p:stCondLst>
                                        </p:cTn>
                                        <p:tgtEl>
                                          <p:spTgt spid="26"/>
                                        </p:tgtEl>
                                      </p:cBhvr>
                                      <p:to x="100000" y="95000"/>
                                    </p:animScale>
                                    <p:animScale>
                                      <p:cBhvr>
                                        <p:cTn id="385" dur="166" decel="50000">
                                          <p:stCondLst>
                                            <p:cond delay="1834"/>
                                          </p:stCondLst>
                                        </p:cTn>
                                        <p:tgtEl>
                                          <p:spTgt spid="26"/>
                                        </p:tgtEl>
                                      </p:cBhvr>
                                      <p:to x="100000" y="100000"/>
                                    </p:animScale>
                                  </p:childTnLst>
                                </p:cTn>
                              </p:par>
                            </p:childTnLst>
                          </p:cTn>
                        </p:par>
                      </p:childTnLst>
                    </p:cTn>
                  </p:par>
                  <p:par>
                    <p:cTn id="386" fill="hold">
                      <p:stCondLst>
                        <p:cond delay="indefinite"/>
                      </p:stCondLst>
                      <p:childTnLst>
                        <p:par>
                          <p:cTn id="387" fill="hold">
                            <p:stCondLst>
                              <p:cond delay="0"/>
                            </p:stCondLst>
                            <p:childTnLst>
                              <p:par>
                                <p:cTn id="388" presetID="26" presetClass="entr" presetSubtype="0" fill="hold" grpId="0" nodeType="clickEffect">
                                  <p:stCondLst>
                                    <p:cond delay="0"/>
                                  </p:stCondLst>
                                  <p:childTnLst>
                                    <p:set>
                                      <p:cBhvr>
                                        <p:cTn id="389" dur="1" fill="hold">
                                          <p:stCondLst>
                                            <p:cond delay="0"/>
                                          </p:stCondLst>
                                        </p:cTn>
                                        <p:tgtEl>
                                          <p:spTgt spid="19"/>
                                        </p:tgtEl>
                                        <p:attrNameLst>
                                          <p:attrName>style.visibility</p:attrName>
                                        </p:attrNameLst>
                                      </p:cBhvr>
                                      <p:to>
                                        <p:strVal val="visible"/>
                                      </p:to>
                                    </p:set>
                                    <p:animEffect transition="in" filter="wipe(down)">
                                      <p:cBhvr>
                                        <p:cTn id="390" dur="580">
                                          <p:stCondLst>
                                            <p:cond delay="0"/>
                                          </p:stCondLst>
                                        </p:cTn>
                                        <p:tgtEl>
                                          <p:spTgt spid="19"/>
                                        </p:tgtEl>
                                      </p:cBhvr>
                                    </p:animEffect>
                                    <p:anim calcmode="lin" valueType="num">
                                      <p:cBhvr>
                                        <p:cTn id="39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9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9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9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96" dur="26">
                                          <p:stCondLst>
                                            <p:cond delay="650"/>
                                          </p:stCondLst>
                                        </p:cTn>
                                        <p:tgtEl>
                                          <p:spTgt spid="19"/>
                                        </p:tgtEl>
                                      </p:cBhvr>
                                      <p:to x="100000" y="60000"/>
                                    </p:animScale>
                                    <p:animScale>
                                      <p:cBhvr>
                                        <p:cTn id="397" dur="166" decel="50000">
                                          <p:stCondLst>
                                            <p:cond delay="676"/>
                                          </p:stCondLst>
                                        </p:cTn>
                                        <p:tgtEl>
                                          <p:spTgt spid="19"/>
                                        </p:tgtEl>
                                      </p:cBhvr>
                                      <p:to x="100000" y="100000"/>
                                    </p:animScale>
                                    <p:animScale>
                                      <p:cBhvr>
                                        <p:cTn id="398" dur="26">
                                          <p:stCondLst>
                                            <p:cond delay="1312"/>
                                          </p:stCondLst>
                                        </p:cTn>
                                        <p:tgtEl>
                                          <p:spTgt spid="19"/>
                                        </p:tgtEl>
                                      </p:cBhvr>
                                      <p:to x="100000" y="80000"/>
                                    </p:animScale>
                                    <p:animScale>
                                      <p:cBhvr>
                                        <p:cTn id="399" dur="166" decel="50000">
                                          <p:stCondLst>
                                            <p:cond delay="1338"/>
                                          </p:stCondLst>
                                        </p:cTn>
                                        <p:tgtEl>
                                          <p:spTgt spid="19"/>
                                        </p:tgtEl>
                                      </p:cBhvr>
                                      <p:to x="100000" y="100000"/>
                                    </p:animScale>
                                    <p:animScale>
                                      <p:cBhvr>
                                        <p:cTn id="400" dur="26">
                                          <p:stCondLst>
                                            <p:cond delay="1642"/>
                                          </p:stCondLst>
                                        </p:cTn>
                                        <p:tgtEl>
                                          <p:spTgt spid="19"/>
                                        </p:tgtEl>
                                      </p:cBhvr>
                                      <p:to x="100000" y="90000"/>
                                    </p:animScale>
                                    <p:animScale>
                                      <p:cBhvr>
                                        <p:cTn id="401" dur="166" decel="50000">
                                          <p:stCondLst>
                                            <p:cond delay="1668"/>
                                          </p:stCondLst>
                                        </p:cTn>
                                        <p:tgtEl>
                                          <p:spTgt spid="19"/>
                                        </p:tgtEl>
                                      </p:cBhvr>
                                      <p:to x="100000" y="100000"/>
                                    </p:animScale>
                                    <p:animScale>
                                      <p:cBhvr>
                                        <p:cTn id="402" dur="26">
                                          <p:stCondLst>
                                            <p:cond delay="1808"/>
                                          </p:stCondLst>
                                        </p:cTn>
                                        <p:tgtEl>
                                          <p:spTgt spid="19"/>
                                        </p:tgtEl>
                                      </p:cBhvr>
                                      <p:to x="100000" y="95000"/>
                                    </p:animScale>
                                    <p:animScale>
                                      <p:cBhvr>
                                        <p:cTn id="403" dur="166" decel="50000">
                                          <p:stCondLst>
                                            <p:cond delay="1834"/>
                                          </p:stCondLst>
                                        </p:cTn>
                                        <p:tgtEl>
                                          <p:spTgt spid="19"/>
                                        </p:tgtEl>
                                      </p:cBhvr>
                                      <p:to x="100000" y="100000"/>
                                    </p:animScale>
                                  </p:childTnLst>
                                </p:cTn>
                              </p:par>
                            </p:childTnLst>
                          </p:cTn>
                        </p:par>
                      </p:childTnLst>
                    </p:cTn>
                  </p:par>
                  <p:par>
                    <p:cTn id="404" fill="hold">
                      <p:stCondLst>
                        <p:cond delay="indefinite"/>
                      </p:stCondLst>
                      <p:childTnLst>
                        <p:par>
                          <p:cTn id="405" fill="hold">
                            <p:stCondLst>
                              <p:cond delay="0"/>
                            </p:stCondLst>
                            <p:childTnLst>
                              <p:par>
                                <p:cTn id="406" presetID="26" presetClass="entr" presetSubtype="0" fill="hold" grpId="0" nodeType="clickEffect">
                                  <p:stCondLst>
                                    <p:cond delay="0"/>
                                  </p:stCondLst>
                                  <p:childTnLst>
                                    <p:set>
                                      <p:cBhvr>
                                        <p:cTn id="407" dur="1" fill="hold">
                                          <p:stCondLst>
                                            <p:cond delay="0"/>
                                          </p:stCondLst>
                                        </p:cTn>
                                        <p:tgtEl>
                                          <p:spTgt spid="20"/>
                                        </p:tgtEl>
                                        <p:attrNameLst>
                                          <p:attrName>style.visibility</p:attrName>
                                        </p:attrNameLst>
                                      </p:cBhvr>
                                      <p:to>
                                        <p:strVal val="visible"/>
                                      </p:to>
                                    </p:set>
                                    <p:animEffect transition="in" filter="wipe(down)">
                                      <p:cBhvr>
                                        <p:cTn id="408" dur="580">
                                          <p:stCondLst>
                                            <p:cond delay="0"/>
                                          </p:stCondLst>
                                        </p:cTn>
                                        <p:tgtEl>
                                          <p:spTgt spid="20"/>
                                        </p:tgtEl>
                                      </p:cBhvr>
                                    </p:animEffect>
                                    <p:anim calcmode="lin" valueType="num">
                                      <p:cBhvr>
                                        <p:cTn id="40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1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1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1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1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14" dur="26">
                                          <p:stCondLst>
                                            <p:cond delay="650"/>
                                          </p:stCondLst>
                                        </p:cTn>
                                        <p:tgtEl>
                                          <p:spTgt spid="20"/>
                                        </p:tgtEl>
                                      </p:cBhvr>
                                      <p:to x="100000" y="60000"/>
                                    </p:animScale>
                                    <p:animScale>
                                      <p:cBhvr>
                                        <p:cTn id="415" dur="166" decel="50000">
                                          <p:stCondLst>
                                            <p:cond delay="676"/>
                                          </p:stCondLst>
                                        </p:cTn>
                                        <p:tgtEl>
                                          <p:spTgt spid="20"/>
                                        </p:tgtEl>
                                      </p:cBhvr>
                                      <p:to x="100000" y="100000"/>
                                    </p:animScale>
                                    <p:animScale>
                                      <p:cBhvr>
                                        <p:cTn id="416" dur="26">
                                          <p:stCondLst>
                                            <p:cond delay="1312"/>
                                          </p:stCondLst>
                                        </p:cTn>
                                        <p:tgtEl>
                                          <p:spTgt spid="20"/>
                                        </p:tgtEl>
                                      </p:cBhvr>
                                      <p:to x="100000" y="80000"/>
                                    </p:animScale>
                                    <p:animScale>
                                      <p:cBhvr>
                                        <p:cTn id="417" dur="166" decel="50000">
                                          <p:stCondLst>
                                            <p:cond delay="1338"/>
                                          </p:stCondLst>
                                        </p:cTn>
                                        <p:tgtEl>
                                          <p:spTgt spid="20"/>
                                        </p:tgtEl>
                                      </p:cBhvr>
                                      <p:to x="100000" y="100000"/>
                                    </p:animScale>
                                    <p:animScale>
                                      <p:cBhvr>
                                        <p:cTn id="418" dur="26">
                                          <p:stCondLst>
                                            <p:cond delay="1642"/>
                                          </p:stCondLst>
                                        </p:cTn>
                                        <p:tgtEl>
                                          <p:spTgt spid="20"/>
                                        </p:tgtEl>
                                      </p:cBhvr>
                                      <p:to x="100000" y="90000"/>
                                    </p:animScale>
                                    <p:animScale>
                                      <p:cBhvr>
                                        <p:cTn id="419" dur="166" decel="50000">
                                          <p:stCondLst>
                                            <p:cond delay="1668"/>
                                          </p:stCondLst>
                                        </p:cTn>
                                        <p:tgtEl>
                                          <p:spTgt spid="20"/>
                                        </p:tgtEl>
                                      </p:cBhvr>
                                      <p:to x="100000" y="100000"/>
                                    </p:animScale>
                                    <p:animScale>
                                      <p:cBhvr>
                                        <p:cTn id="420" dur="26">
                                          <p:stCondLst>
                                            <p:cond delay="1808"/>
                                          </p:stCondLst>
                                        </p:cTn>
                                        <p:tgtEl>
                                          <p:spTgt spid="20"/>
                                        </p:tgtEl>
                                      </p:cBhvr>
                                      <p:to x="100000" y="95000"/>
                                    </p:animScale>
                                    <p:animScale>
                                      <p:cBhvr>
                                        <p:cTn id="421" dur="166" decel="50000">
                                          <p:stCondLst>
                                            <p:cond delay="1834"/>
                                          </p:stCondLst>
                                        </p:cTn>
                                        <p:tgtEl>
                                          <p:spTgt spid="20"/>
                                        </p:tgtEl>
                                      </p:cBhvr>
                                      <p:to x="100000" y="100000"/>
                                    </p:animScale>
                                  </p:childTnLst>
                                </p:cTn>
                              </p:par>
                            </p:childTnLst>
                          </p:cTn>
                        </p:par>
                      </p:childTnLst>
                    </p:cTn>
                  </p:par>
                  <p:par>
                    <p:cTn id="422" fill="hold">
                      <p:stCondLst>
                        <p:cond delay="indefinite"/>
                      </p:stCondLst>
                      <p:childTnLst>
                        <p:par>
                          <p:cTn id="423" fill="hold">
                            <p:stCondLst>
                              <p:cond delay="0"/>
                            </p:stCondLst>
                            <p:childTnLst>
                              <p:par>
                                <p:cTn id="424" presetID="26" presetClass="entr" presetSubtype="0" fill="hold" grpId="0" nodeType="clickEffect">
                                  <p:stCondLst>
                                    <p:cond delay="0"/>
                                  </p:stCondLst>
                                  <p:childTnLst>
                                    <p:set>
                                      <p:cBhvr>
                                        <p:cTn id="425" dur="1" fill="hold">
                                          <p:stCondLst>
                                            <p:cond delay="0"/>
                                          </p:stCondLst>
                                        </p:cTn>
                                        <p:tgtEl>
                                          <p:spTgt spid="21"/>
                                        </p:tgtEl>
                                        <p:attrNameLst>
                                          <p:attrName>style.visibility</p:attrName>
                                        </p:attrNameLst>
                                      </p:cBhvr>
                                      <p:to>
                                        <p:strVal val="visible"/>
                                      </p:to>
                                    </p:set>
                                    <p:animEffect transition="in" filter="wipe(down)">
                                      <p:cBhvr>
                                        <p:cTn id="426" dur="580">
                                          <p:stCondLst>
                                            <p:cond delay="0"/>
                                          </p:stCondLst>
                                        </p:cTn>
                                        <p:tgtEl>
                                          <p:spTgt spid="21"/>
                                        </p:tgtEl>
                                      </p:cBhvr>
                                    </p:animEffect>
                                    <p:anim calcmode="lin" valueType="num">
                                      <p:cBhvr>
                                        <p:cTn id="42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2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3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32" dur="26">
                                          <p:stCondLst>
                                            <p:cond delay="650"/>
                                          </p:stCondLst>
                                        </p:cTn>
                                        <p:tgtEl>
                                          <p:spTgt spid="21"/>
                                        </p:tgtEl>
                                      </p:cBhvr>
                                      <p:to x="100000" y="60000"/>
                                    </p:animScale>
                                    <p:animScale>
                                      <p:cBhvr>
                                        <p:cTn id="433" dur="166" decel="50000">
                                          <p:stCondLst>
                                            <p:cond delay="676"/>
                                          </p:stCondLst>
                                        </p:cTn>
                                        <p:tgtEl>
                                          <p:spTgt spid="21"/>
                                        </p:tgtEl>
                                      </p:cBhvr>
                                      <p:to x="100000" y="100000"/>
                                    </p:animScale>
                                    <p:animScale>
                                      <p:cBhvr>
                                        <p:cTn id="434" dur="26">
                                          <p:stCondLst>
                                            <p:cond delay="1312"/>
                                          </p:stCondLst>
                                        </p:cTn>
                                        <p:tgtEl>
                                          <p:spTgt spid="21"/>
                                        </p:tgtEl>
                                      </p:cBhvr>
                                      <p:to x="100000" y="80000"/>
                                    </p:animScale>
                                    <p:animScale>
                                      <p:cBhvr>
                                        <p:cTn id="435" dur="166" decel="50000">
                                          <p:stCondLst>
                                            <p:cond delay="1338"/>
                                          </p:stCondLst>
                                        </p:cTn>
                                        <p:tgtEl>
                                          <p:spTgt spid="21"/>
                                        </p:tgtEl>
                                      </p:cBhvr>
                                      <p:to x="100000" y="100000"/>
                                    </p:animScale>
                                    <p:animScale>
                                      <p:cBhvr>
                                        <p:cTn id="436" dur="26">
                                          <p:stCondLst>
                                            <p:cond delay="1642"/>
                                          </p:stCondLst>
                                        </p:cTn>
                                        <p:tgtEl>
                                          <p:spTgt spid="21"/>
                                        </p:tgtEl>
                                      </p:cBhvr>
                                      <p:to x="100000" y="90000"/>
                                    </p:animScale>
                                    <p:animScale>
                                      <p:cBhvr>
                                        <p:cTn id="437" dur="166" decel="50000">
                                          <p:stCondLst>
                                            <p:cond delay="1668"/>
                                          </p:stCondLst>
                                        </p:cTn>
                                        <p:tgtEl>
                                          <p:spTgt spid="21"/>
                                        </p:tgtEl>
                                      </p:cBhvr>
                                      <p:to x="100000" y="100000"/>
                                    </p:animScale>
                                    <p:animScale>
                                      <p:cBhvr>
                                        <p:cTn id="438" dur="26">
                                          <p:stCondLst>
                                            <p:cond delay="1808"/>
                                          </p:stCondLst>
                                        </p:cTn>
                                        <p:tgtEl>
                                          <p:spTgt spid="21"/>
                                        </p:tgtEl>
                                      </p:cBhvr>
                                      <p:to x="100000" y="95000"/>
                                    </p:animScale>
                                    <p:animScale>
                                      <p:cBhvr>
                                        <p:cTn id="439" dur="166" decel="50000">
                                          <p:stCondLst>
                                            <p:cond delay="1834"/>
                                          </p:stCondLst>
                                        </p:cTn>
                                        <p:tgtEl>
                                          <p:spTgt spid="21"/>
                                        </p:tgtEl>
                                      </p:cBhvr>
                                      <p:to x="100000" y="100000"/>
                                    </p:animScale>
                                  </p:childTnLst>
                                </p:cTn>
                              </p:par>
                            </p:childTnLst>
                          </p:cTn>
                        </p:par>
                      </p:childTnLst>
                    </p:cTn>
                  </p:par>
                  <p:par>
                    <p:cTn id="440" fill="hold">
                      <p:stCondLst>
                        <p:cond delay="indefinite"/>
                      </p:stCondLst>
                      <p:childTnLst>
                        <p:par>
                          <p:cTn id="441" fill="hold">
                            <p:stCondLst>
                              <p:cond delay="0"/>
                            </p:stCondLst>
                            <p:childTnLst>
                              <p:par>
                                <p:cTn id="442" presetID="26" presetClass="entr" presetSubtype="0" fill="hold" nodeType="clickEffect">
                                  <p:stCondLst>
                                    <p:cond delay="0"/>
                                  </p:stCondLst>
                                  <p:childTnLst>
                                    <p:set>
                                      <p:cBhvr>
                                        <p:cTn id="443" dur="1" fill="hold">
                                          <p:stCondLst>
                                            <p:cond delay="0"/>
                                          </p:stCondLst>
                                        </p:cTn>
                                        <p:tgtEl>
                                          <p:spTgt spid="32"/>
                                        </p:tgtEl>
                                        <p:attrNameLst>
                                          <p:attrName>style.visibility</p:attrName>
                                        </p:attrNameLst>
                                      </p:cBhvr>
                                      <p:to>
                                        <p:strVal val="visible"/>
                                      </p:to>
                                    </p:set>
                                    <p:animEffect transition="in" filter="wipe(down)">
                                      <p:cBhvr>
                                        <p:cTn id="444" dur="580">
                                          <p:stCondLst>
                                            <p:cond delay="0"/>
                                          </p:stCondLst>
                                        </p:cTn>
                                        <p:tgtEl>
                                          <p:spTgt spid="32"/>
                                        </p:tgtEl>
                                      </p:cBhvr>
                                    </p:animEffect>
                                    <p:anim calcmode="lin" valueType="num">
                                      <p:cBhvr>
                                        <p:cTn id="445"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46"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47"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48"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9"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0" dur="26">
                                          <p:stCondLst>
                                            <p:cond delay="650"/>
                                          </p:stCondLst>
                                        </p:cTn>
                                        <p:tgtEl>
                                          <p:spTgt spid="32"/>
                                        </p:tgtEl>
                                      </p:cBhvr>
                                      <p:to x="100000" y="60000"/>
                                    </p:animScale>
                                    <p:animScale>
                                      <p:cBhvr>
                                        <p:cTn id="451" dur="166" decel="50000">
                                          <p:stCondLst>
                                            <p:cond delay="676"/>
                                          </p:stCondLst>
                                        </p:cTn>
                                        <p:tgtEl>
                                          <p:spTgt spid="32"/>
                                        </p:tgtEl>
                                      </p:cBhvr>
                                      <p:to x="100000" y="100000"/>
                                    </p:animScale>
                                    <p:animScale>
                                      <p:cBhvr>
                                        <p:cTn id="452" dur="26">
                                          <p:stCondLst>
                                            <p:cond delay="1312"/>
                                          </p:stCondLst>
                                        </p:cTn>
                                        <p:tgtEl>
                                          <p:spTgt spid="32"/>
                                        </p:tgtEl>
                                      </p:cBhvr>
                                      <p:to x="100000" y="80000"/>
                                    </p:animScale>
                                    <p:animScale>
                                      <p:cBhvr>
                                        <p:cTn id="453" dur="166" decel="50000">
                                          <p:stCondLst>
                                            <p:cond delay="1338"/>
                                          </p:stCondLst>
                                        </p:cTn>
                                        <p:tgtEl>
                                          <p:spTgt spid="32"/>
                                        </p:tgtEl>
                                      </p:cBhvr>
                                      <p:to x="100000" y="100000"/>
                                    </p:animScale>
                                    <p:animScale>
                                      <p:cBhvr>
                                        <p:cTn id="454" dur="26">
                                          <p:stCondLst>
                                            <p:cond delay="1642"/>
                                          </p:stCondLst>
                                        </p:cTn>
                                        <p:tgtEl>
                                          <p:spTgt spid="32"/>
                                        </p:tgtEl>
                                      </p:cBhvr>
                                      <p:to x="100000" y="90000"/>
                                    </p:animScale>
                                    <p:animScale>
                                      <p:cBhvr>
                                        <p:cTn id="455" dur="166" decel="50000">
                                          <p:stCondLst>
                                            <p:cond delay="1668"/>
                                          </p:stCondLst>
                                        </p:cTn>
                                        <p:tgtEl>
                                          <p:spTgt spid="32"/>
                                        </p:tgtEl>
                                      </p:cBhvr>
                                      <p:to x="100000" y="100000"/>
                                    </p:animScale>
                                    <p:animScale>
                                      <p:cBhvr>
                                        <p:cTn id="456" dur="26">
                                          <p:stCondLst>
                                            <p:cond delay="1808"/>
                                          </p:stCondLst>
                                        </p:cTn>
                                        <p:tgtEl>
                                          <p:spTgt spid="32"/>
                                        </p:tgtEl>
                                      </p:cBhvr>
                                      <p:to x="100000" y="95000"/>
                                    </p:animScale>
                                    <p:animScale>
                                      <p:cBhvr>
                                        <p:cTn id="457" dur="166" decel="50000">
                                          <p:stCondLst>
                                            <p:cond delay="1834"/>
                                          </p:stCondLst>
                                        </p:cTn>
                                        <p:tgtEl>
                                          <p:spTgt spid="32"/>
                                        </p:tgtEl>
                                      </p:cBhvr>
                                      <p:to x="100000" y="100000"/>
                                    </p:animScale>
                                  </p:childTnLst>
                                </p:cTn>
                              </p:par>
                              <p:par>
                                <p:cTn id="458" presetID="26" presetClass="entr" presetSubtype="0" fill="hold" grpId="0" nodeType="withEffect">
                                  <p:stCondLst>
                                    <p:cond delay="0"/>
                                  </p:stCondLst>
                                  <p:childTnLst>
                                    <p:set>
                                      <p:cBhvr>
                                        <p:cTn id="459" dur="1" fill="hold">
                                          <p:stCondLst>
                                            <p:cond delay="0"/>
                                          </p:stCondLst>
                                        </p:cTn>
                                        <p:tgtEl>
                                          <p:spTgt spid="31"/>
                                        </p:tgtEl>
                                        <p:attrNameLst>
                                          <p:attrName>style.visibility</p:attrName>
                                        </p:attrNameLst>
                                      </p:cBhvr>
                                      <p:to>
                                        <p:strVal val="visible"/>
                                      </p:to>
                                    </p:set>
                                    <p:animEffect transition="in" filter="wipe(down)">
                                      <p:cBhvr>
                                        <p:cTn id="460" dur="580">
                                          <p:stCondLst>
                                            <p:cond delay="0"/>
                                          </p:stCondLst>
                                        </p:cTn>
                                        <p:tgtEl>
                                          <p:spTgt spid="31"/>
                                        </p:tgtEl>
                                      </p:cBhvr>
                                    </p:animEffect>
                                    <p:anim calcmode="lin" valueType="num">
                                      <p:cBhvr>
                                        <p:cTn id="46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6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6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6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6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66" dur="26">
                                          <p:stCondLst>
                                            <p:cond delay="650"/>
                                          </p:stCondLst>
                                        </p:cTn>
                                        <p:tgtEl>
                                          <p:spTgt spid="31"/>
                                        </p:tgtEl>
                                      </p:cBhvr>
                                      <p:to x="100000" y="60000"/>
                                    </p:animScale>
                                    <p:animScale>
                                      <p:cBhvr>
                                        <p:cTn id="467" dur="166" decel="50000">
                                          <p:stCondLst>
                                            <p:cond delay="676"/>
                                          </p:stCondLst>
                                        </p:cTn>
                                        <p:tgtEl>
                                          <p:spTgt spid="31"/>
                                        </p:tgtEl>
                                      </p:cBhvr>
                                      <p:to x="100000" y="100000"/>
                                    </p:animScale>
                                    <p:animScale>
                                      <p:cBhvr>
                                        <p:cTn id="468" dur="26">
                                          <p:stCondLst>
                                            <p:cond delay="1312"/>
                                          </p:stCondLst>
                                        </p:cTn>
                                        <p:tgtEl>
                                          <p:spTgt spid="31"/>
                                        </p:tgtEl>
                                      </p:cBhvr>
                                      <p:to x="100000" y="80000"/>
                                    </p:animScale>
                                    <p:animScale>
                                      <p:cBhvr>
                                        <p:cTn id="469" dur="166" decel="50000">
                                          <p:stCondLst>
                                            <p:cond delay="1338"/>
                                          </p:stCondLst>
                                        </p:cTn>
                                        <p:tgtEl>
                                          <p:spTgt spid="31"/>
                                        </p:tgtEl>
                                      </p:cBhvr>
                                      <p:to x="100000" y="100000"/>
                                    </p:animScale>
                                    <p:animScale>
                                      <p:cBhvr>
                                        <p:cTn id="470" dur="26">
                                          <p:stCondLst>
                                            <p:cond delay="1642"/>
                                          </p:stCondLst>
                                        </p:cTn>
                                        <p:tgtEl>
                                          <p:spTgt spid="31"/>
                                        </p:tgtEl>
                                      </p:cBhvr>
                                      <p:to x="100000" y="90000"/>
                                    </p:animScale>
                                    <p:animScale>
                                      <p:cBhvr>
                                        <p:cTn id="471" dur="166" decel="50000">
                                          <p:stCondLst>
                                            <p:cond delay="1668"/>
                                          </p:stCondLst>
                                        </p:cTn>
                                        <p:tgtEl>
                                          <p:spTgt spid="31"/>
                                        </p:tgtEl>
                                      </p:cBhvr>
                                      <p:to x="100000" y="100000"/>
                                    </p:animScale>
                                    <p:animScale>
                                      <p:cBhvr>
                                        <p:cTn id="472" dur="26">
                                          <p:stCondLst>
                                            <p:cond delay="1808"/>
                                          </p:stCondLst>
                                        </p:cTn>
                                        <p:tgtEl>
                                          <p:spTgt spid="31"/>
                                        </p:tgtEl>
                                      </p:cBhvr>
                                      <p:to x="100000" y="95000"/>
                                    </p:animScale>
                                    <p:animScale>
                                      <p:cBhvr>
                                        <p:cTn id="473" dur="166" decel="50000">
                                          <p:stCondLst>
                                            <p:cond delay="1834"/>
                                          </p:stCondLst>
                                        </p:cTn>
                                        <p:tgtEl>
                                          <p:spTgt spid="31"/>
                                        </p:tgtEl>
                                      </p:cBhvr>
                                      <p:to x="100000" y="100000"/>
                                    </p:animScale>
                                  </p:childTnLst>
                                </p:cTn>
                              </p:par>
                            </p:childTnLst>
                          </p:cTn>
                        </p:par>
                      </p:childTnLst>
                    </p:cTn>
                  </p:par>
                  <p:par>
                    <p:cTn id="474" fill="hold">
                      <p:stCondLst>
                        <p:cond delay="indefinite"/>
                      </p:stCondLst>
                      <p:childTnLst>
                        <p:par>
                          <p:cTn id="475" fill="hold">
                            <p:stCondLst>
                              <p:cond delay="0"/>
                            </p:stCondLst>
                            <p:childTnLst>
                              <p:par>
                                <p:cTn id="476" presetID="26" presetClass="entr" presetSubtype="0" fill="hold" grpId="0" nodeType="clickEffect">
                                  <p:stCondLst>
                                    <p:cond delay="0"/>
                                  </p:stCondLst>
                                  <p:childTnLst>
                                    <p:set>
                                      <p:cBhvr>
                                        <p:cTn id="477" dur="1" fill="hold">
                                          <p:stCondLst>
                                            <p:cond delay="0"/>
                                          </p:stCondLst>
                                        </p:cTn>
                                        <p:tgtEl>
                                          <p:spTgt spid="16"/>
                                        </p:tgtEl>
                                        <p:attrNameLst>
                                          <p:attrName>style.visibility</p:attrName>
                                        </p:attrNameLst>
                                      </p:cBhvr>
                                      <p:to>
                                        <p:strVal val="visible"/>
                                      </p:to>
                                    </p:set>
                                    <p:animEffect transition="in" filter="wipe(down)">
                                      <p:cBhvr>
                                        <p:cTn id="478" dur="580">
                                          <p:stCondLst>
                                            <p:cond delay="0"/>
                                          </p:stCondLst>
                                        </p:cTn>
                                        <p:tgtEl>
                                          <p:spTgt spid="16"/>
                                        </p:tgtEl>
                                      </p:cBhvr>
                                    </p:animEffect>
                                    <p:anim calcmode="lin" valueType="num">
                                      <p:cBhvr>
                                        <p:cTn id="47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8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4" dur="26">
                                          <p:stCondLst>
                                            <p:cond delay="650"/>
                                          </p:stCondLst>
                                        </p:cTn>
                                        <p:tgtEl>
                                          <p:spTgt spid="16"/>
                                        </p:tgtEl>
                                      </p:cBhvr>
                                      <p:to x="100000" y="60000"/>
                                    </p:animScale>
                                    <p:animScale>
                                      <p:cBhvr>
                                        <p:cTn id="485" dur="166" decel="50000">
                                          <p:stCondLst>
                                            <p:cond delay="676"/>
                                          </p:stCondLst>
                                        </p:cTn>
                                        <p:tgtEl>
                                          <p:spTgt spid="16"/>
                                        </p:tgtEl>
                                      </p:cBhvr>
                                      <p:to x="100000" y="100000"/>
                                    </p:animScale>
                                    <p:animScale>
                                      <p:cBhvr>
                                        <p:cTn id="486" dur="26">
                                          <p:stCondLst>
                                            <p:cond delay="1312"/>
                                          </p:stCondLst>
                                        </p:cTn>
                                        <p:tgtEl>
                                          <p:spTgt spid="16"/>
                                        </p:tgtEl>
                                      </p:cBhvr>
                                      <p:to x="100000" y="80000"/>
                                    </p:animScale>
                                    <p:animScale>
                                      <p:cBhvr>
                                        <p:cTn id="487" dur="166" decel="50000">
                                          <p:stCondLst>
                                            <p:cond delay="1338"/>
                                          </p:stCondLst>
                                        </p:cTn>
                                        <p:tgtEl>
                                          <p:spTgt spid="16"/>
                                        </p:tgtEl>
                                      </p:cBhvr>
                                      <p:to x="100000" y="100000"/>
                                    </p:animScale>
                                    <p:animScale>
                                      <p:cBhvr>
                                        <p:cTn id="488" dur="26">
                                          <p:stCondLst>
                                            <p:cond delay="1642"/>
                                          </p:stCondLst>
                                        </p:cTn>
                                        <p:tgtEl>
                                          <p:spTgt spid="16"/>
                                        </p:tgtEl>
                                      </p:cBhvr>
                                      <p:to x="100000" y="90000"/>
                                    </p:animScale>
                                    <p:animScale>
                                      <p:cBhvr>
                                        <p:cTn id="489" dur="166" decel="50000">
                                          <p:stCondLst>
                                            <p:cond delay="1668"/>
                                          </p:stCondLst>
                                        </p:cTn>
                                        <p:tgtEl>
                                          <p:spTgt spid="16"/>
                                        </p:tgtEl>
                                      </p:cBhvr>
                                      <p:to x="100000" y="100000"/>
                                    </p:animScale>
                                    <p:animScale>
                                      <p:cBhvr>
                                        <p:cTn id="490" dur="26">
                                          <p:stCondLst>
                                            <p:cond delay="1808"/>
                                          </p:stCondLst>
                                        </p:cTn>
                                        <p:tgtEl>
                                          <p:spTgt spid="16"/>
                                        </p:tgtEl>
                                      </p:cBhvr>
                                      <p:to x="100000" y="95000"/>
                                    </p:animScale>
                                    <p:animScale>
                                      <p:cBhvr>
                                        <p:cTn id="491" dur="166" decel="50000">
                                          <p:stCondLst>
                                            <p:cond delay="1834"/>
                                          </p:stCondLst>
                                        </p:cTn>
                                        <p:tgtEl>
                                          <p:spTgt spid="16"/>
                                        </p:tgtEl>
                                      </p:cBhvr>
                                      <p:to x="100000" y="100000"/>
                                    </p:animScale>
                                  </p:childTnLst>
                                </p:cTn>
                              </p:par>
                            </p:childTnLst>
                          </p:cTn>
                        </p:par>
                      </p:childTnLst>
                    </p:cTn>
                  </p:par>
                  <p:par>
                    <p:cTn id="492" fill="hold">
                      <p:stCondLst>
                        <p:cond delay="indefinite"/>
                      </p:stCondLst>
                      <p:childTnLst>
                        <p:par>
                          <p:cTn id="493" fill="hold">
                            <p:stCondLst>
                              <p:cond delay="0"/>
                            </p:stCondLst>
                            <p:childTnLst>
                              <p:par>
                                <p:cTn id="494" presetID="26" presetClass="entr" presetSubtype="0" fill="hold" grpId="0" nodeType="clickEffect">
                                  <p:stCondLst>
                                    <p:cond delay="0"/>
                                  </p:stCondLst>
                                  <p:childTnLst>
                                    <p:set>
                                      <p:cBhvr>
                                        <p:cTn id="495" dur="1" fill="hold">
                                          <p:stCondLst>
                                            <p:cond delay="0"/>
                                          </p:stCondLst>
                                        </p:cTn>
                                        <p:tgtEl>
                                          <p:spTgt spid="17"/>
                                        </p:tgtEl>
                                        <p:attrNameLst>
                                          <p:attrName>style.visibility</p:attrName>
                                        </p:attrNameLst>
                                      </p:cBhvr>
                                      <p:to>
                                        <p:strVal val="visible"/>
                                      </p:to>
                                    </p:set>
                                    <p:animEffect transition="in" filter="wipe(down)">
                                      <p:cBhvr>
                                        <p:cTn id="496" dur="580">
                                          <p:stCondLst>
                                            <p:cond delay="0"/>
                                          </p:stCondLst>
                                        </p:cTn>
                                        <p:tgtEl>
                                          <p:spTgt spid="17"/>
                                        </p:tgtEl>
                                      </p:cBhvr>
                                    </p:animEffect>
                                    <p:anim calcmode="lin" valueType="num">
                                      <p:cBhvr>
                                        <p:cTn id="49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02" dur="26">
                                          <p:stCondLst>
                                            <p:cond delay="650"/>
                                          </p:stCondLst>
                                        </p:cTn>
                                        <p:tgtEl>
                                          <p:spTgt spid="17"/>
                                        </p:tgtEl>
                                      </p:cBhvr>
                                      <p:to x="100000" y="60000"/>
                                    </p:animScale>
                                    <p:animScale>
                                      <p:cBhvr>
                                        <p:cTn id="503" dur="166" decel="50000">
                                          <p:stCondLst>
                                            <p:cond delay="676"/>
                                          </p:stCondLst>
                                        </p:cTn>
                                        <p:tgtEl>
                                          <p:spTgt spid="17"/>
                                        </p:tgtEl>
                                      </p:cBhvr>
                                      <p:to x="100000" y="100000"/>
                                    </p:animScale>
                                    <p:animScale>
                                      <p:cBhvr>
                                        <p:cTn id="504" dur="26">
                                          <p:stCondLst>
                                            <p:cond delay="1312"/>
                                          </p:stCondLst>
                                        </p:cTn>
                                        <p:tgtEl>
                                          <p:spTgt spid="17"/>
                                        </p:tgtEl>
                                      </p:cBhvr>
                                      <p:to x="100000" y="80000"/>
                                    </p:animScale>
                                    <p:animScale>
                                      <p:cBhvr>
                                        <p:cTn id="505" dur="166" decel="50000">
                                          <p:stCondLst>
                                            <p:cond delay="1338"/>
                                          </p:stCondLst>
                                        </p:cTn>
                                        <p:tgtEl>
                                          <p:spTgt spid="17"/>
                                        </p:tgtEl>
                                      </p:cBhvr>
                                      <p:to x="100000" y="100000"/>
                                    </p:animScale>
                                    <p:animScale>
                                      <p:cBhvr>
                                        <p:cTn id="506" dur="26">
                                          <p:stCondLst>
                                            <p:cond delay="1642"/>
                                          </p:stCondLst>
                                        </p:cTn>
                                        <p:tgtEl>
                                          <p:spTgt spid="17"/>
                                        </p:tgtEl>
                                      </p:cBhvr>
                                      <p:to x="100000" y="90000"/>
                                    </p:animScale>
                                    <p:animScale>
                                      <p:cBhvr>
                                        <p:cTn id="507" dur="166" decel="50000">
                                          <p:stCondLst>
                                            <p:cond delay="1668"/>
                                          </p:stCondLst>
                                        </p:cTn>
                                        <p:tgtEl>
                                          <p:spTgt spid="17"/>
                                        </p:tgtEl>
                                      </p:cBhvr>
                                      <p:to x="100000" y="100000"/>
                                    </p:animScale>
                                    <p:animScale>
                                      <p:cBhvr>
                                        <p:cTn id="508" dur="26">
                                          <p:stCondLst>
                                            <p:cond delay="1808"/>
                                          </p:stCondLst>
                                        </p:cTn>
                                        <p:tgtEl>
                                          <p:spTgt spid="17"/>
                                        </p:tgtEl>
                                      </p:cBhvr>
                                      <p:to x="100000" y="95000"/>
                                    </p:animScale>
                                    <p:animScale>
                                      <p:cBhvr>
                                        <p:cTn id="509" dur="166" decel="50000">
                                          <p:stCondLst>
                                            <p:cond delay="1834"/>
                                          </p:stCondLst>
                                        </p:cTn>
                                        <p:tgtEl>
                                          <p:spTgt spid="17"/>
                                        </p:tgtEl>
                                      </p:cBhvr>
                                      <p:to x="100000" y="100000"/>
                                    </p:animScale>
                                  </p:childTnLst>
                                </p:cTn>
                              </p:par>
                            </p:childTnLst>
                          </p:cTn>
                        </p:par>
                      </p:childTnLst>
                    </p:cTn>
                  </p:par>
                  <p:par>
                    <p:cTn id="510" fill="hold">
                      <p:stCondLst>
                        <p:cond delay="indefinite"/>
                      </p:stCondLst>
                      <p:childTnLst>
                        <p:par>
                          <p:cTn id="511" fill="hold">
                            <p:stCondLst>
                              <p:cond delay="0"/>
                            </p:stCondLst>
                            <p:childTnLst>
                              <p:par>
                                <p:cTn id="512" presetID="26" presetClass="entr" presetSubtype="0" fill="hold" grpId="0" nodeType="clickEffect">
                                  <p:stCondLst>
                                    <p:cond delay="0"/>
                                  </p:stCondLst>
                                  <p:childTnLst>
                                    <p:set>
                                      <p:cBhvr>
                                        <p:cTn id="513" dur="1" fill="hold">
                                          <p:stCondLst>
                                            <p:cond delay="0"/>
                                          </p:stCondLst>
                                        </p:cTn>
                                        <p:tgtEl>
                                          <p:spTgt spid="18"/>
                                        </p:tgtEl>
                                        <p:attrNameLst>
                                          <p:attrName>style.visibility</p:attrName>
                                        </p:attrNameLst>
                                      </p:cBhvr>
                                      <p:to>
                                        <p:strVal val="visible"/>
                                      </p:to>
                                    </p:set>
                                    <p:animEffect transition="in" filter="wipe(down)">
                                      <p:cBhvr>
                                        <p:cTn id="514" dur="580">
                                          <p:stCondLst>
                                            <p:cond delay="0"/>
                                          </p:stCondLst>
                                        </p:cTn>
                                        <p:tgtEl>
                                          <p:spTgt spid="18"/>
                                        </p:tgtEl>
                                      </p:cBhvr>
                                    </p:animEffect>
                                    <p:anim calcmode="lin" valueType="num">
                                      <p:cBhvr>
                                        <p:cTn id="51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1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1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0" dur="26">
                                          <p:stCondLst>
                                            <p:cond delay="650"/>
                                          </p:stCondLst>
                                        </p:cTn>
                                        <p:tgtEl>
                                          <p:spTgt spid="18"/>
                                        </p:tgtEl>
                                      </p:cBhvr>
                                      <p:to x="100000" y="60000"/>
                                    </p:animScale>
                                    <p:animScale>
                                      <p:cBhvr>
                                        <p:cTn id="521" dur="166" decel="50000">
                                          <p:stCondLst>
                                            <p:cond delay="676"/>
                                          </p:stCondLst>
                                        </p:cTn>
                                        <p:tgtEl>
                                          <p:spTgt spid="18"/>
                                        </p:tgtEl>
                                      </p:cBhvr>
                                      <p:to x="100000" y="100000"/>
                                    </p:animScale>
                                    <p:animScale>
                                      <p:cBhvr>
                                        <p:cTn id="522" dur="26">
                                          <p:stCondLst>
                                            <p:cond delay="1312"/>
                                          </p:stCondLst>
                                        </p:cTn>
                                        <p:tgtEl>
                                          <p:spTgt spid="18"/>
                                        </p:tgtEl>
                                      </p:cBhvr>
                                      <p:to x="100000" y="80000"/>
                                    </p:animScale>
                                    <p:animScale>
                                      <p:cBhvr>
                                        <p:cTn id="523" dur="166" decel="50000">
                                          <p:stCondLst>
                                            <p:cond delay="1338"/>
                                          </p:stCondLst>
                                        </p:cTn>
                                        <p:tgtEl>
                                          <p:spTgt spid="18"/>
                                        </p:tgtEl>
                                      </p:cBhvr>
                                      <p:to x="100000" y="100000"/>
                                    </p:animScale>
                                    <p:animScale>
                                      <p:cBhvr>
                                        <p:cTn id="524" dur="26">
                                          <p:stCondLst>
                                            <p:cond delay="1642"/>
                                          </p:stCondLst>
                                        </p:cTn>
                                        <p:tgtEl>
                                          <p:spTgt spid="18"/>
                                        </p:tgtEl>
                                      </p:cBhvr>
                                      <p:to x="100000" y="90000"/>
                                    </p:animScale>
                                    <p:animScale>
                                      <p:cBhvr>
                                        <p:cTn id="525" dur="166" decel="50000">
                                          <p:stCondLst>
                                            <p:cond delay="1668"/>
                                          </p:stCondLst>
                                        </p:cTn>
                                        <p:tgtEl>
                                          <p:spTgt spid="18"/>
                                        </p:tgtEl>
                                      </p:cBhvr>
                                      <p:to x="100000" y="100000"/>
                                    </p:animScale>
                                    <p:animScale>
                                      <p:cBhvr>
                                        <p:cTn id="526" dur="26">
                                          <p:stCondLst>
                                            <p:cond delay="1808"/>
                                          </p:stCondLst>
                                        </p:cTn>
                                        <p:tgtEl>
                                          <p:spTgt spid="18"/>
                                        </p:tgtEl>
                                      </p:cBhvr>
                                      <p:to x="100000" y="95000"/>
                                    </p:animScale>
                                    <p:animScale>
                                      <p:cBhvr>
                                        <p:cTn id="527" dur="166" decel="50000">
                                          <p:stCondLst>
                                            <p:cond delay="1834"/>
                                          </p:stCondLst>
                                        </p:cTn>
                                        <p:tgtEl>
                                          <p:spTgt spid="18"/>
                                        </p:tgtEl>
                                      </p:cBhvr>
                                      <p:to x="100000" y="100000"/>
                                    </p:animScale>
                                  </p:childTnLst>
                                </p:cTn>
                              </p:par>
                            </p:childTnLst>
                          </p:cTn>
                        </p:par>
                      </p:childTnLst>
                    </p:cTn>
                  </p:par>
                  <p:par>
                    <p:cTn id="528" fill="hold">
                      <p:stCondLst>
                        <p:cond delay="indefinite"/>
                      </p:stCondLst>
                      <p:childTnLst>
                        <p:par>
                          <p:cTn id="529" fill="hold">
                            <p:stCondLst>
                              <p:cond delay="0"/>
                            </p:stCondLst>
                            <p:childTnLst>
                              <p:par>
                                <p:cTn id="530" presetID="21" presetClass="entr" presetSubtype="8" fill="hold" nodeType="clickEffect">
                                  <p:stCondLst>
                                    <p:cond delay="0"/>
                                  </p:stCondLst>
                                  <p:childTnLst>
                                    <p:set>
                                      <p:cBhvr>
                                        <p:cTn id="531" dur="1" fill="hold">
                                          <p:stCondLst>
                                            <p:cond delay="0"/>
                                          </p:stCondLst>
                                        </p:cTn>
                                        <p:tgtEl>
                                          <p:spTgt spid="24"/>
                                        </p:tgtEl>
                                        <p:attrNameLst>
                                          <p:attrName>style.visibility</p:attrName>
                                        </p:attrNameLst>
                                      </p:cBhvr>
                                      <p:to>
                                        <p:strVal val="visible"/>
                                      </p:to>
                                    </p:set>
                                    <p:animEffect transition="in" filter="wheel(8)">
                                      <p:cBhvr>
                                        <p:cTn id="532" dur="2000"/>
                                        <p:tgtEl>
                                          <p:spTgt spid="24"/>
                                        </p:tgtEl>
                                      </p:cBhvr>
                                    </p:animEffect>
                                  </p:childTnLst>
                                </p:cTn>
                              </p:par>
                            </p:childTnLst>
                          </p:cTn>
                        </p:par>
                      </p:childTnLst>
                    </p:cTn>
                  </p:par>
                  <p:par>
                    <p:cTn id="533" fill="hold">
                      <p:stCondLst>
                        <p:cond delay="indefinite"/>
                      </p:stCondLst>
                      <p:childTnLst>
                        <p:par>
                          <p:cTn id="534" fill="hold">
                            <p:stCondLst>
                              <p:cond delay="0"/>
                            </p:stCondLst>
                            <p:childTnLst>
                              <p:par>
                                <p:cTn id="535" presetID="26" presetClass="entr" presetSubtype="0" fill="hold" grpId="0" nodeType="clickEffect">
                                  <p:stCondLst>
                                    <p:cond delay="0"/>
                                  </p:stCondLst>
                                  <p:childTnLst>
                                    <p:set>
                                      <p:cBhvr>
                                        <p:cTn id="536" dur="1" fill="hold">
                                          <p:stCondLst>
                                            <p:cond delay="0"/>
                                          </p:stCondLst>
                                        </p:cTn>
                                        <p:tgtEl>
                                          <p:spTgt spid="30"/>
                                        </p:tgtEl>
                                        <p:attrNameLst>
                                          <p:attrName>style.visibility</p:attrName>
                                        </p:attrNameLst>
                                      </p:cBhvr>
                                      <p:to>
                                        <p:strVal val="visible"/>
                                      </p:to>
                                    </p:set>
                                    <p:animEffect transition="in" filter="wipe(down)">
                                      <p:cBhvr>
                                        <p:cTn id="537" dur="580">
                                          <p:stCondLst>
                                            <p:cond delay="0"/>
                                          </p:stCondLst>
                                        </p:cTn>
                                        <p:tgtEl>
                                          <p:spTgt spid="30"/>
                                        </p:tgtEl>
                                      </p:cBhvr>
                                    </p:animEffect>
                                    <p:anim calcmode="lin" valueType="num">
                                      <p:cBhvr>
                                        <p:cTn id="53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3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4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4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4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43" dur="26">
                                          <p:stCondLst>
                                            <p:cond delay="650"/>
                                          </p:stCondLst>
                                        </p:cTn>
                                        <p:tgtEl>
                                          <p:spTgt spid="30"/>
                                        </p:tgtEl>
                                      </p:cBhvr>
                                      <p:to x="100000" y="60000"/>
                                    </p:animScale>
                                    <p:animScale>
                                      <p:cBhvr>
                                        <p:cTn id="544" dur="166" decel="50000">
                                          <p:stCondLst>
                                            <p:cond delay="676"/>
                                          </p:stCondLst>
                                        </p:cTn>
                                        <p:tgtEl>
                                          <p:spTgt spid="30"/>
                                        </p:tgtEl>
                                      </p:cBhvr>
                                      <p:to x="100000" y="100000"/>
                                    </p:animScale>
                                    <p:animScale>
                                      <p:cBhvr>
                                        <p:cTn id="545" dur="26">
                                          <p:stCondLst>
                                            <p:cond delay="1312"/>
                                          </p:stCondLst>
                                        </p:cTn>
                                        <p:tgtEl>
                                          <p:spTgt spid="30"/>
                                        </p:tgtEl>
                                      </p:cBhvr>
                                      <p:to x="100000" y="80000"/>
                                    </p:animScale>
                                    <p:animScale>
                                      <p:cBhvr>
                                        <p:cTn id="546" dur="166" decel="50000">
                                          <p:stCondLst>
                                            <p:cond delay="1338"/>
                                          </p:stCondLst>
                                        </p:cTn>
                                        <p:tgtEl>
                                          <p:spTgt spid="30"/>
                                        </p:tgtEl>
                                      </p:cBhvr>
                                      <p:to x="100000" y="100000"/>
                                    </p:animScale>
                                    <p:animScale>
                                      <p:cBhvr>
                                        <p:cTn id="547" dur="26">
                                          <p:stCondLst>
                                            <p:cond delay="1642"/>
                                          </p:stCondLst>
                                        </p:cTn>
                                        <p:tgtEl>
                                          <p:spTgt spid="30"/>
                                        </p:tgtEl>
                                      </p:cBhvr>
                                      <p:to x="100000" y="90000"/>
                                    </p:animScale>
                                    <p:animScale>
                                      <p:cBhvr>
                                        <p:cTn id="548" dur="166" decel="50000">
                                          <p:stCondLst>
                                            <p:cond delay="1668"/>
                                          </p:stCondLst>
                                        </p:cTn>
                                        <p:tgtEl>
                                          <p:spTgt spid="30"/>
                                        </p:tgtEl>
                                      </p:cBhvr>
                                      <p:to x="100000" y="100000"/>
                                    </p:animScale>
                                    <p:animScale>
                                      <p:cBhvr>
                                        <p:cTn id="549" dur="26">
                                          <p:stCondLst>
                                            <p:cond delay="1808"/>
                                          </p:stCondLst>
                                        </p:cTn>
                                        <p:tgtEl>
                                          <p:spTgt spid="30"/>
                                        </p:tgtEl>
                                      </p:cBhvr>
                                      <p:to x="100000" y="95000"/>
                                    </p:animScale>
                                    <p:animScale>
                                      <p:cBhvr>
                                        <p:cTn id="550" dur="166" decel="50000">
                                          <p:stCondLst>
                                            <p:cond delay="1834"/>
                                          </p:stCondLst>
                                        </p:cTn>
                                        <p:tgtEl>
                                          <p:spTgt spid="30"/>
                                        </p:tgtEl>
                                      </p:cBhvr>
                                      <p:to x="100000" y="100000"/>
                                    </p:animScale>
                                  </p:childTnLst>
                                </p:cTn>
                              </p:par>
                              <p:par>
                                <p:cTn id="551" presetID="26" presetClass="entr" presetSubtype="0" fill="hold" grpId="0" nodeType="withEffect">
                                  <p:stCondLst>
                                    <p:cond delay="0"/>
                                  </p:stCondLst>
                                  <p:childTnLst>
                                    <p:set>
                                      <p:cBhvr>
                                        <p:cTn id="552" dur="1" fill="hold">
                                          <p:stCondLst>
                                            <p:cond delay="0"/>
                                          </p:stCondLst>
                                        </p:cTn>
                                        <p:tgtEl>
                                          <p:spTgt spid="29"/>
                                        </p:tgtEl>
                                        <p:attrNameLst>
                                          <p:attrName>style.visibility</p:attrName>
                                        </p:attrNameLst>
                                      </p:cBhvr>
                                      <p:to>
                                        <p:strVal val="visible"/>
                                      </p:to>
                                    </p:set>
                                    <p:animEffect transition="in" filter="wipe(down)">
                                      <p:cBhvr>
                                        <p:cTn id="553" dur="580">
                                          <p:stCondLst>
                                            <p:cond delay="0"/>
                                          </p:stCondLst>
                                        </p:cTn>
                                        <p:tgtEl>
                                          <p:spTgt spid="29"/>
                                        </p:tgtEl>
                                      </p:cBhvr>
                                    </p:animEffect>
                                    <p:anim calcmode="lin" valueType="num">
                                      <p:cBhvr>
                                        <p:cTn id="55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5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5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5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55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559" dur="26">
                                          <p:stCondLst>
                                            <p:cond delay="650"/>
                                          </p:stCondLst>
                                        </p:cTn>
                                        <p:tgtEl>
                                          <p:spTgt spid="29"/>
                                        </p:tgtEl>
                                      </p:cBhvr>
                                      <p:to x="100000" y="60000"/>
                                    </p:animScale>
                                    <p:animScale>
                                      <p:cBhvr>
                                        <p:cTn id="560" dur="166" decel="50000">
                                          <p:stCondLst>
                                            <p:cond delay="676"/>
                                          </p:stCondLst>
                                        </p:cTn>
                                        <p:tgtEl>
                                          <p:spTgt spid="29"/>
                                        </p:tgtEl>
                                      </p:cBhvr>
                                      <p:to x="100000" y="100000"/>
                                    </p:animScale>
                                    <p:animScale>
                                      <p:cBhvr>
                                        <p:cTn id="561" dur="26">
                                          <p:stCondLst>
                                            <p:cond delay="1312"/>
                                          </p:stCondLst>
                                        </p:cTn>
                                        <p:tgtEl>
                                          <p:spTgt spid="29"/>
                                        </p:tgtEl>
                                      </p:cBhvr>
                                      <p:to x="100000" y="80000"/>
                                    </p:animScale>
                                    <p:animScale>
                                      <p:cBhvr>
                                        <p:cTn id="562" dur="166" decel="50000">
                                          <p:stCondLst>
                                            <p:cond delay="1338"/>
                                          </p:stCondLst>
                                        </p:cTn>
                                        <p:tgtEl>
                                          <p:spTgt spid="29"/>
                                        </p:tgtEl>
                                      </p:cBhvr>
                                      <p:to x="100000" y="100000"/>
                                    </p:animScale>
                                    <p:animScale>
                                      <p:cBhvr>
                                        <p:cTn id="563" dur="26">
                                          <p:stCondLst>
                                            <p:cond delay="1642"/>
                                          </p:stCondLst>
                                        </p:cTn>
                                        <p:tgtEl>
                                          <p:spTgt spid="29"/>
                                        </p:tgtEl>
                                      </p:cBhvr>
                                      <p:to x="100000" y="90000"/>
                                    </p:animScale>
                                    <p:animScale>
                                      <p:cBhvr>
                                        <p:cTn id="564" dur="166" decel="50000">
                                          <p:stCondLst>
                                            <p:cond delay="1668"/>
                                          </p:stCondLst>
                                        </p:cTn>
                                        <p:tgtEl>
                                          <p:spTgt spid="29"/>
                                        </p:tgtEl>
                                      </p:cBhvr>
                                      <p:to x="100000" y="100000"/>
                                    </p:animScale>
                                    <p:animScale>
                                      <p:cBhvr>
                                        <p:cTn id="565" dur="26">
                                          <p:stCondLst>
                                            <p:cond delay="1808"/>
                                          </p:stCondLst>
                                        </p:cTn>
                                        <p:tgtEl>
                                          <p:spTgt spid="29"/>
                                        </p:tgtEl>
                                      </p:cBhvr>
                                      <p:to x="100000" y="95000"/>
                                    </p:animScale>
                                    <p:animScale>
                                      <p:cBhvr>
                                        <p:cTn id="566" dur="166" decel="50000">
                                          <p:stCondLst>
                                            <p:cond delay="1834"/>
                                          </p:stCondLst>
                                        </p:cTn>
                                        <p:tgtEl>
                                          <p:spTgt spid="29"/>
                                        </p:tgtEl>
                                      </p:cBhvr>
                                      <p:to x="100000" y="100000"/>
                                    </p:animScale>
                                  </p:childTnLst>
                                </p:cTn>
                              </p:par>
                              <p:par>
                                <p:cTn id="567" presetID="26" presetClass="entr" presetSubtype="0" fill="hold" grpId="0" nodeType="withEffect">
                                  <p:stCondLst>
                                    <p:cond delay="0"/>
                                  </p:stCondLst>
                                  <p:childTnLst>
                                    <p:set>
                                      <p:cBhvr>
                                        <p:cTn id="568" dur="1" fill="hold">
                                          <p:stCondLst>
                                            <p:cond delay="0"/>
                                          </p:stCondLst>
                                        </p:cTn>
                                        <p:tgtEl>
                                          <p:spTgt spid="36"/>
                                        </p:tgtEl>
                                        <p:attrNameLst>
                                          <p:attrName>style.visibility</p:attrName>
                                        </p:attrNameLst>
                                      </p:cBhvr>
                                      <p:to>
                                        <p:strVal val="visible"/>
                                      </p:to>
                                    </p:set>
                                    <p:animEffect transition="in" filter="wipe(down)">
                                      <p:cBhvr>
                                        <p:cTn id="569" dur="580">
                                          <p:stCondLst>
                                            <p:cond delay="0"/>
                                          </p:stCondLst>
                                        </p:cTn>
                                        <p:tgtEl>
                                          <p:spTgt spid="36"/>
                                        </p:tgtEl>
                                      </p:cBhvr>
                                    </p:animEffect>
                                    <p:anim calcmode="lin" valueType="num">
                                      <p:cBhvr>
                                        <p:cTn id="57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7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7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7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7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75" dur="26">
                                          <p:stCondLst>
                                            <p:cond delay="650"/>
                                          </p:stCondLst>
                                        </p:cTn>
                                        <p:tgtEl>
                                          <p:spTgt spid="36"/>
                                        </p:tgtEl>
                                      </p:cBhvr>
                                      <p:to x="100000" y="60000"/>
                                    </p:animScale>
                                    <p:animScale>
                                      <p:cBhvr>
                                        <p:cTn id="576" dur="166" decel="50000">
                                          <p:stCondLst>
                                            <p:cond delay="676"/>
                                          </p:stCondLst>
                                        </p:cTn>
                                        <p:tgtEl>
                                          <p:spTgt spid="36"/>
                                        </p:tgtEl>
                                      </p:cBhvr>
                                      <p:to x="100000" y="100000"/>
                                    </p:animScale>
                                    <p:animScale>
                                      <p:cBhvr>
                                        <p:cTn id="577" dur="26">
                                          <p:stCondLst>
                                            <p:cond delay="1312"/>
                                          </p:stCondLst>
                                        </p:cTn>
                                        <p:tgtEl>
                                          <p:spTgt spid="36"/>
                                        </p:tgtEl>
                                      </p:cBhvr>
                                      <p:to x="100000" y="80000"/>
                                    </p:animScale>
                                    <p:animScale>
                                      <p:cBhvr>
                                        <p:cTn id="578" dur="166" decel="50000">
                                          <p:stCondLst>
                                            <p:cond delay="1338"/>
                                          </p:stCondLst>
                                        </p:cTn>
                                        <p:tgtEl>
                                          <p:spTgt spid="36"/>
                                        </p:tgtEl>
                                      </p:cBhvr>
                                      <p:to x="100000" y="100000"/>
                                    </p:animScale>
                                    <p:animScale>
                                      <p:cBhvr>
                                        <p:cTn id="579" dur="26">
                                          <p:stCondLst>
                                            <p:cond delay="1642"/>
                                          </p:stCondLst>
                                        </p:cTn>
                                        <p:tgtEl>
                                          <p:spTgt spid="36"/>
                                        </p:tgtEl>
                                      </p:cBhvr>
                                      <p:to x="100000" y="90000"/>
                                    </p:animScale>
                                    <p:animScale>
                                      <p:cBhvr>
                                        <p:cTn id="580" dur="166" decel="50000">
                                          <p:stCondLst>
                                            <p:cond delay="1668"/>
                                          </p:stCondLst>
                                        </p:cTn>
                                        <p:tgtEl>
                                          <p:spTgt spid="36"/>
                                        </p:tgtEl>
                                      </p:cBhvr>
                                      <p:to x="100000" y="100000"/>
                                    </p:animScale>
                                    <p:animScale>
                                      <p:cBhvr>
                                        <p:cTn id="581" dur="26">
                                          <p:stCondLst>
                                            <p:cond delay="1808"/>
                                          </p:stCondLst>
                                        </p:cTn>
                                        <p:tgtEl>
                                          <p:spTgt spid="36"/>
                                        </p:tgtEl>
                                      </p:cBhvr>
                                      <p:to x="100000" y="95000"/>
                                    </p:animScale>
                                    <p:animScale>
                                      <p:cBhvr>
                                        <p:cTn id="582"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P spid="16" grpId="0" animBg="1"/>
      <p:bldP spid="17" grpId="0" animBg="1"/>
      <p:bldP spid="18" grpId="0" animBg="1"/>
      <p:bldP spid="19" grpId="0" animBg="1"/>
      <p:bldP spid="20" grpId="0" animBg="1"/>
      <p:bldP spid="21" grpId="0" animBg="1"/>
      <p:bldP spid="25" grpId="0" animBg="1"/>
      <p:bldP spid="27" grpId="0" animBg="1"/>
      <p:bldP spid="28" grpId="0" animBg="1"/>
      <p:bldP spid="29" grpId="0" animBg="1"/>
      <p:bldP spid="30" grpId="0" animBg="1"/>
      <p:bldP spid="31" grpId="0" animBg="1"/>
      <p:bldP spid="33" grpId="0" animBg="1"/>
      <p:bldP spid="34" grpId="0"/>
      <p:bldP spid="35" grpId="0"/>
      <p:bldP spid="36" grpId="0"/>
      <p:bldP spid="37" grpId="0"/>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45759"/>
            <a:ext cx="1905000" cy="184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rapezoid 5"/>
          <p:cNvSpPr/>
          <p:nvPr/>
        </p:nvSpPr>
        <p:spPr>
          <a:xfrm>
            <a:off x="4168042" y="1981200"/>
            <a:ext cx="1470758" cy="8231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 Black" panose="020B0A04020102020204" pitchFamily="34" charset="0"/>
              </a:rPr>
              <a:t>$</a:t>
            </a:r>
          </a:p>
        </p:txBody>
      </p:sp>
      <p:sp>
        <p:nvSpPr>
          <p:cNvPr id="7" name="TextBox 6"/>
          <p:cNvSpPr txBox="1"/>
          <p:nvPr/>
        </p:nvSpPr>
        <p:spPr>
          <a:xfrm>
            <a:off x="4223770" y="2832055"/>
            <a:ext cx="1415030" cy="461665"/>
          </a:xfrm>
          <a:prstGeom prst="rect">
            <a:avLst/>
          </a:prstGeom>
          <a:noFill/>
        </p:spPr>
        <p:txBody>
          <a:bodyPr wrap="square" rtlCol="0">
            <a:spAutoFit/>
          </a:bodyPr>
          <a:lstStyle/>
          <a:p>
            <a:pPr algn="ctr"/>
            <a:r>
              <a:rPr lang="en-US" sz="1200" b="1" dirty="0" smtClean="0">
                <a:latin typeface="Arial Black" panose="020B0A04020102020204" pitchFamily="34" charset="0"/>
                <a:cs typeface="Arial" pitchFamily="34" charset="0"/>
              </a:rPr>
              <a:t>Funding Organizations</a:t>
            </a:r>
          </a:p>
        </p:txBody>
      </p:sp>
      <p:sp>
        <p:nvSpPr>
          <p:cNvPr id="5" name="Right Brace 4"/>
          <p:cNvSpPr/>
          <p:nvPr/>
        </p:nvSpPr>
        <p:spPr>
          <a:xfrm>
            <a:off x="5867400" y="304800"/>
            <a:ext cx="685800" cy="6400800"/>
          </a:xfrm>
          <a:prstGeom prst="rightBrace">
            <a:avLst/>
          </a:prstGeom>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6-Point Star 8"/>
          <p:cNvSpPr/>
          <p:nvPr/>
        </p:nvSpPr>
        <p:spPr>
          <a:xfrm>
            <a:off x="7052927" y="242894"/>
            <a:ext cx="1219200" cy="1281106"/>
          </a:xfrm>
          <a:prstGeom prst="star6">
            <a:avLst/>
          </a:prstGeom>
          <a:ln w="57150"/>
        </p:spPr>
        <p:style>
          <a:lnRef idx="1">
            <a:schemeClr val="dk1"/>
          </a:lnRef>
          <a:fillRef idx="2">
            <a:schemeClr val="dk1"/>
          </a:fillRef>
          <a:effectRef idx="1">
            <a:schemeClr val="dk1"/>
          </a:effectRef>
          <a:fontRef idx="minor">
            <a:schemeClr val="dk1"/>
          </a:fontRef>
        </p:style>
        <p:txBody>
          <a:bodyPr rtlCol="0" anchor="ctr"/>
          <a:lstStyle/>
          <a:p>
            <a:pPr algn="ctr"/>
            <a:r>
              <a:rPr lang="es-MX" b="1" dirty="0" smtClean="0">
                <a:solidFill>
                  <a:schemeClr val="tx1"/>
                </a:solidFill>
                <a:latin typeface="Arial Black" panose="020B0A04020102020204" pitchFamily="34" charset="0"/>
              </a:rPr>
              <a:t>IAD</a:t>
            </a:r>
            <a:endParaRPr lang="en-US" b="1" dirty="0">
              <a:solidFill>
                <a:schemeClr val="tx1"/>
              </a:solidFill>
              <a:latin typeface="Arial Black" panose="020B0A04020102020204" pitchFamily="34" charset="0"/>
            </a:endParaRPr>
          </a:p>
        </p:txBody>
      </p:sp>
      <p:sp>
        <p:nvSpPr>
          <p:cNvPr id="10" name="Trapezoid 9"/>
          <p:cNvSpPr/>
          <p:nvPr/>
        </p:nvSpPr>
        <p:spPr>
          <a:xfrm>
            <a:off x="7052927" y="1752600"/>
            <a:ext cx="1252873" cy="857257"/>
          </a:xfrm>
          <a:prstGeom prst="trapezoid">
            <a:avLst/>
          </a:prstGeom>
          <a:ln w="57150"/>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solidFill>
                  <a:schemeClr val="tx1"/>
                </a:solidFill>
                <a:latin typeface="Arial Black" panose="020B0A04020102020204" pitchFamily="34" charset="0"/>
              </a:rPr>
              <a:t>UNION</a:t>
            </a:r>
            <a:endParaRPr lang="en-US" sz="1600" b="1" dirty="0">
              <a:solidFill>
                <a:schemeClr val="tx1"/>
              </a:solidFill>
              <a:latin typeface="Arial Black" panose="020B0A04020102020204" pitchFamily="34" charset="0"/>
            </a:endParaRPr>
          </a:p>
        </p:txBody>
      </p:sp>
      <p:pic>
        <p:nvPicPr>
          <p:cNvPr id="12" name="Picture 13" descr="C:\Users\Filiberto M Verduzco\AppData\Local\Microsoft\Windows\Temporary Internet Files\Content.IE5\WZV580QC\MC9000236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264" y="4191000"/>
            <a:ext cx="1215536" cy="1217969"/>
          </a:xfrm>
          <a:prstGeom prst="rect">
            <a:avLst/>
          </a:prstGeom>
          <a:noFill/>
          <a:extLst>
            <a:ext uri="{909E8E84-426E-40dd-AFC4-6F175D3DCCD1}">
              <a14:hiddenFill xmlns:a14="http://schemas.microsoft.com/office/drawing/2010/main">
                <a:solidFill>
                  <a:srgbClr val="FFFFFF"/>
                </a:solidFill>
              </a14:hiddenFill>
            </a:ext>
          </a:extLst>
        </p:spPr>
      </p:pic>
      <p:sp>
        <p:nvSpPr>
          <p:cNvPr id="13" name="Quad Arrow 12"/>
          <p:cNvSpPr/>
          <p:nvPr/>
        </p:nvSpPr>
        <p:spPr>
          <a:xfrm>
            <a:off x="7090264" y="5562600"/>
            <a:ext cx="1215536" cy="1185620"/>
          </a:xfrm>
          <a:prstGeom prst="quadArrow">
            <a:avLst/>
          </a:prstGeom>
          <a:ln w="57150"/>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 name="Trapezoid 13"/>
          <p:cNvSpPr/>
          <p:nvPr/>
        </p:nvSpPr>
        <p:spPr>
          <a:xfrm>
            <a:off x="7052927" y="2971800"/>
            <a:ext cx="1252873" cy="857257"/>
          </a:xfrm>
          <a:prstGeom prst="trapezoid">
            <a:avLst/>
          </a:prstGeom>
          <a:ln w="57150"/>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solidFill>
                  <a:schemeClr val="tx1"/>
                </a:solidFill>
                <a:latin typeface="Arial Black" panose="020B0A04020102020204" pitchFamily="34" charset="0"/>
              </a:rPr>
              <a:t>LOCAL</a:t>
            </a:r>
          </a:p>
          <a:p>
            <a:pPr algn="ctr"/>
            <a:r>
              <a:rPr lang="es-MX" sz="1600" b="1" dirty="0" smtClean="0">
                <a:solidFill>
                  <a:schemeClr val="tx1"/>
                </a:solidFill>
                <a:latin typeface="Arial Black" panose="020B0A04020102020204" pitchFamily="34" charset="0"/>
              </a:rPr>
              <a:t>FIELD</a:t>
            </a:r>
            <a:endParaRPr lang="en-US" sz="1600" b="1" dirty="0">
              <a:solidFill>
                <a:schemeClr val="tx1"/>
              </a:solidFill>
              <a:latin typeface="Arial Black" panose="020B0A04020102020204" pitchFamily="34" charset="0"/>
            </a:endParaRPr>
          </a:p>
        </p:txBody>
      </p:sp>
      <p:sp>
        <p:nvSpPr>
          <p:cNvPr id="8" name="Rectangle 7"/>
          <p:cNvSpPr/>
          <p:nvPr/>
        </p:nvSpPr>
        <p:spPr>
          <a:xfrm>
            <a:off x="2057400" y="3840540"/>
            <a:ext cx="3810000" cy="1569660"/>
          </a:xfrm>
          <a:prstGeom prst="rect">
            <a:avLst/>
          </a:prstGeom>
        </p:spPr>
        <p:txBody>
          <a:bodyPr wrap="square">
            <a:spAutoFit/>
          </a:bodyPr>
          <a:lstStyle/>
          <a:p>
            <a:pPr algn="ctr"/>
            <a:r>
              <a:rPr lang="en-US" sz="2400" b="1" dirty="0"/>
              <a:t>Participation in the Financing of the Model and of the Benefits of the Literature Evangelists</a:t>
            </a:r>
            <a:endParaRPr lang="en-US" sz="2400" dirty="0"/>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80">
                                          <p:stCondLst>
                                            <p:cond delay="0"/>
                                          </p:stCondLst>
                                        </p:cTn>
                                        <p:tgtEl>
                                          <p:spTgt spid="9"/>
                                        </p:tgtEl>
                                      </p:cBhvr>
                                    </p:animEffect>
                                    <p:anim calcmode="lin" valueType="num">
                                      <p:cBhvr>
                                        <p:cTn id="5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0" dur="26">
                                          <p:stCondLst>
                                            <p:cond delay="650"/>
                                          </p:stCondLst>
                                        </p:cTn>
                                        <p:tgtEl>
                                          <p:spTgt spid="9"/>
                                        </p:tgtEl>
                                      </p:cBhvr>
                                      <p:to x="100000" y="60000"/>
                                    </p:animScale>
                                    <p:animScale>
                                      <p:cBhvr>
                                        <p:cTn id="61" dur="166" decel="50000">
                                          <p:stCondLst>
                                            <p:cond delay="676"/>
                                          </p:stCondLst>
                                        </p:cTn>
                                        <p:tgtEl>
                                          <p:spTgt spid="9"/>
                                        </p:tgtEl>
                                      </p:cBhvr>
                                      <p:to x="100000" y="100000"/>
                                    </p:animScale>
                                    <p:animScale>
                                      <p:cBhvr>
                                        <p:cTn id="62" dur="26">
                                          <p:stCondLst>
                                            <p:cond delay="1312"/>
                                          </p:stCondLst>
                                        </p:cTn>
                                        <p:tgtEl>
                                          <p:spTgt spid="9"/>
                                        </p:tgtEl>
                                      </p:cBhvr>
                                      <p:to x="100000" y="80000"/>
                                    </p:animScale>
                                    <p:animScale>
                                      <p:cBhvr>
                                        <p:cTn id="63" dur="166" decel="50000">
                                          <p:stCondLst>
                                            <p:cond delay="1338"/>
                                          </p:stCondLst>
                                        </p:cTn>
                                        <p:tgtEl>
                                          <p:spTgt spid="9"/>
                                        </p:tgtEl>
                                      </p:cBhvr>
                                      <p:to x="100000" y="100000"/>
                                    </p:animScale>
                                    <p:animScale>
                                      <p:cBhvr>
                                        <p:cTn id="64" dur="26">
                                          <p:stCondLst>
                                            <p:cond delay="1642"/>
                                          </p:stCondLst>
                                        </p:cTn>
                                        <p:tgtEl>
                                          <p:spTgt spid="9"/>
                                        </p:tgtEl>
                                      </p:cBhvr>
                                      <p:to x="100000" y="90000"/>
                                    </p:animScale>
                                    <p:animScale>
                                      <p:cBhvr>
                                        <p:cTn id="65" dur="166" decel="50000">
                                          <p:stCondLst>
                                            <p:cond delay="1668"/>
                                          </p:stCondLst>
                                        </p:cTn>
                                        <p:tgtEl>
                                          <p:spTgt spid="9"/>
                                        </p:tgtEl>
                                      </p:cBhvr>
                                      <p:to x="100000" y="100000"/>
                                    </p:animScale>
                                    <p:animScale>
                                      <p:cBhvr>
                                        <p:cTn id="66" dur="26">
                                          <p:stCondLst>
                                            <p:cond delay="1808"/>
                                          </p:stCondLst>
                                        </p:cTn>
                                        <p:tgtEl>
                                          <p:spTgt spid="9"/>
                                        </p:tgtEl>
                                      </p:cBhvr>
                                      <p:to x="100000" y="95000"/>
                                    </p:animScale>
                                    <p:animScale>
                                      <p:cBhvr>
                                        <p:cTn id="67" dur="166" decel="50000">
                                          <p:stCondLst>
                                            <p:cond delay="1834"/>
                                          </p:stCondLst>
                                        </p:cTn>
                                        <p:tgtEl>
                                          <p:spTgt spid="9"/>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80">
                                          <p:stCondLst>
                                            <p:cond delay="0"/>
                                          </p:stCondLst>
                                        </p:cTn>
                                        <p:tgtEl>
                                          <p:spTgt spid="10"/>
                                        </p:tgtEl>
                                      </p:cBhvr>
                                    </p:animEffect>
                                    <p:anim calcmode="lin" valueType="num">
                                      <p:cBhvr>
                                        <p:cTn id="7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8" dur="26">
                                          <p:stCondLst>
                                            <p:cond delay="650"/>
                                          </p:stCondLst>
                                        </p:cTn>
                                        <p:tgtEl>
                                          <p:spTgt spid="10"/>
                                        </p:tgtEl>
                                      </p:cBhvr>
                                      <p:to x="100000" y="60000"/>
                                    </p:animScale>
                                    <p:animScale>
                                      <p:cBhvr>
                                        <p:cTn id="79" dur="166" decel="50000">
                                          <p:stCondLst>
                                            <p:cond delay="676"/>
                                          </p:stCondLst>
                                        </p:cTn>
                                        <p:tgtEl>
                                          <p:spTgt spid="10"/>
                                        </p:tgtEl>
                                      </p:cBhvr>
                                      <p:to x="100000" y="100000"/>
                                    </p:animScale>
                                    <p:animScale>
                                      <p:cBhvr>
                                        <p:cTn id="80" dur="26">
                                          <p:stCondLst>
                                            <p:cond delay="1312"/>
                                          </p:stCondLst>
                                        </p:cTn>
                                        <p:tgtEl>
                                          <p:spTgt spid="10"/>
                                        </p:tgtEl>
                                      </p:cBhvr>
                                      <p:to x="100000" y="80000"/>
                                    </p:animScale>
                                    <p:animScale>
                                      <p:cBhvr>
                                        <p:cTn id="81" dur="166" decel="50000">
                                          <p:stCondLst>
                                            <p:cond delay="1338"/>
                                          </p:stCondLst>
                                        </p:cTn>
                                        <p:tgtEl>
                                          <p:spTgt spid="10"/>
                                        </p:tgtEl>
                                      </p:cBhvr>
                                      <p:to x="100000" y="100000"/>
                                    </p:animScale>
                                    <p:animScale>
                                      <p:cBhvr>
                                        <p:cTn id="82" dur="26">
                                          <p:stCondLst>
                                            <p:cond delay="1642"/>
                                          </p:stCondLst>
                                        </p:cTn>
                                        <p:tgtEl>
                                          <p:spTgt spid="10"/>
                                        </p:tgtEl>
                                      </p:cBhvr>
                                      <p:to x="100000" y="90000"/>
                                    </p:animScale>
                                    <p:animScale>
                                      <p:cBhvr>
                                        <p:cTn id="83" dur="166" decel="50000">
                                          <p:stCondLst>
                                            <p:cond delay="1668"/>
                                          </p:stCondLst>
                                        </p:cTn>
                                        <p:tgtEl>
                                          <p:spTgt spid="10"/>
                                        </p:tgtEl>
                                      </p:cBhvr>
                                      <p:to x="100000" y="100000"/>
                                    </p:animScale>
                                    <p:animScale>
                                      <p:cBhvr>
                                        <p:cTn id="84" dur="26">
                                          <p:stCondLst>
                                            <p:cond delay="1808"/>
                                          </p:stCondLst>
                                        </p:cTn>
                                        <p:tgtEl>
                                          <p:spTgt spid="10"/>
                                        </p:tgtEl>
                                      </p:cBhvr>
                                      <p:to x="100000" y="95000"/>
                                    </p:animScale>
                                    <p:animScale>
                                      <p:cBhvr>
                                        <p:cTn id="85" dur="166" decel="50000">
                                          <p:stCondLst>
                                            <p:cond delay="1834"/>
                                          </p:stCondLst>
                                        </p:cTn>
                                        <p:tgtEl>
                                          <p:spTgt spid="10"/>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580">
                                          <p:stCondLst>
                                            <p:cond delay="0"/>
                                          </p:stCondLst>
                                        </p:cTn>
                                        <p:tgtEl>
                                          <p:spTgt spid="14"/>
                                        </p:tgtEl>
                                      </p:cBhvr>
                                    </p:animEffect>
                                    <p:anim calcmode="lin" valueType="num">
                                      <p:cBhvr>
                                        <p:cTn id="9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6" dur="26">
                                          <p:stCondLst>
                                            <p:cond delay="650"/>
                                          </p:stCondLst>
                                        </p:cTn>
                                        <p:tgtEl>
                                          <p:spTgt spid="14"/>
                                        </p:tgtEl>
                                      </p:cBhvr>
                                      <p:to x="100000" y="60000"/>
                                    </p:animScale>
                                    <p:animScale>
                                      <p:cBhvr>
                                        <p:cTn id="97" dur="166" decel="50000">
                                          <p:stCondLst>
                                            <p:cond delay="676"/>
                                          </p:stCondLst>
                                        </p:cTn>
                                        <p:tgtEl>
                                          <p:spTgt spid="14"/>
                                        </p:tgtEl>
                                      </p:cBhvr>
                                      <p:to x="100000" y="100000"/>
                                    </p:animScale>
                                    <p:animScale>
                                      <p:cBhvr>
                                        <p:cTn id="98" dur="26">
                                          <p:stCondLst>
                                            <p:cond delay="1312"/>
                                          </p:stCondLst>
                                        </p:cTn>
                                        <p:tgtEl>
                                          <p:spTgt spid="14"/>
                                        </p:tgtEl>
                                      </p:cBhvr>
                                      <p:to x="100000" y="80000"/>
                                    </p:animScale>
                                    <p:animScale>
                                      <p:cBhvr>
                                        <p:cTn id="99" dur="166" decel="50000">
                                          <p:stCondLst>
                                            <p:cond delay="1338"/>
                                          </p:stCondLst>
                                        </p:cTn>
                                        <p:tgtEl>
                                          <p:spTgt spid="14"/>
                                        </p:tgtEl>
                                      </p:cBhvr>
                                      <p:to x="100000" y="100000"/>
                                    </p:animScale>
                                    <p:animScale>
                                      <p:cBhvr>
                                        <p:cTn id="100" dur="26">
                                          <p:stCondLst>
                                            <p:cond delay="1642"/>
                                          </p:stCondLst>
                                        </p:cTn>
                                        <p:tgtEl>
                                          <p:spTgt spid="14"/>
                                        </p:tgtEl>
                                      </p:cBhvr>
                                      <p:to x="100000" y="90000"/>
                                    </p:animScale>
                                    <p:animScale>
                                      <p:cBhvr>
                                        <p:cTn id="101" dur="166" decel="50000">
                                          <p:stCondLst>
                                            <p:cond delay="1668"/>
                                          </p:stCondLst>
                                        </p:cTn>
                                        <p:tgtEl>
                                          <p:spTgt spid="14"/>
                                        </p:tgtEl>
                                      </p:cBhvr>
                                      <p:to x="100000" y="100000"/>
                                    </p:animScale>
                                    <p:animScale>
                                      <p:cBhvr>
                                        <p:cTn id="102" dur="26">
                                          <p:stCondLst>
                                            <p:cond delay="1808"/>
                                          </p:stCondLst>
                                        </p:cTn>
                                        <p:tgtEl>
                                          <p:spTgt spid="14"/>
                                        </p:tgtEl>
                                      </p:cBhvr>
                                      <p:to x="100000" y="95000"/>
                                    </p:animScale>
                                    <p:animScale>
                                      <p:cBhvr>
                                        <p:cTn id="103" dur="166" decel="50000">
                                          <p:stCondLst>
                                            <p:cond delay="1834"/>
                                          </p:stCondLst>
                                        </p:cTn>
                                        <p:tgtEl>
                                          <p:spTgt spid="1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wipe(down)">
                                      <p:cBhvr>
                                        <p:cTn id="108" dur="580">
                                          <p:stCondLst>
                                            <p:cond delay="0"/>
                                          </p:stCondLst>
                                        </p:cTn>
                                        <p:tgtEl>
                                          <p:spTgt spid="12"/>
                                        </p:tgtEl>
                                      </p:cBhvr>
                                    </p:animEffect>
                                    <p:anim calcmode="lin" valueType="num">
                                      <p:cBhvr>
                                        <p:cTn id="10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4" dur="26">
                                          <p:stCondLst>
                                            <p:cond delay="650"/>
                                          </p:stCondLst>
                                        </p:cTn>
                                        <p:tgtEl>
                                          <p:spTgt spid="12"/>
                                        </p:tgtEl>
                                      </p:cBhvr>
                                      <p:to x="100000" y="60000"/>
                                    </p:animScale>
                                    <p:animScale>
                                      <p:cBhvr>
                                        <p:cTn id="115" dur="166" decel="50000">
                                          <p:stCondLst>
                                            <p:cond delay="676"/>
                                          </p:stCondLst>
                                        </p:cTn>
                                        <p:tgtEl>
                                          <p:spTgt spid="12"/>
                                        </p:tgtEl>
                                      </p:cBhvr>
                                      <p:to x="100000" y="100000"/>
                                    </p:animScale>
                                    <p:animScale>
                                      <p:cBhvr>
                                        <p:cTn id="116" dur="26">
                                          <p:stCondLst>
                                            <p:cond delay="1312"/>
                                          </p:stCondLst>
                                        </p:cTn>
                                        <p:tgtEl>
                                          <p:spTgt spid="12"/>
                                        </p:tgtEl>
                                      </p:cBhvr>
                                      <p:to x="100000" y="80000"/>
                                    </p:animScale>
                                    <p:animScale>
                                      <p:cBhvr>
                                        <p:cTn id="117" dur="166" decel="50000">
                                          <p:stCondLst>
                                            <p:cond delay="1338"/>
                                          </p:stCondLst>
                                        </p:cTn>
                                        <p:tgtEl>
                                          <p:spTgt spid="12"/>
                                        </p:tgtEl>
                                      </p:cBhvr>
                                      <p:to x="100000" y="100000"/>
                                    </p:animScale>
                                    <p:animScale>
                                      <p:cBhvr>
                                        <p:cTn id="118" dur="26">
                                          <p:stCondLst>
                                            <p:cond delay="1642"/>
                                          </p:stCondLst>
                                        </p:cTn>
                                        <p:tgtEl>
                                          <p:spTgt spid="12"/>
                                        </p:tgtEl>
                                      </p:cBhvr>
                                      <p:to x="100000" y="90000"/>
                                    </p:animScale>
                                    <p:animScale>
                                      <p:cBhvr>
                                        <p:cTn id="119" dur="166" decel="50000">
                                          <p:stCondLst>
                                            <p:cond delay="1668"/>
                                          </p:stCondLst>
                                        </p:cTn>
                                        <p:tgtEl>
                                          <p:spTgt spid="12"/>
                                        </p:tgtEl>
                                      </p:cBhvr>
                                      <p:to x="100000" y="100000"/>
                                    </p:animScale>
                                    <p:animScale>
                                      <p:cBhvr>
                                        <p:cTn id="120" dur="26">
                                          <p:stCondLst>
                                            <p:cond delay="1808"/>
                                          </p:stCondLst>
                                        </p:cTn>
                                        <p:tgtEl>
                                          <p:spTgt spid="12"/>
                                        </p:tgtEl>
                                      </p:cBhvr>
                                      <p:to x="100000" y="95000"/>
                                    </p:animScale>
                                    <p:animScale>
                                      <p:cBhvr>
                                        <p:cTn id="121" dur="166" decel="50000">
                                          <p:stCondLst>
                                            <p:cond delay="1834"/>
                                          </p:stCondLst>
                                        </p:cTn>
                                        <p:tgtEl>
                                          <p:spTgt spid="12"/>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wipe(down)">
                                      <p:cBhvr>
                                        <p:cTn id="126" dur="580">
                                          <p:stCondLst>
                                            <p:cond delay="0"/>
                                          </p:stCondLst>
                                        </p:cTn>
                                        <p:tgtEl>
                                          <p:spTgt spid="13"/>
                                        </p:tgtEl>
                                      </p:cBhvr>
                                    </p:animEffect>
                                    <p:anim calcmode="lin" valueType="num">
                                      <p:cBhvr>
                                        <p:cTn id="1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2" dur="26">
                                          <p:stCondLst>
                                            <p:cond delay="650"/>
                                          </p:stCondLst>
                                        </p:cTn>
                                        <p:tgtEl>
                                          <p:spTgt spid="13"/>
                                        </p:tgtEl>
                                      </p:cBhvr>
                                      <p:to x="100000" y="60000"/>
                                    </p:animScale>
                                    <p:animScale>
                                      <p:cBhvr>
                                        <p:cTn id="133" dur="166" decel="50000">
                                          <p:stCondLst>
                                            <p:cond delay="676"/>
                                          </p:stCondLst>
                                        </p:cTn>
                                        <p:tgtEl>
                                          <p:spTgt spid="13"/>
                                        </p:tgtEl>
                                      </p:cBhvr>
                                      <p:to x="100000" y="100000"/>
                                    </p:animScale>
                                    <p:animScale>
                                      <p:cBhvr>
                                        <p:cTn id="134" dur="26">
                                          <p:stCondLst>
                                            <p:cond delay="1312"/>
                                          </p:stCondLst>
                                        </p:cTn>
                                        <p:tgtEl>
                                          <p:spTgt spid="13"/>
                                        </p:tgtEl>
                                      </p:cBhvr>
                                      <p:to x="100000" y="80000"/>
                                    </p:animScale>
                                    <p:animScale>
                                      <p:cBhvr>
                                        <p:cTn id="135" dur="166" decel="50000">
                                          <p:stCondLst>
                                            <p:cond delay="1338"/>
                                          </p:stCondLst>
                                        </p:cTn>
                                        <p:tgtEl>
                                          <p:spTgt spid="13"/>
                                        </p:tgtEl>
                                      </p:cBhvr>
                                      <p:to x="100000" y="100000"/>
                                    </p:animScale>
                                    <p:animScale>
                                      <p:cBhvr>
                                        <p:cTn id="136" dur="26">
                                          <p:stCondLst>
                                            <p:cond delay="1642"/>
                                          </p:stCondLst>
                                        </p:cTn>
                                        <p:tgtEl>
                                          <p:spTgt spid="13"/>
                                        </p:tgtEl>
                                      </p:cBhvr>
                                      <p:to x="100000" y="90000"/>
                                    </p:animScale>
                                    <p:animScale>
                                      <p:cBhvr>
                                        <p:cTn id="137" dur="166" decel="50000">
                                          <p:stCondLst>
                                            <p:cond delay="1668"/>
                                          </p:stCondLst>
                                        </p:cTn>
                                        <p:tgtEl>
                                          <p:spTgt spid="13"/>
                                        </p:tgtEl>
                                      </p:cBhvr>
                                      <p:to x="100000" y="100000"/>
                                    </p:animScale>
                                    <p:animScale>
                                      <p:cBhvr>
                                        <p:cTn id="138" dur="26">
                                          <p:stCondLst>
                                            <p:cond delay="1808"/>
                                          </p:stCondLst>
                                        </p:cTn>
                                        <p:tgtEl>
                                          <p:spTgt spid="13"/>
                                        </p:tgtEl>
                                      </p:cBhvr>
                                      <p:to x="100000" y="95000"/>
                                    </p:animScale>
                                    <p:animScale>
                                      <p:cBhvr>
                                        <p:cTn id="1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P spid="9" grpId="0" animBg="1"/>
      <p:bldP spid="10" grpId="0" animBg="1"/>
      <p:bldP spid="13" grpId="0" animBg="1"/>
      <p:bldP spid="14"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05 </a:t>
            </a:r>
            <a:endParaRPr lang="en-US" sz="4000" b="1" dirty="0">
              <a:latin typeface="Arial Black" panose="020B0A04020102020204" pitchFamily="34" charset="0"/>
            </a:endParaRPr>
          </a:p>
        </p:txBody>
      </p:sp>
      <p:sp>
        <p:nvSpPr>
          <p:cNvPr id="3" name="6-Point Star 2"/>
          <p:cNvSpPr/>
          <p:nvPr/>
        </p:nvSpPr>
        <p:spPr>
          <a:xfrm>
            <a:off x="6096000" y="242894"/>
            <a:ext cx="1219200" cy="1281106"/>
          </a:xfrm>
          <a:prstGeom prst="star6">
            <a:avLst/>
          </a:prstGeom>
          <a:ln w="57150"/>
          <a:effectLst>
            <a:glow rad="228600">
              <a:srgbClr val="FFFF00">
                <a:alpha val="40000"/>
              </a:srgb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s-MX" b="1" dirty="0" smtClean="0">
                <a:solidFill>
                  <a:schemeClr val="tx1"/>
                </a:solidFill>
                <a:latin typeface="Arial Black" panose="020B0A04020102020204" pitchFamily="34" charset="0"/>
              </a:rPr>
              <a:t>IAD</a:t>
            </a:r>
            <a:endParaRPr lang="en-US" b="1" dirty="0">
              <a:solidFill>
                <a:schemeClr val="tx1"/>
              </a:solidFill>
              <a:latin typeface="Arial Black" panose="020B0A04020102020204" pitchFamily="34" charset="0"/>
            </a:endParaRPr>
          </a:p>
        </p:txBody>
      </p:sp>
      <p:sp>
        <p:nvSpPr>
          <p:cNvPr id="4" name="TextBox 3"/>
          <p:cNvSpPr txBox="1"/>
          <p:nvPr/>
        </p:nvSpPr>
        <p:spPr>
          <a:xfrm>
            <a:off x="1981200" y="1600200"/>
            <a:ext cx="7010400" cy="5016758"/>
          </a:xfrm>
          <a:prstGeom prst="rect">
            <a:avLst/>
          </a:prstGeom>
          <a:noFill/>
        </p:spPr>
        <p:txBody>
          <a:bodyPr wrap="square" rtlCol="0">
            <a:spAutoFit/>
          </a:bodyPr>
          <a:lstStyle/>
          <a:p>
            <a:pPr marL="342900" lvl="0" indent="-342900">
              <a:buFont typeface="+mj-lt"/>
              <a:buAutoNum type="arabicPeriod"/>
            </a:pPr>
            <a:r>
              <a:rPr lang="en-US" sz="2000" b="1" dirty="0"/>
              <a:t>Inter - American Division level</a:t>
            </a:r>
            <a:r>
              <a:rPr lang="en-US" sz="2000" b="1" dirty="0" smtClean="0"/>
              <a:t>:</a:t>
            </a:r>
          </a:p>
          <a:p>
            <a:pPr lvl="0"/>
            <a:endParaRPr lang="en-US" sz="2000" b="1" dirty="0"/>
          </a:p>
          <a:p>
            <a:pPr marL="800100" lvl="1" indent="-342900">
              <a:buFont typeface="+mj-lt"/>
              <a:buAutoNum type="alphaLcPeriod"/>
            </a:pPr>
            <a:r>
              <a:rPr lang="en-US" sz="2000" dirty="0"/>
              <a:t>The Inter American Division will be responsible for financing the Publishing Ministry Department, including the Director’s and the Associate Director’s (if it were the case) salaries, benefits and taxes, as well as traveling expenses.</a:t>
            </a:r>
          </a:p>
          <a:p>
            <a:pPr marL="800100" lvl="1" indent="-342900">
              <a:buFont typeface="+mj-lt"/>
              <a:buAutoNum type="alphaLcPeriod"/>
            </a:pPr>
            <a:r>
              <a:rPr lang="en-US" sz="2000" dirty="0"/>
              <a:t>The IAD will share in the financing of the Literature </a:t>
            </a:r>
            <a:r>
              <a:rPr lang="en-US" sz="2000" dirty="0" smtClean="0"/>
              <a:t>Evangelist benefits,   </a:t>
            </a:r>
            <a:r>
              <a:rPr lang="en-US" sz="2000" dirty="0"/>
              <a:t>5% of its net operations income, the resulting increment in tithe of the territory of the immediately preceding year.  This amount should be registered in the Operations Budget approved by the Board.</a:t>
            </a:r>
          </a:p>
          <a:p>
            <a:pPr marL="800100" lvl="1" indent="-342900">
              <a:buFont typeface="+mj-lt"/>
              <a:buAutoNum type="alphaLcPeriod"/>
            </a:pPr>
            <a:r>
              <a:rPr lang="en-US" sz="2000" dirty="0"/>
              <a:t>The amount resulting from the above formula (N 06 05 1 b) will be distributed according to the tithe increment applicable to each Union in the territory</a:t>
            </a:r>
            <a:r>
              <a:rPr lang="en-US" sz="2000" dirty="0" smtClean="0"/>
              <a:t>.</a:t>
            </a:r>
            <a:endParaRPr lang="en-US" sz="2000" dirty="0"/>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heel(1)">
                                      <p:cBhvr>
                                        <p:cTn id="30" dur="2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heel(1)">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heel(1)">
                                      <p:cBhvr>
                                        <p:cTn id="40" dur="20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heel(1)">
                                      <p:cBhvr>
                                        <p:cTn id="4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1200" y="3200400"/>
            <a:ext cx="7086600" cy="3638349"/>
          </a:xfrm>
          <a:prstGeom prst="rect">
            <a:avLst/>
          </a:prstGeom>
        </p:spPr>
      </p:pic>
      <p:sp>
        <p:nvSpPr>
          <p:cNvPr id="2" name="TextBox 1"/>
          <p:cNvSpPr txBox="1"/>
          <p:nvPr/>
        </p:nvSpPr>
        <p:spPr>
          <a:xfrm>
            <a:off x="2286000" y="457200"/>
            <a:ext cx="5791200" cy="523220"/>
          </a:xfrm>
          <a:prstGeom prst="rect">
            <a:avLst/>
          </a:prstGeom>
          <a:noFill/>
        </p:spPr>
        <p:txBody>
          <a:bodyPr wrap="square" rtlCol="0">
            <a:spAutoFit/>
          </a:bodyPr>
          <a:lstStyle/>
          <a:p>
            <a:r>
              <a:rPr lang="en-US" sz="2800" dirty="0" smtClean="0">
                <a:latin typeface="Arial Black" panose="020B0A04020102020204" pitchFamily="34" charset="0"/>
              </a:rPr>
              <a:t>Explanation N 06 05 – 1.</a:t>
            </a:r>
            <a:r>
              <a:rPr lang="en-US" sz="2800" dirty="0">
                <a:latin typeface="Arial Black" panose="020B0A04020102020204" pitchFamily="34" charset="0"/>
              </a:rPr>
              <a:t> </a:t>
            </a:r>
            <a:r>
              <a:rPr lang="en-US" sz="2800" dirty="0" smtClean="0">
                <a:latin typeface="Arial Black" panose="020B0A04020102020204" pitchFamily="34" charset="0"/>
              </a:rPr>
              <a:t>b</a:t>
            </a:r>
            <a:endParaRPr lang="en-US" sz="2800" dirty="0">
              <a:latin typeface="Arial Black" panose="020B0A04020102020204" pitchFamily="34" charset="0"/>
            </a:endParaRPr>
          </a:p>
        </p:txBody>
      </p:sp>
      <p:sp>
        <p:nvSpPr>
          <p:cNvPr id="3" name="TextBox 2"/>
          <p:cNvSpPr txBox="1"/>
          <p:nvPr/>
        </p:nvSpPr>
        <p:spPr>
          <a:xfrm>
            <a:off x="2133600" y="1219200"/>
            <a:ext cx="6705600" cy="1631216"/>
          </a:xfrm>
          <a:prstGeom prst="rect">
            <a:avLst/>
          </a:prstGeom>
          <a:noFill/>
        </p:spPr>
        <p:txBody>
          <a:bodyPr wrap="square" rtlCol="0">
            <a:spAutoFit/>
          </a:bodyPr>
          <a:lstStyle/>
          <a:p>
            <a:pPr marL="0" lvl="1"/>
            <a:r>
              <a:rPr lang="en-US" sz="2000" dirty="0"/>
              <a:t>The IAD will share in the financing of the Literature Evangelist benefits,   5% of its net operations income, the resulting increment in tithe of the territory of the immediately preceding year.  This amount should be registered in the Operations Budget approved by the Board</a:t>
            </a:r>
            <a:r>
              <a:rPr lang="en-US" sz="2000" dirty="0" smtClean="0"/>
              <a:t>.</a:t>
            </a:r>
            <a:endParaRPr lang="en-US" sz="2000" dirty="0"/>
          </a:p>
        </p:txBody>
      </p:sp>
      <p:cxnSp>
        <p:nvCxnSpPr>
          <p:cNvPr id="5" name="Straight Connector 4"/>
          <p:cNvCxnSpPr/>
          <p:nvPr/>
        </p:nvCxnSpPr>
        <p:spPr>
          <a:xfrm>
            <a:off x="2133600" y="3124200"/>
            <a:ext cx="655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33600" y="3352800"/>
            <a:ext cx="6858000" cy="646331"/>
          </a:xfrm>
          <a:prstGeom prst="rect">
            <a:avLst/>
          </a:prstGeom>
          <a:noFill/>
        </p:spPr>
        <p:txBody>
          <a:bodyPr wrap="square" rtlCol="0">
            <a:spAutoFit/>
          </a:bodyPr>
          <a:lstStyle/>
          <a:p>
            <a:r>
              <a:rPr lang="en-US" dirty="0" smtClean="0"/>
              <a:t>Tithe collected in the IAD Territory </a:t>
            </a:r>
            <a:r>
              <a:rPr lang="en-US" b="1" dirty="0" smtClean="0"/>
              <a:t>2012</a:t>
            </a:r>
            <a:r>
              <a:rPr lang="en-US" dirty="0" smtClean="0"/>
              <a:t> -  $ 230,339,649</a:t>
            </a:r>
          </a:p>
          <a:p>
            <a:r>
              <a:rPr lang="en-US" dirty="0" smtClean="0"/>
              <a:t>IAD Operating Income -  $ 230,339,649  X </a:t>
            </a:r>
            <a:r>
              <a:rPr lang="en-US" b="1" dirty="0" smtClean="0"/>
              <a:t>0.06</a:t>
            </a:r>
            <a:r>
              <a:rPr lang="en-US" dirty="0" smtClean="0"/>
              <a:t> </a:t>
            </a:r>
            <a:r>
              <a:rPr lang="es-MX" dirty="0" smtClean="0"/>
              <a:t>=  $ 13,820,379</a:t>
            </a:r>
            <a:endParaRPr lang="en-US" dirty="0"/>
          </a:p>
        </p:txBody>
      </p:sp>
      <p:sp>
        <p:nvSpPr>
          <p:cNvPr id="7" name="TextBox 6"/>
          <p:cNvSpPr txBox="1"/>
          <p:nvPr/>
        </p:nvSpPr>
        <p:spPr>
          <a:xfrm>
            <a:off x="2133600" y="4306669"/>
            <a:ext cx="6858000" cy="646331"/>
          </a:xfrm>
          <a:prstGeom prst="rect">
            <a:avLst/>
          </a:prstGeom>
          <a:noFill/>
        </p:spPr>
        <p:txBody>
          <a:bodyPr wrap="square" rtlCol="0">
            <a:spAutoFit/>
          </a:bodyPr>
          <a:lstStyle/>
          <a:p>
            <a:r>
              <a:rPr lang="en-US" dirty="0" smtClean="0"/>
              <a:t>Tithe collected in the IAD Territory </a:t>
            </a:r>
            <a:r>
              <a:rPr lang="en-US" b="1" dirty="0" smtClean="0"/>
              <a:t>2013</a:t>
            </a:r>
            <a:r>
              <a:rPr lang="en-US" dirty="0" smtClean="0"/>
              <a:t> -  $ 244,375,346</a:t>
            </a:r>
          </a:p>
          <a:p>
            <a:r>
              <a:rPr lang="en-US" dirty="0" smtClean="0"/>
              <a:t>IAD Operating Income -  $ 244,375,345  X </a:t>
            </a:r>
            <a:r>
              <a:rPr lang="en-US" b="1" dirty="0" smtClean="0"/>
              <a:t>0.06</a:t>
            </a:r>
            <a:r>
              <a:rPr lang="en-US" dirty="0" smtClean="0"/>
              <a:t> </a:t>
            </a:r>
            <a:r>
              <a:rPr lang="es-MX" dirty="0" smtClean="0"/>
              <a:t>=  $ 14,662,521</a:t>
            </a:r>
            <a:endParaRPr lang="en-US" dirty="0"/>
          </a:p>
        </p:txBody>
      </p:sp>
      <p:sp>
        <p:nvSpPr>
          <p:cNvPr id="8" name="TextBox 7"/>
          <p:cNvSpPr txBox="1"/>
          <p:nvPr/>
        </p:nvSpPr>
        <p:spPr>
          <a:xfrm>
            <a:off x="2133600" y="5181600"/>
            <a:ext cx="6858000" cy="646331"/>
          </a:xfrm>
          <a:prstGeom prst="rect">
            <a:avLst/>
          </a:prstGeom>
          <a:noFill/>
        </p:spPr>
        <p:txBody>
          <a:bodyPr wrap="square" rtlCol="0">
            <a:spAutoFit/>
          </a:bodyPr>
          <a:lstStyle/>
          <a:p>
            <a:r>
              <a:rPr lang="es-MX" dirty="0" smtClean="0"/>
              <a:t>Net </a:t>
            </a:r>
            <a:r>
              <a:rPr lang="es-MX" dirty="0" err="1" smtClean="0"/>
              <a:t>Operating</a:t>
            </a:r>
            <a:r>
              <a:rPr lang="en-US" dirty="0"/>
              <a:t> </a:t>
            </a:r>
            <a:r>
              <a:rPr lang="en-US" dirty="0" smtClean="0"/>
              <a:t>Income  --  $ 13,820,379- $ 14,662,521  </a:t>
            </a:r>
            <a:r>
              <a:rPr lang="es-MX" dirty="0" smtClean="0"/>
              <a:t>= $ 842,142</a:t>
            </a:r>
            <a:endParaRPr lang="en-US" dirty="0" smtClean="0"/>
          </a:p>
          <a:p>
            <a:r>
              <a:rPr lang="es-MX" dirty="0" smtClean="0"/>
              <a:t>5 % net </a:t>
            </a:r>
            <a:r>
              <a:rPr lang="es-MX" dirty="0" err="1" smtClean="0"/>
              <a:t>operating</a:t>
            </a:r>
            <a:r>
              <a:rPr lang="es-MX" dirty="0" smtClean="0"/>
              <a:t> </a:t>
            </a:r>
            <a:r>
              <a:rPr lang="es-MX" dirty="0" err="1" smtClean="0"/>
              <a:t>Income</a:t>
            </a:r>
            <a:r>
              <a:rPr lang="es-MX" dirty="0" smtClean="0"/>
              <a:t> =  $ 842,142  X  </a:t>
            </a:r>
            <a:r>
              <a:rPr lang="es-MX" b="1" dirty="0" smtClean="0"/>
              <a:t>5 %</a:t>
            </a:r>
            <a:r>
              <a:rPr lang="es-MX" dirty="0" smtClean="0"/>
              <a:t> = </a:t>
            </a:r>
            <a:r>
              <a:rPr lang="es-MX" b="1" dirty="0" smtClean="0"/>
              <a:t>$ 42,107</a:t>
            </a:r>
            <a:endParaRPr lang="en-US" b="1" dirty="0"/>
          </a:p>
        </p:txBody>
      </p:sp>
      <p:sp>
        <p:nvSpPr>
          <p:cNvPr id="9" name="TextBox 8"/>
          <p:cNvSpPr txBox="1"/>
          <p:nvPr/>
        </p:nvSpPr>
        <p:spPr>
          <a:xfrm>
            <a:off x="2133600" y="6059269"/>
            <a:ext cx="6858000" cy="646331"/>
          </a:xfrm>
          <a:prstGeom prst="rect">
            <a:avLst/>
          </a:prstGeom>
          <a:noFill/>
        </p:spPr>
        <p:txBody>
          <a:bodyPr wrap="square" rtlCol="0">
            <a:spAutoFit/>
          </a:bodyPr>
          <a:lstStyle/>
          <a:p>
            <a:r>
              <a:rPr lang="es-MX" dirty="0" err="1" smtClean="0"/>
              <a:t>Amount</a:t>
            </a:r>
            <a:r>
              <a:rPr lang="es-MX" dirty="0" smtClean="0"/>
              <a:t> </a:t>
            </a:r>
            <a:r>
              <a:rPr lang="es-MX" dirty="0" err="1" smtClean="0"/>
              <a:t>should</a:t>
            </a:r>
            <a:r>
              <a:rPr lang="es-MX" dirty="0" smtClean="0"/>
              <a:t> be </a:t>
            </a:r>
            <a:r>
              <a:rPr lang="es-MX" dirty="0" err="1" smtClean="0"/>
              <a:t>registred</a:t>
            </a:r>
            <a:r>
              <a:rPr lang="es-MX" dirty="0" smtClean="0"/>
              <a:t> in </a:t>
            </a:r>
            <a:r>
              <a:rPr lang="es-MX" dirty="0" err="1" smtClean="0"/>
              <a:t>the</a:t>
            </a:r>
            <a:r>
              <a:rPr lang="es-MX" dirty="0" smtClean="0"/>
              <a:t> </a:t>
            </a:r>
            <a:r>
              <a:rPr lang="es-MX" dirty="0" err="1" smtClean="0"/>
              <a:t>Operating</a:t>
            </a:r>
            <a:r>
              <a:rPr lang="es-MX" dirty="0" smtClean="0"/>
              <a:t> Budget </a:t>
            </a:r>
            <a:r>
              <a:rPr lang="es-MX" dirty="0" err="1" smtClean="0"/>
              <a:t>approved</a:t>
            </a:r>
            <a:r>
              <a:rPr lang="es-MX" dirty="0" smtClean="0"/>
              <a:t> </a:t>
            </a:r>
            <a:r>
              <a:rPr lang="es-MX" dirty="0" err="1" smtClean="0"/>
              <a:t>by</a:t>
            </a:r>
            <a:r>
              <a:rPr lang="es-MX" dirty="0" smtClean="0"/>
              <a:t> </a:t>
            </a:r>
            <a:r>
              <a:rPr lang="es-MX" dirty="0" err="1" smtClean="0"/>
              <a:t>the</a:t>
            </a:r>
            <a:r>
              <a:rPr lang="es-MX" dirty="0" smtClean="0"/>
              <a:t> IAD </a:t>
            </a:r>
            <a:r>
              <a:rPr lang="es-MX" dirty="0" err="1" smtClean="0"/>
              <a:t>Board</a:t>
            </a:r>
            <a:r>
              <a:rPr lang="es-MX" dirty="0" smtClean="0"/>
              <a:t> =  </a:t>
            </a:r>
            <a:r>
              <a:rPr lang="es-MX" b="1" dirty="0" smtClean="0"/>
              <a:t>$ 42,107</a:t>
            </a:r>
            <a:endParaRPr lang="en-US" b="1" dirty="0"/>
          </a:p>
        </p:txBody>
      </p:sp>
    </p:spTree>
    <p:extLst>
      <p:ext uri="{BB962C8B-B14F-4D97-AF65-F5344CB8AC3E}">
        <p14:creationId xmlns:p14="http://schemas.microsoft.com/office/powerpoint/2010/main" val="389395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0" y="457200"/>
            <a:ext cx="5791200" cy="523220"/>
          </a:xfrm>
          <a:prstGeom prst="rect">
            <a:avLst/>
          </a:prstGeom>
          <a:noFill/>
        </p:spPr>
        <p:txBody>
          <a:bodyPr wrap="square" rtlCol="0">
            <a:spAutoFit/>
          </a:bodyPr>
          <a:lstStyle/>
          <a:p>
            <a:r>
              <a:rPr lang="en-US" sz="2800" dirty="0" smtClean="0">
                <a:latin typeface="Arial Black" panose="020B0A04020102020204" pitchFamily="34" charset="0"/>
              </a:rPr>
              <a:t>Explanation N 06 05 – 1.</a:t>
            </a:r>
            <a:r>
              <a:rPr lang="en-US" sz="2800" dirty="0">
                <a:latin typeface="Arial Black" panose="020B0A04020102020204" pitchFamily="34" charset="0"/>
              </a:rPr>
              <a:t> </a:t>
            </a:r>
            <a:r>
              <a:rPr lang="en-US" sz="2800" dirty="0" smtClean="0">
                <a:latin typeface="Arial Black" panose="020B0A04020102020204" pitchFamily="34" charset="0"/>
              </a:rPr>
              <a:t>c</a:t>
            </a:r>
            <a:endParaRPr lang="en-US" sz="2800" dirty="0">
              <a:latin typeface="Arial Black" panose="020B0A04020102020204" pitchFamily="34" charset="0"/>
            </a:endParaRPr>
          </a:p>
        </p:txBody>
      </p:sp>
      <p:sp>
        <p:nvSpPr>
          <p:cNvPr id="3" name="Rectangle 2"/>
          <p:cNvSpPr/>
          <p:nvPr/>
        </p:nvSpPr>
        <p:spPr>
          <a:xfrm>
            <a:off x="1981200" y="1143000"/>
            <a:ext cx="6934200" cy="1015663"/>
          </a:xfrm>
          <a:prstGeom prst="rect">
            <a:avLst/>
          </a:prstGeom>
        </p:spPr>
        <p:txBody>
          <a:bodyPr wrap="square">
            <a:spAutoFit/>
          </a:bodyPr>
          <a:lstStyle/>
          <a:p>
            <a:pPr lvl="1"/>
            <a:r>
              <a:rPr lang="en-US" sz="2000" dirty="0"/>
              <a:t>The amount resulting from the above formula </a:t>
            </a:r>
            <a:r>
              <a:rPr lang="en-US" sz="2000" b="1" dirty="0"/>
              <a:t>(N 06 05 1 b) </a:t>
            </a:r>
            <a:r>
              <a:rPr lang="en-US" sz="2000" dirty="0"/>
              <a:t>will be distributed according to the tithe increment applicable to each Union in the territory.</a:t>
            </a:r>
          </a:p>
        </p:txBody>
      </p:sp>
      <p:cxnSp>
        <p:nvCxnSpPr>
          <p:cNvPr id="4" name="Straight Connector 3"/>
          <p:cNvCxnSpPr/>
          <p:nvPr/>
        </p:nvCxnSpPr>
        <p:spPr>
          <a:xfrm>
            <a:off x="2286000" y="2590800"/>
            <a:ext cx="655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86000" y="2895600"/>
            <a:ext cx="6553200" cy="923330"/>
          </a:xfrm>
          <a:prstGeom prst="rect">
            <a:avLst/>
          </a:prstGeom>
          <a:noFill/>
        </p:spPr>
        <p:txBody>
          <a:bodyPr wrap="square" rtlCol="0">
            <a:spAutoFit/>
          </a:bodyPr>
          <a:lstStyle/>
          <a:p>
            <a:r>
              <a:rPr lang="en-US" dirty="0" smtClean="0"/>
              <a:t>Official Reported Collected Tithe in the corresponding Union Territory </a:t>
            </a:r>
            <a:r>
              <a:rPr lang="en-US" b="1" dirty="0" smtClean="0"/>
              <a:t>2012 </a:t>
            </a:r>
            <a:r>
              <a:rPr lang="en-US" dirty="0" smtClean="0"/>
              <a:t> $ 5,000,000 ( Registered to calculate the IAD Operating Income)</a:t>
            </a:r>
          </a:p>
        </p:txBody>
      </p:sp>
      <p:sp>
        <p:nvSpPr>
          <p:cNvPr id="7" name="TextBox 6"/>
          <p:cNvSpPr txBox="1"/>
          <p:nvPr/>
        </p:nvSpPr>
        <p:spPr>
          <a:xfrm>
            <a:off x="2286000" y="5715000"/>
            <a:ext cx="6553200" cy="646331"/>
          </a:xfrm>
          <a:prstGeom prst="rect">
            <a:avLst/>
          </a:prstGeom>
          <a:noFill/>
        </p:spPr>
        <p:txBody>
          <a:bodyPr wrap="square" rtlCol="0">
            <a:spAutoFit/>
          </a:bodyPr>
          <a:lstStyle/>
          <a:p>
            <a:r>
              <a:rPr lang="es-MX" dirty="0" err="1" smtClean="0"/>
              <a:t>Applicable</a:t>
            </a:r>
            <a:r>
              <a:rPr lang="es-MX" dirty="0" smtClean="0"/>
              <a:t> </a:t>
            </a:r>
            <a:r>
              <a:rPr lang="es-MX" dirty="0" err="1" smtClean="0"/>
              <a:t>increment</a:t>
            </a:r>
            <a:r>
              <a:rPr lang="es-MX" dirty="0" smtClean="0"/>
              <a:t> of </a:t>
            </a:r>
            <a:r>
              <a:rPr lang="es-MX" dirty="0" err="1" smtClean="0"/>
              <a:t>Tithe</a:t>
            </a:r>
            <a:r>
              <a:rPr lang="es-MX" dirty="0" smtClean="0"/>
              <a:t> to </a:t>
            </a:r>
            <a:r>
              <a:rPr lang="es-MX" dirty="0" err="1" smtClean="0"/>
              <a:t>corresponding</a:t>
            </a:r>
            <a:r>
              <a:rPr lang="es-MX" dirty="0" smtClean="0"/>
              <a:t> Union =                     $ 5,500,000 / $ 5,000,000 = </a:t>
            </a:r>
            <a:r>
              <a:rPr lang="es-MX" b="1" dirty="0" smtClean="0"/>
              <a:t>10 %</a:t>
            </a:r>
            <a:endParaRPr lang="en-US" b="1" dirty="0"/>
          </a:p>
        </p:txBody>
      </p:sp>
      <p:sp>
        <p:nvSpPr>
          <p:cNvPr id="9" name="TextBox 8"/>
          <p:cNvSpPr txBox="1"/>
          <p:nvPr/>
        </p:nvSpPr>
        <p:spPr>
          <a:xfrm>
            <a:off x="2286000" y="4343400"/>
            <a:ext cx="6553200" cy="923330"/>
          </a:xfrm>
          <a:prstGeom prst="rect">
            <a:avLst/>
          </a:prstGeom>
          <a:noFill/>
        </p:spPr>
        <p:txBody>
          <a:bodyPr wrap="square" rtlCol="0">
            <a:spAutoFit/>
          </a:bodyPr>
          <a:lstStyle/>
          <a:p>
            <a:r>
              <a:rPr lang="en-US" dirty="0" smtClean="0"/>
              <a:t>Official Reported Collected Tithe in the corresponding Union Territory </a:t>
            </a:r>
            <a:r>
              <a:rPr lang="en-US" b="1" dirty="0" smtClean="0"/>
              <a:t>2013 </a:t>
            </a:r>
            <a:r>
              <a:rPr lang="en-US" dirty="0" smtClean="0"/>
              <a:t> $ 5,500,000 ( Registered to calculate the IAD Operating Income)</a:t>
            </a:r>
          </a:p>
        </p:txBody>
      </p:sp>
    </p:spTree>
    <p:extLst>
      <p:ext uri="{BB962C8B-B14F-4D97-AF65-F5344CB8AC3E}">
        <p14:creationId xmlns:p14="http://schemas.microsoft.com/office/powerpoint/2010/main" val="389395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05 </a:t>
            </a:r>
            <a:endParaRPr lang="en-US" sz="4000" b="1" dirty="0">
              <a:latin typeface="Arial Black" panose="020B0A04020102020204" pitchFamily="34" charset="0"/>
            </a:endParaRPr>
          </a:p>
        </p:txBody>
      </p:sp>
      <p:sp>
        <p:nvSpPr>
          <p:cNvPr id="8" name="Trapezoid 7"/>
          <p:cNvSpPr/>
          <p:nvPr/>
        </p:nvSpPr>
        <p:spPr>
          <a:xfrm>
            <a:off x="7052927" y="457200"/>
            <a:ext cx="1252873" cy="857257"/>
          </a:xfrm>
          <a:prstGeom prst="trapezoid">
            <a:avLst/>
          </a:prstGeom>
          <a:ln w="57150"/>
          <a:effectLst>
            <a:glow rad="2286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smtClean="0">
                <a:solidFill>
                  <a:schemeClr val="tx1"/>
                </a:solidFill>
                <a:latin typeface="Arial Black" panose="020B0A04020102020204" pitchFamily="34" charset="0"/>
              </a:rPr>
              <a:t>UNION</a:t>
            </a:r>
            <a:endParaRPr lang="en-US" sz="1600" b="1" dirty="0">
              <a:solidFill>
                <a:schemeClr val="tx1"/>
              </a:solidFill>
              <a:latin typeface="Arial Black" panose="020B0A04020102020204" pitchFamily="34" charset="0"/>
            </a:endParaRPr>
          </a:p>
        </p:txBody>
      </p:sp>
      <p:sp>
        <p:nvSpPr>
          <p:cNvPr id="9" name="Rectangle 8"/>
          <p:cNvSpPr/>
          <p:nvPr/>
        </p:nvSpPr>
        <p:spPr>
          <a:xfrm>
            <a:off x="1981200" y="1828800"/>
            <a:ext cx="6781800" cy="4308872"/>
          </a:xfrm>
          <a:prstGeom prst="rect">
            <a:avLst/>
          </a:prstGeom>
        </p:spPr>
        <p:txBody>
          <a:bodyPr wrap="square">
            <a:spAutoFit/>
          </a:bodyPr>
          <a:lstStyle/>
          <a:p>
            <a:pPr marL="457200" lvl="0" indent="-457200">
              <a:buAutoNum type="arabicPeriod" startAt="2"/>
            </a:pPr>
            <a:r>
              <a:rPr lang="en-US" sz="2000" b="1" dirty="0" smtClean="0"/>
              <a:t>Union </a:t>
            </a:r>
            <a:r>
              <a:rPr lang="en-US" sz="2000" b="1" dirty="0"/>
              <a:t>level</a:t>
            </a:r>
            <a:r>
              <a:rPr lang="en-US" sz="2000" b="1" dirty="0" smtClean="0"/>
              <a:t>:</a:t>
            </a:r>
          </a:p>
          <a:p>
            <a:pPr lvl="0"/>
            <a:endParaRPr lang="en-US" sz="2000" b="1" dirty="0"/>
          </a:p>
          <a:p>
            <a:pPr marL="342900" lvl="0" indent="-342900">
              <a:buFont typeface="+mj-lt"/>
              <a:buAutoNum type="alphaLcPeriod"/>
            </a:pPr>
            <a:r>
              <a:rPr lang="en-US" dirty="0"/>
              <a:t>The Union will be responsible for financing the Publishing Ministry Department, including the Director’s and the Associate Director’s (if it were the case) salaries, benefits and taxes, as well as traveling expenses.</a:t>
            </a:r>
          </a:p>
          <a:p>
            <a:pPr marL="342900" lvl="0" indent="-342900">
              <a:buFont typeface="+mj-lt"/>
              <a:buAutoNum type="alphaLcPeriod"/>
            </a:pPr>
            <a:r>
              <a:rPr lang="en-US" dirty="0"/>
              <a:t>The Union will share in the financing of the Literature Evangelist’s benefits.  5% of its net operations income, the resulting increment in tithe of the territory of the immediately preceding year. This amount should be registered in the Operations Budget approved by the Board.  This amount will be distributed and assigned by the Union as it is established in these policies.</a:t>
            </a:r>
          </a:p>
          <a:p>
            <a:pPr marL="342900" lvl="0" indent="-342900">
              <a:buFont typeface="+mj-lt"/>
              <a:buAutoNum type="alphaLcPeriod"/>
            </a:pPr>
            <a:r>
              <a:rPr lang="en-US" dirty="0"/>
              <a:t>The amount resulting from the above formula (N 06 05 2 b) will be distributed according to the tithe increment applicable to each </a:t>
            </a:r>
            <a:r>
              <a:rPr lang="en-US" dirty="0" smtClean="0"/>
              <a:t>Local Field </a:t>
            </a:r>
            <a:r>
              <a:rPr lang="en-US" dirty="0"/>
              <a:t>in the territory.</a:t>
            </a:r>
            <a:endParaRPr lang="en-US" dirty="0">
              <a:effectLst/>
            </a:endParaRPr>
          </a:p>
        </p:txBody>
      </p:sp>
    </p:spTree>
    <p:extLst>
      <p:ext uri="{BB962C8B-B14F-4D97-AF65-F5344CB8AC3E}">
        <p14:creationId xmlns:p14="http://schemas.microsoft.com/office/powerpoint/2010/main" val="359425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heel(1)">
                                      <p:cBhvr>
                                        <p:cTn id="30" dur="20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heel(1)">
                                      <p:cBhvr>
                                        <p:cTn id="35" dur="20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wheel(1)">
                                      <p:cBhvr>
                                        <p:cTn id="40" dur="20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wheel(1)">
                                      <p:cBhvr>
                                        <p:cTn id="45"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2286000" y="457200"/>
            <a:ext cx="5791200" cy="523220"/>
          </a:xfrm>
          <a:prstGeom prst="rect">
            <a:avLst/>
          </a:prstGeom>
          <a:noFill/>
        </p:spPr>
        <p:txBody>
          <a:bodyPr wrap="square" rtlCol="0">
            <a:spAutoFit/>
          </a:bodyPr>
          <a:lstStyle/>
          <a:p>
            <a:r>
              <a:rPr lang="en-US" sz="2800" dirty="0" smtClean="0">
                <a:latin typeface="Arial Black" panose="020B0A04020102020204" pitchFamily="34" charset="0"/>
              </a:rPr>
              <a:t>Explanation N 06 05 – 2. b</a:t>
            </a:r>
            <a:endParaRPr lang="en-US" sz="2800" dirty="0">
              <a:latin typeface="Arial Black" panose="020B0A04020102020204" pitchFamily="34" charset="0"/>
            </a:endParaRPr>
          </a:p>
        </p:txBody>
      </p:sp>
      <p:sp>
        <p:nvSpPr>
          <p:cNvPr id="9" name="TextBox 8"/>
          <p:cNvSpPr txBox="1"/>
          <p:nvPr/>
        </p:nvSpPr>
        <p:spPr>
          <a:xfrm>
            <a:off x="2133600" y="1066800"/>
            <a:ext cx="6705600" cy="1754326"/>
          </a:xfrm>
          <a:prstGeom prst="rect">
            <a:avLst/>
          </a:prstGeom>
          <a:noFill/>
        </p:spPr>
        <p:txBody>
          <a:bodyPr wrap="square" rtlCol="0">
            <a:spAutoFit/>
          </a:bodyPr>
          <a:lstStyle/>
          <a:p>
            <a:pPr marL="0" lvl="1"/>
            <a:r>
              <a:rPr lang="en-US" dirty="0"/>
              <a:t>The Union will share in the financing of the Literature Evangelist’s </a:t>
            </a:r>
            <a:r>
              <a:rPr lang="en-US" dirty="0" smtClean="0"/>
              <a:t>benefits,  5</a:t>
            </a:r>
            <a:r>
              <a:rPr lang="en-US" dirty="0"/>
              <a:t>% of its net operations income, the resulting increment in tithe of the territory of the immediately preceding year. This amount should be registered in the Operations Budget approved by the Board.  This amount will be distributed and assigned by the Union as it is established in these policies</a:t>
            </a:r>
            <a:r>
              <a:rPr lang="en-US" dirty="0" smtClean="0"/>
              <a:t>.</a:t>
            </a:r>
            <a:endParaRPr lang="en-US" dirty="0"/>
          </a:p>
        </p:txBody>
      </p:sp>
      <p:cxnSp>
        <p:nvCxnSpPr>
          <p:cNvPr id="12" name="Straight Connector 11"/>
          <p:cNvCxnSpPr/>
          <p:nvPr/>
        </p:nvCxnSpPr>
        <p:spPr>
          <a:xfrm>
            <a:off x="2133600" y="3124200"/>
            <a:ext cx="655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0" y="3352800"/>
            <a:ext cx="7162800" cy="646331"/>
          </a:xfrm>
          <a:prstGeom prst="rect">
            <a:avLst/>
          </a:prstGeom>
          <a:noFill/>
        </p:spPr>
        <p:txBody>
          <a:bodyPr wrap="square" rtlCol="0">
            <a:spAutoFit/>
          </a:bodyPr>
          <a:lstStyle/>
          <a:p>
            <a:r>
              <a:rPr lang="en-US" dirty="0" smtClean="0"/>
              <a:t>Tithe collected in the Union Territory </a:t>
            </a:r>
            <a:r>
              <a:rPr lang="en-US" b="1" dirty="0" smtClean="0"/>
              <a:t>2012</a:t>
            </a:r>
            <a:r>
              <a:rPr lang="en-US" dirty="0" smtClean="0"/>
              <a:t> ( Local Currency)-  $ 5,000,000 </a:t>
            </a:r>
          </a:p>
          <a:p>
            <a:r>
              <a:rPr lang="en-US" dirty="0" smtClean="0"/>
              <a:t>Union Operating Income -  $ 5,000,000  X </a:t>
            </a:r>
            <a:r>
              <a:rPr lang="en-US" b="1" dirty="0" smtClean="0"/>
              <a:t>0.10</a:t>
            </a:r>
            <a:r>
              <a:rPr lang="en-US" dirty="0" smtClean="0"/>
              <a:t> </a:t>
            </a:r>
            <a:r>
              <a:rPr lang="es-MX" dirty="0" smtClean="0"/>
              <a:t>=  $ 500,000</a:t>
            </a:r>
            <a:endParaRPr lang="en-US" dirty="0"/>
          </a:p>
        </p:txBody>
      </p:sp>
      <p:sp>
        <p:nvSpPr>
          <p:cNvPr id="14" name="TextBox 13"/>
          <p:cNvSpPr txBox="1"/>
          <p:nvPr/>
        </p:nvSpPr>
        <p:spPr>
          <a:xfrm>
            <a:off x="1905000" y="4306669"/>
            <a:ext cx="7162800" cy="646331"/>
          </a:xfrm>
          <a:prstGeom prst="rect">
            <a:avLst/>
          </a:prstGeom>
          <a:noFill/>
        </p:spPr>
        <p:txBody>
          <a:bodyPr wrap="square" rtlCol="0">
            <a:spAutoFit/>
          </a:bodyPr>
          <a:lstStyle/>
          <a:p>
            <a:r>
              <a:rPr lang="en-US" dirty="0" smtClean="0"/>
              <a:t>Tithe collected in the Union Territory </a:t>
            </a:r>
            <a:r>
              <a:rPr lang="en-US" b="1" dirty="0" smtClean="0"/>
              <a:t>2013</a:t>
            </a:r>
            <a:r>
              <a:rPr lang="en-US" dirty="0" smtClean="0"/>
              <a:t> ( Local Currency) $ 5,500,000</a:t>
            </a:r>
          </a:p>
          <a:p>
            <a:r>
              <a:rPr lang="en-US" dirty="0" smtClean="0"/>
              <a:t>Union Operating Income -  $ 5,500,000  X </a:t>
            </a:r>
            <a:r>
              <a:rPr lang="en-US" b="1" dirty="0" smtClean="0"/>
              <a:t>0.10</a:t>
            </a:r>
            <a:r>
              <a:rPr lang="en-US" dirty="0" smtClean="0"/>
              <a:t> </a:t>
            </a:r>
            <a:r>
              <a:rPr lang="es-MX" dirty="0" smtClean="0"/>
              <a:t>=  $ 550,000</a:t>
            </a:r>
            <a:endParaRPr lang="en-US" dirty="0"/>
          </a:p>
        </p:txBody>
      </p:sp>
      <p:sp>
        <p:nvSpPr>
          <p:cNvPr id="15" name="TextBox 14"/>
          <p:cNvSpPr txBox="1"/>
          <p:nvPr/>
        </p:nvSpPr>
        <p:spPr>
          <a:xfrm>
            <a:off x="1981200" y="5334000"/>
            <a:ext cx="6858000" cy="646331"/>
          </a:xfrm>
          <a:prstGeom prst="rect">
            <a:avLst/>
          </a:prstGeom>
          <a:noFill/>
        </p:spPr>
        <p:txBody>
          <a:bodyPr wrap="square" rtlCol="0">
            <a:spAutoFit/>
          </a:bodyPr>
          <a:lstStyle/>
          <a:p>
            <a:r>
              <a:rPr lang="es-MX" dirty="0" smtClean="0"/>
              <a:t>Net </a:t>
            </a:r>
            <a:r>
              <a:rPr lang="es-MX" dirty="0" err="1" smtClean="0"/>
              <a:t>Operating</a:t>
            </a:r>
            <a:r>
              <a:rPr lang="en-US" dirty="0"/>
              <a:t> </a:t>
            </a:r>
            <a:r>
              <a:rPr lang="en-US" dirty="0" smtClean="0"/>
              <a:t>Income  --  $ 550,000 - $ 500,000  </a:t>
            </a:r>
            <a:r>
              <a:rPr lang="es-MX" dirty="0" smtClean="0"/>
              <a:t>= $ 50,000</a:t>
            </a:r>
            <a:endParaRPr lang="en-US" dirty="0" smtClean="0"/>
          </a:p>
          <a:p>
            <a:r>
              <a:rPr lang="es-MX" dirty="0" smtClean="0"/>
              <a:t>5 % net </a:t>
            </a:r>
            <a:r>
              <a:rPr lang="es-MX" dirty="0" err="1" smtClean="0"/>
              <a:t>operating</a:t>
            </a:r>
            <a:r>
              <a:rPr lang="es-MX" dirty="0" smtClean="0"/>
              <a:t> </a:t>
            </a:r>
            <a:r>
              <a:rPr lang="es-MX" dirty="0" err="1" smtClean="0"/>
              <a:t>Income</a:t>
            </a:r>
            <a:r>
              <a:rPr lang="es-MX" dirty="0" smtClean="0"/>
              <a:t> =  $ 50,000 X  </a:t>
            </a:r>
            <a:r>
              <a:rPr lang="es-MX" b="1" dirty="0" smtClean="0"/>
              <a:t>5 %</a:t>
            </a:r>
            <a:r>
              <a:rPr lang="es-MX" dirty="0" smtClean="0"/>
              <a:t> = </a:t>
            </a:r>
            <a:r>
              <a:rPr lang="es-MX" b="1" dirty="0" smtClean="0"/>
              <a:t>$ 2,500</a:t>
            </a:r>
            <a:endParaRPr lang="en-US" b="1" dirty="0"/>
          </a:p>
        </p:txBody>
      </p:sp>
      <p:sp>
        <p:nvSpPr>
          <p:cNvPr id="16" name="TextBox 15"/>
          <p:cNvSpPr txBox="1"/>
          <p:nvPr/>
        </p:nvSpPr>
        <p:spPr>
          <a:xfrm>
            <a:off x="1981200" y="6059269"/>
            <a:ext cx="6705600" cy="646331"/>
          </a:xfrm>
          <a:prstGeom prst="rect">
            <a:avLst/>
          </a:prstGeom>
          <a:noFill/>
        </p:spPr>
        <p:txBody>
          <a:bodyPr wrap="square" rtlCol="0">
            <a:spAutoFit/>
          </a:bodyPr>
          <a:lstStyle/>
          <a:p>
            <a:r>
              <a:rPr lang="es-MX" dirty="0" err="1" smtClean="0"/>
              <a:t>Amount</a:t>
            </a:r>
            <a:r>
              <a:rPr lang="es-MX" dirty="0" smtClean="0"/>
              <a:t> </a:t>
            </a:r>
            <a:r>
              <a:rPr lang="es-MX" dirty="0" err="1" smtClean="0"/>
              <a:t>should</a:t>
            </a:r>
            <a:r>
              <a:rPr lang="es-MX" dirty="0" smtClean="0"/>
              <a:t> be </a:t>
            </a:r>
            <a:r>
              <a:rPr lang="es-MX" dirty="0" err="1" smtClean="0"/>
              <a:t>registred</a:t>
            </a:r>
            <a:r>
              <a:rPr lang="es-MX" dirty="0" smtClean="0"/>
              <a:t> in </a:t>
            </a:r>
            <a:r>
              <a:rPr lang="es-MX" dirty="0" err="1" smtClean="0"/>
              <a:t>the</a:t>
            </a:r>
            <a:r>
              <a:rPr lang="es-MX" dirty="0" smtClean="0"/>
              <a:t> </a:t>
            </a:r>
            <a:r>
              <a:rPr lang="es-MX" dirty="0" err="1" smtClean="0"/>
              <a:t>Operating</a:t>
            </a:r>
            <a:r>
              <a:rPr lang="es-MX" dirty="0" smtClean="0"/>
              <a:t> Budget </a:t>
            </a:r>
            <a:r>
              <a:rPr lang="es-MX" dirty="0" err="1" smtClean="0"/>
              <a:t>approved</a:t>
            </a:r>
            <a:r>
              <a:rPr lang="es-MX" dirty="0" smtClean="0"/>
              <a:t> </a:t>
            </a:r>
            <a:r>
              <a:rPr lang="es-MX" dirty="0" err="1" smtClean="0"/>
              <a:t>by</a:t>
            </a:r>
            <a:r>
              <a:rPr lang="es-MX" dirty="0" smtClean="0"/>
              <a:t> </a:t>
            </a:r>
            <a:r>
              <a:rPr lang="es-MX" dirty="0" err="1" smtClean="0"/>
              <a:t>the</a:t>
            </a:r>
            <a:r>
              <a:rPr lang="es-MX" dirty="0" smtClean="0"/>
              <a:t> Union </a:t>
            </a:r>
            <a:r>
              <a:rPr lang="es-MX" dirty="0" err="1" smtClean="0"/>
              <a:t>Board</a:t>
            </a:r>
            <a:r>
              <a:rPr lang="es-MX" dirty="0" smtClean="0"/>
              <a:t> =  </a:t>
            </a:r>
            <a:r>
              <a:rPr lang="es-MX" b="1" dirty="0" smtClean="0"/>
              <a:t>$ 2,500</a:t>
            </a:r>
            <a:endParaRPr lang="en-US" b="1" dirty="0"/>
          </a:p>
        </p:txBody>
      </p:sp>
    </p:spTree>
    <p:extLst>
      <p:ext uri="{BB962C8B-B14F-4D97-AF65-F5344CB8AC3E}">
        <p14:creationId xmlns:p14="http://schemas.microsoft.com/office/powerpoint/2010/main" val="3611407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2286000" y="457200"/>
            <a:ext cx="5791200" cy="523220"/>
          </a:xfrm>
          <a:prstGeom prst="rect">
            <a:avLst/>
          </a:prstGeom>
          <a:noFill/>
        </p:spPr>
        <p:txBody>
          <a:bodyPr wrap="square" rtlCol="0">
            <a:spAutoFit/>
          </a:bodyPr>
          <a:lstStyle/>
          <a:p>
            <a:r>
              <a:rPr lang="en-US" sz="2800" dirty="0" smtClean="0">
                <a:latin typeface="Arial Black" panose="020B0A04020102020204" pitchFamily="34" charset="0"/>
              </a:rPr>
              <a:t>Explanation N 06 05 –2. c</a:t>
            </a:r>
            <a:endParaRPr lang="en-US" sz="2800" dirty="0">
              <a:latin typeface="Arial Black" panose="020B0A04020102020204" pitchFamily="34" charset="0"/>
            </a:endParaRPr>
          </a:p>
        </p:txBody>
      </p:sp>
      <p:cxnSp>
        <p:nvCxnSpPr>
          <p:cNvPr id="10" name="Straight Connector 9"/>
          <p:cNvCxnSpPr/>
          <p:nvPr/>
        </p:nvCxnSpPr>
        <p:spPr>
          <a:xfrm>
            <a:off x="2286000" y="2590800"/>
            <a:ext cx="655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2895600"/>
            <a:ext cx="6553200" cy="923330"/>
          </a:xfrm>
          <a:prstGeom prst="rect">
            <a:avLst/>
          </a:prstGeom>
          <a:noFill/>
        </p:spPr>
        <p:txBody>
          <a:bodyPr wrap="square" rtlCol="0">
            <a:spAutoFit/>
          </a:bodyPr>
          <a:lstStyle/>
          <a:p>
            <a:r>
              <a:rPr lang="en-US" dirty="0" smtClean="0"/>
              <a:t>Official Reported Collected Tithe in the corresponding Local Field Territory </a:t>
            </a:r>
            <a:r>
              <a:rPr lang="en-US" b="1" dirty="0" smtClean="0"/>
              <a:t>2012 </a:t>
            </a:r>
            <a:r>
              <a:rPr lang="en-US" dirty="0" smtClean="0"/>
              <a:t> $ 500,000 ( Registered to calculate the Union Operating Income)</a:t>
            </a:r>
          </a:p>
        </p:txBody>
      </p:sp>
      <p:sp>
        <p:nvSpPr>
          <p:cNvPr id="12" name="TextBox 11"/>
          <p:cNvSpPr txBox="1"/>
          <p:nvPr/>
        </p:nvSpPr>
        <p:spPr>
          <a:xfrm>
            <a:off x="2286000" y="5715000"/>
            <a:ext cx="6553200" cy="646331"/>
          </a:xfrm>
          <a:prstGeom prst="rect">
            <a:avLst/>
          </a:prstGeom>
          <a:noFill/>
        </p:spPr>
        <p:txBody>
          <a:bodyPr wrap="square" rtlCol="0">
            <a:spAutoFit/>
          </a:bodyPr>
          <a:lstStyle/>
          <a:p>
            <a:r>
              <a:rPr lang="es-MX" dirty="0" err="1"/>
              <a:t>A</a:t>
            </a:r>
            <a:r>
              <a:rPr lang="es-MX" dirty="0" err="1" smtClean="0"/>
              <a:t>pplicable</a:t>
            </a:r>
            <a:r>
              <a:rPr lang="es-MX" dirty="0" smtClean="0"/>
              <a:t> </a:t>
            </a:r>
            <a:r>
              <a:rPr lang="es-MX" dirty="0" err="1" smtClean="0"/>
              <a:t>increment</a:t>
            </a:r>
            <a:r>
              <a:rPr lang="es-MX" dirty="0" smtClean="0"/>
              <a:t> of </a:t>
            </a:r>
            <a:r>
              <a:rPr lang="es-MX" dirty="0" err="1" smtClean="0"/>
              <a:t>Tithe</a:t>
            </a:r>
            <a:r>
              <a:rPr lang="es-MX" dirty="0" smtClean="0"/>
              <a:t>  to </a:t>
            </a:r>
            <a:r>
              <a:rPr lang="es-MX" dirty="0" err="1" smtClean="0"/>
              <a:t>the</a:t>
            </a:r>
            <a:r>
              <a:rPr lang="es-MX" dirty="0" smtClean="0"/>
              <a:t> </a:t>
            </a:r>
            <a:r>
              <a:rPr lang="es-MX" dirty="0" err="1" smtClean="0"/>
              <a:t>corresponding</a:t>
            </a:r>
            <a:r>
              <a:rPr lang="es-MX" dirty="0" smtClean="0"/>
              <a:t>  Local Field =                   $ 500,000 / $ 550,000 = </a:t>
            </a:r>
            <a:r>
              <a:rPr lang="es-MX" b="1" dirty="0" smtClean="0"/>
              <a:t>10 %</a:t>
            </a:r>
            <a:endParaRPr lang="en-US" b="1" dirty="0"/>
          </a:p>
        </p:txBody>
      </p:sp>
      <p:sp>
        <p:nvSpPr>
          <p:cNvPr id="13" name="TextBox 12"/>
          <p:cNvSpPr txBox="1"/>
          <p:nvPr/>
        </p:nvSpPr>
        <p:spPr>
          <a:xfrm>
            <a:off x="2286000" y="4343400"/>
            <a:ext cx="6553200" cy="923330"/>
          </a:xfrm>
          <a:prstGeom prst="rect">
            <a:avLst/>
          </a:prstGeom>
          <a:noFill/>
        </p:spPr>
        <p:txBody>
          <a:bodyPr wrap="square" rtlCol="0">
            <a:spAutoFit/>
          </a:bodyPr>
          <a:lstStyle/>
          <a:p>
            <a:r>
              <a:rPr lang="en-US" dirty="0" smtClean="0"/>
              <a:t>Official Reported Collected Tithe in the corresponding Local Field Territory </a:t>
            </a:r>
            <a:r>
              <a:rPr lang="en-US" b="1" dirty="0" smtClean="0"/>
              <a:t>2013 </a:t>
            </a:r>
            <a:r>
              <a:rPr lang="en-US" dirty="0" smtClean="0"/>
              <a:t> $ 550,000 ( Registered to calculate the Union Operating Income)</a:t>
            </a:r>
          </a:p>
        </p:txBody>
      </p:sp>
      <p:sp>
        <p:nvSpPr>
          <p:cNvPr id="3" name="Rectangle 2"/>
          <p:cNvSpPr/>
          <p:nvPr/>
        </p:nvSpPr>
        <p:spPr>
          <a:xfrm>
            <a:off x="2286000" y="1143000"/>
            <a:ext cx="6553200" cy="923330"/>
          </a:xfrm>
          <a:prstGeom prst="rect">
            <a:avLst/>
          </a:prstGeom>
        </p:spPr>
        <p:txBody>
          <a:bodyPr wrap="square">
            <a:spAutoFit/>
          </a:bodyPr>
          <a:lstStyle/>
          <a:p>
            <a:pPr lvl="0"/>
            <a:r>
              <a:rPr lang="en-US" dirty="0"/>
              <a:t>The amount resulting from the above formula </a:t>
            </a:r>
            <a:r>
              <a:rPr lang="en-US" b="1" dirty="0"/>
              <a:t>(N 06 05 2 b)</a:t>
            </a:r>
            <a:r>
              <a:rPr lang="en-US" dirty="0"/>
              <a:t> will be distributed according to the tithe increment applicable to each Local Field in the territory.</a:t>
            </a:r>
          </a:p>
        </p:txBody>
      </p:sp>
    </p:spTree>
    <p:extLst>
      <p:ext uri="{BB962C8B-B14F-4D97-AF65-F5344CB8AC3E}">
        <p14:creationId xmlns:p14="http://schemas.microsoft.com/office/powerpoint/2010/main" val="2270390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981200" y="2136339"/>
            <a:ext cx="6934200" cy="3293209"/>
          </a:xfrm>
          <a:prstGeom prst="rect">
            <a:avLst/>
          </a:prstGeom>
        </p:spPr>
        <p:txBody>
          <a:bodyPr wrap="square">
            <a:spAutoFit/>
          </a:bodyPr>
          <a:lstStyle/>
          <a:p>
            <a:r>
              <a:rPr lang="en-US" sz="3600" b="1" dirty="0">
                <a:latin typeface="Arial Black" panose="020B0A04020102020204" pitchFamily="34" charset="0"/>
              </a:rPr>
              <a:t>N 06 01 </a:t>
            </a:r>
            <a:endParaRPr lang="en-US" sz="3600" b="1" dirty="0" smtClean="0">
              <a:latin typeface="Arial Black" panose="020B0A04020102020204" pitchFamily="34" charset="0"/>
            </a:endParaRPr>
          </a:p>
          <a:p>
            <a:r>
              <a:rPr lang="en-US" sz="2400" b="1" dirty="0" smtClean="0"/>
              <a:t>Inter </a:t>
            </a:r>
            <a:r>
              <a:rPr lang="en-US" sz="2400" b="1" dirty="0"/>
              <a:t>American Division Publishing System’s Maximum Operative Organism.</a:t>
            </a:r>
            <a:r>
              <a:rPr lang="en-US" sz="2400" dirty="0"/>
              <a:t> </a:t>
            </a:r>
            <a:endParaRPr lang="en-US" sz="2400" dirty="0" smtClean="0"/>
          </a:p>
          <a:p>
            <a:endParaRPr lang="en-US" sz="2400" dirty="0" smtClean="0"/>
          </a:p>
          <a:p>
            <a:r>
              <a:rPr lang="en-US" sz="2000" dirty="0" smtClean="0"/>
              <a:t>The </a:t>
            </a:r>
            <a:r>
              <a:rPr lang="en-US" sz="2000" dirty="0"/>
              <a:t>maximum administrative organism of the Inter American Division’s Publishing System is constituted by the Inter American Division’s Publishing Board, according to what </a:t>
            </a:r>
            <a:r>
              <a:rPr lang="en-US" sz="2000" b="1" dirty="0">
                <a:latin typeface="Arial Black" panose="020B0A04020102020204" pitchFamily="34" charset="0"/>
              </a:rPr>
              <a:t>N 02 20</a:t>
            </a:r>
            <a:r>
              <a:rPr lang="en-US" sz="2000" dirty="0">
                <a:latin typeface="Arial Black" panose="020B0A04020102020204" pitchFamily="34" charset="0"/>
              </a:rPr>
              <a:t> </a:t>
            </a:r>
            <a:r>
              <a:rPr lang="en-US" sz="2000" dirty="0"/>
              <a:t>establishes, where this administrative organism’s responsibilities and attributes are outlined. </a:t>
            </a:r>
          </a:p>
        </p:txBody>
      </p:sp>
    </p:spTree>
    <p:extLst>
      <p:ext uri="{BB962C8B-B14F-4D97-AF65-F5344CB8AC3E}">
        <p14:creationId xmlns:p14="http://schemas.microsoft.com/office/powerpoint/2010/main" val="3307382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heel(1)">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05 </a:t>
            </a:r>
            <a:endParaRPr lang="en-US" sz="4000" b="1" dirty="0">
              <a:latin typeface="Arial Black" panose="020B0A04020102020204" pitchFamily="34" charset="0"/>
            </a:endParaRPr>
          </a:p>
        </p:txBody>
      </p:sp>
      <p:sp>
        <p:nvSpPr>
          <p:cNvPr id="3" name="Trapezoid 2"/>
          <p:cNvSpPr/>
          <p:nvPr/>
        </p:nvSpPr>
        <p:spPr>
          <a:xfrm>
            <a:off x="7052927" y="457200"/>
            <a:ext cx="1252873" cy="857257"/>
          </a:xfrm>
          <a:prstGeom prst="trapezoid">
            <a:avLst/>
          </a:prstGeom>
          <a:ln w="57150"/>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chemeClr val="tx1"/>
                </a:solidFill>
                <a:latin typeface="Arial Black" panose="020B0A04020102020204" pitchFamily="34" charset="0"/>
              </a:rPr>
              <a:t>LOCAL</a:t>
            </a:r>
          </a:p>
          <a:p>
            <a:pPr algn="ctr"/>
            <a:r>
              <a:rPr lang="en-US" sz="1600" b="1" dirty="0" smtClean="0">
                <a:solidFill>
                  <a:schemeClr val="tx1"/>
                </a:solidFill>
                <a:latin typeface="Arial Black" panose="020B0A04020102020204" pitchFamily="34" charset="0"/>
              </a:rPr>
              <a:t>FIELD</a:t>
            </a:r>
            <a:endParaRPr lang="en-US" sz="1600" b="1" dirty="0">
              <a:solidFill>
                <a:schemeClr val="tx1"/>
              </a:solidFill>
              <a:latin typeface="Arial Black" panose="020B0A04020102020204" pitchFamily="34" charset="0"/>
            </a:endParaRPr>
          </a:p>
        </p:txBody>
      </p:sp>
      <p:sp>
        <p:nvSpPr>
          <p:cNvPr id="4" name="TextBox 3"/>
          <p:cNvSpPr txBox="1"/>
          <p:nvPr/>
        </p:nvSpPr>
        <p:spPr>
          <a:xfrm>
            <a:off x="2057400" y="1676400"/>
            <a:ext cx="6781800" cy="4801314"/>
          </a:xfrm>
          <a:prstGeom prst="rect">
            <a:avLst/>
          </a:prstGeom>
          <a:noFill/>
        </p:spPr>
        <p:txBody>
          <a:bodyPr wrap="square" rtlCol="0">
            <a:spAutoFit/>
          </a:bodyPr>
          <a:lstStyle/>
          <a:p>
            <a:pPr marL="342900" lvl="0" indent="-342900">
              <a:buAutoNum type="arabicPeriod" startAt="3"/>
            </a:pPr>
            <a:r>
              <a:rPr lang="en-US" b="1" dirty="0" smtClean="0"/>
              <a:t>Local </a:t>
            </a:r>
            <a:r>
              <a:rPr lang="en-US" b="1" dirty="0"/>
              <a:t>Field level</a:t>
            </a:r>
            <a:r>
              <a:rPr lang="en-US" b="1" dirty="0" smtClean="0"/>
              <a:t>:</a:t>
            </a:r>
          </a:p>
          <a:p>
            <a:pPr lvl="0"/>
            <a:endParaRPr lang="en-US" b="1" dirty="0"/>
          </a:p>
          <a:p>
            <a:pPr marL="342900" lvl="0" indent="-342900">
              <a:buFont typeface="+mj-lt"/>
              <a:buAutoNum type="alphaLcPeriod"/>
            </a:pPr>
            <a:r>
              <a:rPr lang="en-US" dirty="0"/>
              <a:t>The Local Field will be responsible for financing the Publishing Ministry Department, including the Director’s and the Associate Director’s (if it were the case) salaries, benefits and taxes, as well as traveling expenses.</a:t>
            </a:r>
          </a:p>
          <a:p>
            <a:pPr marL="342900" lvl="0" indent="-342900">
              <a:buFont typeface="+mj-lt"/>
              <a:buAutoNum type="alphaLcPeriod"/>
            </a:pPr>
            <a:r>
              <a:rPr lang="en-US" dirty="0"/>
              <a:t>Provide and finance sufficient physical space within its territory for the Subsidiaries’ and the Bookstores’ operations. (Where the system is operated as one entity in a Union, the union is responsible to provide adequate space.</a:t>
            </a:r>
          </a:p>
          <a:p>
            <a:pPr marL="342900" lvl="0" indent="-342900">
              <a:buFont typeface="+mj-lt"/>
              <a:buAutoNum type="alphaLcPeriod"/>
            </a:pPr>
            <a:r>
              <a:rPr lang="en-US" dirty="0"/>
              <a:t>The Local Field will share in the financing of the Literature Evangelist benefits </a:t>
            </a:r>
            <a:r>
              <a:rPr lang="en-US" b="1" dirty="0">
                <a:latin typeface="Arial Black" panose="020B0A04020102020204" pitchFamily="34" charset="0"/>
              </a:rPr>
              <a:t>1%</a:t>
            </a:r>
            <a:r>
              <a:rPr lang="en-US" dirty="0"/>
              <a:t> of the total amount of tithe collected with its territory, from its churches and congregations as well as from the personnel within its territory.  This amount should be registered in the Operations Budget approved by the </a:t>
            </a:r>
            <a:r>
              <a:rPr lang="en-US" dirty="0" smtClean="0"/>
              <a:t>Board. This </a:t>
            </a:r>
            <a:r>
              <a:rPr lang="en-US" dirty="0"/>
              <a:t>amount will be distributed and assigned by the Union as it is established in these policies</a:t>
            </a:r>
            <a:r>
              <a:rPr lang="en-US" dirty="0" smtClean="0"/>
              <a:t>..</a:t>
            </a:r>
            <a:endParaRPr lang="en-US" dirty="0"/>
          </a:p>
        </p:txBody>
      </p:sp>
    </p:spTree>
    <p:extLst>
      <p:ext uri="{BB962C8B-B14F-4D97-AF65-F5344CB8AC3E}">
        <p14:creationId xmlns:p14="http://schemas.microsoft.com/office/powerpoint/2010/main" val="508125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heel(1)">
                                      <p:cBhvr>
                                        <p:cTn id="30" dur="2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heel(1)">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heel(1)">
                                      <p:cBhvr>
                                        <p:cTn id="40" dur="20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heel(1)">
                                      <p:cBhvr>
                                        <p:cTn id="4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Rectangle 7"/>
          <p:cNvSpPr/>
          <p:nvPr/>
        </p:nvSpPr>
        <p:spPr>
          <a:xfrm>
            <a:off x="2069720" y="3657600"/>
            <a:ext cx="6685952" cy="1938992"/>
          </a:xfrm>
          <a:prstGeom prst="rect">
            <a:avLst/>
          </a:prstGeom>
        </p:spPr>
        <p:txBody>
          <a:bodyPr wrap="square">
            <a:spAutoFit/>
          </a:bodyPr>
          <a:lstStyle/>
          <a:p>
            <a:pPr marL="342900" lvl="0" indent="-342900">
              <a:buFont typeface="+mj-lt"/>
              <a:buAutoNum type="arabicPeriod"/>
            </a:pPr>
            <a:r>
              <a:rPr lang="en-US" sz="2000" dirty="0"/>
              <a:t>The Publishing Houses will assign, for the purposes defined in these Policies, within the Operations Budget approved by the Board, </a:t>
            </a:r>
            <a:r>
              <a:rPr lang="en-US" sz="2000" b="1" dirty="0"/>
              <a:t>15%</a:t>
            </a:r>
            <a:r>
              <a:rPr lang="en-US" sz="2000" dirty="0"/>
              <a:t> of the operations net earnings of the immediately preceding year, before tithe, from Financial Statements properly audited by the General Conference Auditing Services.</a:t>
            </a:r>
            <a:endParaRPr lang="en-US" sz="2000" dirty="0">
              <a:effectLst/>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9" name="Rectangle 8"/>
          <p:cNvSpPr/>
          <p:nvPr/>
        </p:nvSpPr>
        <p:spPr>
          <a:xfrm>
            <a:off x="2083368" y="3551872"/>
            <a:ext cx="6672304" cy="1938992"/>
          </a:xfrm>
          <a:prstGeom prst="rect">
            <a:avLst/>
          </a:prstGeom>
        </p:spPr>
        <p:txBody>
          <a:bodyPr wrap="square">
            <a:spAutoFit/>
          </a:bodyPr>
          <a:lstStyle/>
          <a:p>
            <a:pPr marL="342900" lvl="0" indent="-342900">
              <a:buFont typeface="+mj-lt"/>
              <a:buAutoNum type="arabicPeriod" startAt="2"/>
            </a:pPr>
            <a:r>
              <a:rPr lang="en-US" sz="2000" dirty="0"/>
              <a:t>The Publishing Houses will distribute the previously identified percentage (N 06 06 1) according to the sales levels registered for each Union within its geographic market.  Each one of these resulting amounts will be assigned to the funds that will be identified in these present Policies.</a:t>
            </a:r>
            <a:endParaRPr lang="en-US" sz="2000" dirty="0">
              <a:effectLst/>
            </a:endParaRPr>
          </a:p>
        </p:txBody>
      </p:sp>
    </p:spTree>
    <p:extLst>
      <p:ext uri="{BB962C8B-B14F-4D97-AF65-F5344CB8AC3E}">
        <p14:creationId xmlns:p14="http://schemas.microsoft.com/office/powerpoint/2010/main" val="2907427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1905000"/>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Rectangle 7"/>
          <p:cNvSpPr/>
          <p:nvPr/>
        </p:nvSpPr>
        <p:spPr>
          <a:xfrm>
            <a:off x="2062896" y="3185279"/>
            <a:ext cx="6692776" cy="3139321"/>
          </a:xfrm>
          <a:prstGeom prst="rect">
            <a:avLst/>
          </a:prstGeom>
        </p:spPr>
        <p:txBody>
          <a:bodyPr wrap="square">
            <a:spAutoFit/>
          </a:bodyPr>
          <a:lstStyle/>
          <a:p>
            <a:pPr marL="342900" lvl="0" indent="-342900" algn="just">
              <a:buFont typeface="+mj-lt"/>
              <a:buAutoNum type="arabicPeriod" startAt="3"/>
            </a:pPr>
            <a:r>
              <a:rPr lang="en-US" dirty="0"/>
              <a:t>The Publishing Houses will assign the </a:t>
            </a:r>
            <a:r>
              <a:rPr lang="en-US" b="1" dirty="0"/>
              <a:t>Tithe</a:t>
            </a:r>
            <a:r>
              <a:rPr lang="en-US" dirty="0"/>
              <a:t> of the operating net earnings of the immediately preceding year, for the purposes defined in these Policies, within the operating budget approved by their Board, in their Financial Statements appropriately audited by the General Conference Auditing Services</a:t>
            </a:r>
            <a:r>
              <a:rPr lang="en-US" dirty="0" smtClean="0"/>
              <a:t>.</a:t>
            </a:r>
          </a:p>
          <a:p>
            <a:pPr lvl="0" algn="just"/>
            <a:endParaRPr lang="en-US" dirty="0" smtClean="0"/>
          </a:p>
          <a:p>
            <a:pPr marL="342900" indent="-342900" algn="just">
              <a:buFont typeface="+mj-lt"/>
              <a:buAutoNum type="arabicPeriod" startAt="4"/>
            </a:pPr>
            <a:r>
              <a:rPr lang="en-US" dirty="0"/>
              <a:t>The Publishing Houses will distribute the amount of the </a:t>
            </a:r>
            <a:r>
              <a:rPr lang="en-US" b="1" dirty="0"/>
              <a:t>previously identified Tithe </a:t>
            </a:r>
            <a:r>
              <a:rPr lang="en-US" dirty="0"/>
              <a:t>according to the </a:t>
            </a:r>
            <a:r>
              <a:rPr lang="en-US" b="1" dirty="0"/>
              <a:t>sales levels </a:t>
            </a:r>
            <a:r>
              <a:rPr lang="en-US" dirty="0"/>
              <a:t>registered for each of the Unions within their geographic markets.  Each of the resulting amounts will be assigned to the funds identified in these Policies</a:t>
            </a:r>
            <a:r>
              <a:rPr lang="en-US" dirty="0" smtClean="0"/>
              <a:t>.</a:t>
            </a:r>
            <a:endParaRPr lang="en-US" dirty="0"/>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heel(1)">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3600" y="1219200"/>
            <a:ext cx="6781800" cy="5447645"/>
          </a:xfrm>
          <a:prstGeom prst="rect">
            <a:avLst/>
          </a:prstGeom>
          <a:noFill/>
        </p:spPr>
        <p:txBody>
          <a:bodyPr wrap="square" rtlCol="0">
            <a:spAutoFit/>
          </a:bodyPr>
          <a:lstStyle/>
          <a:p>
            <a:r>
              <a:rPr lang="es-ES_tradnl" sz="2400" b="1" dirty="0" smtClean="0"/>
              <a:t>Para las Casas Publicadoras.</a:t>
            </a:r>
          </a:p>
          <a:p>
            <a:endParaRPr lang="es-ES_tradnl" b="1" dirty="0" smtClean="0"/>
          </a:p>
          <a:p>
            <a:r>
              <a:rPr lang="es-ES_tradnl" b="1" dirty="0" smtClean="0"/>
              <a:t>En </a:t>
            </a:r>
            <a:r>
              <a:rPr lang="es-ES_tradnl" b="1" dirty="0"/>
              <a:t>cuanto al Ingreso de Operaciones</a:t>
            </a:r>
            <a:r>
              <a:rPr lang="es-ES_tradnl" dirty="0"/>
              <a:t>.</a:t>
            </a:r>
            <a:endParaRPr lang="en-US" dirty="0"/>
          </a:p>
          <a:p>
            <a:r>
              <a:rPr lang="es-ES_tradnl" dirty="0"/>
              <a:t> </a:t>
            </a:r>
            <a:endParaRPr lang="en-US" dirty="0"/>
          </a:p>
          <a:p>
            <a:pPr lvl="1"/>
            <a:r>
              <a:rPr lang="es-ES_tradnl" b="1" dirty="0"/>
              <a:t>Tomar en cuenta el Sistema de Distribución.</a:t>
            </a:r>
            <a:endParaRPr lang="en-US" dirty="0"/>
          </a:p>
          <a:p>
            <a:pPr lvl="2"/>
            <a:r>
              <a:rPr lang="es-ES_tradnl" dirty="0"/>
              <a:t>Identificar el ingreso de Operaciones en función del Sistema de Distribución, esto es, en función de la puerta de acceso de las ventas. Esto nos permitirá ir observando las nuevas tendencias que se abren en la administración de </a:t>
            </a:r>
            <a:r>
              <a:rPr lang="es-ES_tradnl" dirty="0" smtClean="0"/>
              <a:t>Cada Casa Publicadora.</a:t>
            </a:r>
            <a:endParaRPr lang="en-US" dirty="0"/>
          </a:p>
          <a:p>
            <a:pPr lvl="2"/>
            <a:r>
              <a:rPr lang="es-ES_tradnl" dirty="0"/>
              <a:t>En cuanto a esto, identificar cada uno de los principales </a:t>
            </a:r>
            <a:r>
              <a:rPr lang="es-ES_tradnl" b="1" dirty="0" smtClean="0"/>
              <a:t>Puntos de Venta</a:t>
            </a:r>
            <a:r>
              <a:rPr lang="es-ES_tradnl" dirty="0" smtClean="0"/>
              <a:t> </a:t>
            </a:r>
            <a:r>
              <a:rPr lang="es-ES_tradnl" dirty="0"/>
              <a:t>que se identifican en el Sistema de Distribución, así como las ventas que ingresan a </a:t>
            </a:r>
            <a:r>
              <a:rPr lang="es-ES_tradnl" dirty="0" smtClean="0"/>
              <a:t>cada Casa Publicadora </a:t>
            </a:r>
            <a:r>
              <a:rPr lang="es-ES_tradnl" dirty="0"/>
              <a:t>por conducto de cada Punto de Venta, y al hacer esto, agruparlos por Unión.</a:t>
            </a:r>
            <a:endParaRPr lang="en-US" dirty="0"/>
          </a:p>
          <a:p>
            <a:pPr lvl="1"/>
            <a:r>
              <a:rPr lang="es-ES_tradnl" dirty="0"/>
              <a:t> </a:t>
            </a:r>
            <a:r>
              <a:rPr lang="es-ES_tradnl" b="1" dirty="0"/>
              <a:t>Tomar en cuenta el mercado del producto</a:t>
            </a:r>
            <a:r>
              <a:rPr lang="es-ES_tradnl" dirty="0"/>
              <a:t>. </a:t>
            </a:r>
            <a:endParaRPr lang="en-US" dirty="0"/>
          </a:p>
          <a:p>
            <a:pPr lvl="2"/>
            <a:r>
              <a:rPr lang="es-ES_tradnl" dirty="0"/>
              <a:t>Tomar en cuenta los productos que se compran por los Colportores en cada Punto de venta.</a:t>
            </a:r>
            <a:endParaRPr lang="en-US" dirty="0"/>
          </a:p>
          <a:p>
            <a:pPr lvl="2"/>
            <a:r>
              <a:rPr lang="es-ES_tradnl" dirty="0"/>
              <a:t>Tomar en cuenta los productos que se compran por la Iglesia</a:t>
            </a:r>
            <a:r>
              <a:rPr lang="es-ES_tradnl" dirty="0" smtClean="0"/>
              <a:t>.</a:t>
            </a:r>
            <a:endParaRPr lang="en-US" dirty="0"/>
          </a:p>
        </p:txBody>
      </p:sp>
      <p:sp>
        <p:nvSpPr>
          <p:cNvPr id="9" name="Rectangle 8"/>
          <p:cNvSpPr/>
          <p:nvPr/>
        </p:nvSpPr>
        <p:spPr>
          <a:xfrm>
            <a:off x="2057400" y="435114"/>
            <a:ext cx="6046399"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 4 - </a:t>
            </a:r>
            <a:r>
              <a:rPr lang="en-US" sz="2400" b="1" dirty="0" smtClean="0">
                <a:latin typeface="Arial Black" panose="020B0A04020102020204" pitchFamily="34" charset="0"/>
              </a:rPr>
              <a:t>Explanation</a:t>
            </a:r>
            <a:r>
              <a:rPr lang="en-US" sz="4000" b="1" dirty="0" smtClean="0">
                <a:latin typeface="Arial Black" panose="020B0A04020102020204" pitchFamily="34" charset="0"/>
              </a:rPr>
              <a:t> </a:t>
            </a:r>
            <a:endParaRPr lang="en-US" sz="4000" b="1" dirty="0">
              <a:latin typeface="Arial Black" panose="020B0A04020102020204" pitchFamily="34" charset="0"/>
            </a:endParaRPr>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heel(1)">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heel(1)">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heel(1)">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heel(1)">
                                      <p:cBhvr>
                                        <p:cTn id="27" dur="2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heel(1)">
                                      <p:cBhvr>
                                        <p:cTn id="32" dur="20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heel(1)">
                                      <p:cBhvr>
                                        <p:cTn id="37" dur="20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heel(1)">
                                      <p:cBhvr>
                                        <p:cTn id="42" dur="20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wheel(1)">
                                      <p:cBhvr>
                                        <p:cTn id="47"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Rectangle 7"/>
          <p:cNvSpPr/>
          <p:nvPr/>
        </p:nvSpPr>
        <p:spPr>
          <a:xfrm>
            <a:off x="2083368" y="3770055"/>
            <a:ext cx="6672304" cy="2554545"/>
          </a:xfrm>
          <a:prstGeom prst="rect">
            <a:avLst/>
          </a:prstGeom>
        </p:spPr>
        <p:txBody>
          <a:bodyPr wrap="square">
            <a:spAutoFit/>
          </a:bodyPr>
          <a:lstStyle/>
          <a:p>
            <a:pPr marL="342900" lvl="0" indent="-342900" algn="just">
              <a:buFont typeface="+mj-lt"/>
              <a:buAutoNum type="arabicPeriod" startAt="5"/>
            </a:pPr>
            <a:r>
              <a:rPr lang="en-US" sz="2000" dirty="0"/>
              <a:t>The Publishing Houses will assign for each subsidiary organizations like book store, etc., in the Operating Budget approved by their Boards, for the purposes defined in these Policies, an </a:t>
            </a:r>
            <a:r>
              <a:rPr lang="en-US" sz="2000" b="1" dirty="0"/>
              <a:t>80%</a:t>
            </a:r>
            <a:r>
              <a:rPr lang="en-US" sz="2000" dirty="0"/>
              <a:t> of the resulting operating net earnings of the immediately preceding year, before Tithe, in the Financial Statement duly audited buy the General Conference Auditing Services or by the auditing system designated by the Inter American division.</a:t>
            </a:r>
            <a:endParaRPr lang="en-US" sz="2000" dirty="0">
              <a:effectLst/>
            </a:endParaRPr>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3506922" cy="1323439"/>
          </a:xfrm>
          <a:prstGeom prst="rect">
            <a:avLst/>
          </a:prstGeom>
        </p:spPr>
        <p:txBody>
          <a:bodyPr wrap="none">
            <a:spAutoFit/>
          </a:bodyPr>
          <a:lstStyle/>
          <a:p>
            <a:pPr algn="ctr"/>
            <a:r>
              <a:rPr lang="en-US" sz="4000" b="1" dirty="0">
                <a:latin typeface="Arial Black" panose="020B0A04020102020204" pitchFamily="34" charset="0"/>
              </a:rPr>
              <a:t>N 06 </a:t>
            </a:r>
            <a:r>
              <a:rPr lang="en-US" sz="4000" b="1" dirty="0" smtClean="0">
                <a:latin typeface="Arial Black" panose="020B0A04020102020204" pitchFamily="34" charset="0"/>
              </a:rPr>
              <a:t>06 – 5</a:t>
            </a:r>
          </a:p>
          <a:p>
            <a:pPr algn="ctr"/>
            <a:r>
              <a:rPr lang="en-US" sz="4000" b="1" dirty="0" smtClean="0">
                <a:latin typeface="Arial Black" panose="020B0A04020102020204" pitchFamily="34" charset="0"/>
              </a:rPr>
              <a:t>Explanation</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TextBox 7"/>
          <p:cNvSpPr txBox="1"/>
          <p:nvPr/>
        </p:nvSpPr>
        <p:spPr>
          <a:xfrm>
            <a:off x="2057400" y="3932872"/>
            <a:ext cx="6629400" cy="2246769"/>
          </a:xfrm>
          <a:prstGeom prst="rect">
            <a:avLst/>
          </a:prstGeom>
          <a:noFill/>
        </p:spPr>
        <p:txBody>
          <a:bodyPr wrap="square" rtlCol="0">
            <a:spAutoFit/>
          </a:bodyPr>
          <a:lstStyle/>
          <a:p>
            <a:r>
              <a:rPr lang="en-US" sz="2000" dirty="0" err="1" smtClean="0"/>
              <a:t>Cada</a:t>
            </a:r>
            <a:r>
              <a:rPr lang="en-US" sz="2000" dirty="0" smtClean="0"/>
              <a:t> </a:t>
            </a:r>
            <a:r>
              <a:rPr lang="en-US" sz="2000" b="1" dirty="0" smtClean="0"/>
              <a:t>Casa </a:t>
            </a:r>
            <a:r>
              <a:rPr lang="en-US" sz="2000" b="1" dirty="0" err="1" smtClean="0"/>
              <a:t>Publicadora</a:t>
            </a:r>
            <a:r>
              <a:rPr lang="en-US" sz="2000" b="1" dirty="0" smtClean="0"/>
              <a:t> </a:t>
            </a:r>
            <a:r>
              <a:rPr lang="en-US" sz="2000" dirty="0" err="1" smtClean="0"/>
              <a:t>presentará</a:t>
            </a:r>
            <a:r>
              <a:rPr lang="en-US" sz="2000" dirty="0" smtClean="0"/>
              <a:t> a </a:t>
            </a:r>
            <a:r>
              <a:rPr lang="en-US" sz="2000" dirty="0" err="1" smtClean="0"/>
              <a:t>su</a:t>
            </a:r>
            <a:r>
              <a:rPr lang="en-US" sz="2000" dirty="0" smtClean="0"/>
              <a:t>  </a:t>
            </a:r>
            <a:r>
              <a:rPr lang="en-US" sz="2000" b="1" dirty="0" err="1" smtClean="0"/>
              <a:t>Comisión</a:t>
            </a:r>
            <a:r>
              <a:rPr lang="en-US" sz="2000" b="1" dirty="0" smtClean="0"/>
              <a:t> de </a:t>
            </a:r>
            <a:r>
              <a:rPr lang="en-US" sz="2000" b="1" dirty="0" err="1" smtClean="0"/>
              <a:t>Finanzas</a:t>
            </a:r>
            <a:r>
              <a:rPr lang="en-US" sz="2000" b="1" dirty="0" smtClean="0"/>
              <a:t> </a:t>
            </a:r>
            <a:r>
              <a:rPr lang="en-US" sz="2000" dirty="0" smtClean="0"/>
              <a:t>el </a:t>
            </a:r>
            <a:r>
              <a:rPr lang="en-US" sz="2000" dirty="0" err="1" smtClean="0"/>
              <a:t>Presupuesto</a:t>
            </a:r>
            <a:r>
              <a:rPr lang="en-US" sz="2000" dirty="0" smtClean="0"/>
              <a:t> de </a:t>
            </a:r>
            <a:r>
              <a:rPr lang="en-US" sz="2000" dirty="0" err="1" smtClean="0"/>
              <a:t>Operaciones</a:t>
            </a:r>
            <a:r>
              <a:rPr lang="en-US" sz="2000" dirty="0" smtClean="0"/>
              <a:t>, </a:t>
            </a:r>
            <a:r>
              <a:rPr lang="en-US" sz="2000" dirty="0" err="1" smtClean="0"/>
              <a:t>incluyendo</a:t>
            </a:r>
            <a:r>
              <a:rPr lang="en-US" sz="2000" dirty="0" smtClean="0"/>
              <a:t> el </a:t>
            </a:r>
            <a:r>
              <a:rPr lang="en-US" sz="2000" dirty="0" err="1" smtClean="0"/>
              <a:t>Presupuesto</a:t>
            </a:r>
            <a:r>
              <a:rPr lang="en-US" sz="2000" dirty="0" smtClean="0"/>
              <a:t> de </a:t>
            </a:r>
            <a:r>
              <a:rPr lang="en-US" sz="2000" dirty="0" err="1" smtClean="0"/>
              <a:t>Operaciones</a:t>
            </a:r>
            <a:r>
              <a:rPr lang="en-US" sz="2000" dirty="0" smtClean="0"/>
              <a:t> de </a:t>
            </a:r>
            <a:r>
              <a:rPr lang="en-US" sz="2000" dirty="0" err="1" smtClean="0"/>
              <a:t>su</a:t>
            </a:r>
            <a:r>
              <a:rPr lang="en-US" sz="2000" dirty="0" smtClean="0"/>
              <a:t> Sistema de </a:t>
            </a:r>
            <a:r>
              <a:rPr lang="en-US" sz="2000" dirty="0" err="1" smtClean="0"/>
              <a:t>Distribución</a:t>
            </a:r>
            <a:r>
              <a:rPr lang="en-US" sz="2000" dirty="0" smtClean="0"/>
              <a:t>. El </a:t>
            </a:r>
            <a:r>
              <a:rPr lang="en-US" sz="2000" dirty="0" err="1" smtClean="0"/>
              <a:t>Presupuesto</a:t>
            </a:r>
            <a:r>
              <a:rPr lang="en-US" sz="2000" dirty="0" smtClean="0"/>
              <a:t> de </a:t>
            </a:r>
            <a:r>
              <a:rPr lang="en-US" sz="2000" dirty="0" err="1" smtClean="0"/>
              <a:t>Operaciones</a:t>
            </a:r>
            <a:r>
              <a:rPr lang="en-US" sz="2000" dirty="0" smtClean="0"/>
              <a:t> de los </a:t>
            </a:r>
            <a:r>
              <a:rPr lang="en-US" sz="2000" dirty="0" err="1" smtClean="0"/>
              <a:t>Sistemas</a:t>
            </a:r>
            <a:r>
              <a:rPr lang="en-US" sz="2000" dirty="0" smtClean="0"/>
              <a:t> de </a:t>
            </a:r>
            <a:r>
              <a:rPr lang="en-US" sz="2000" dirty="0" err="1" smtClean="0"/>
              <a:t>Distribución</a:t>
            </a:r>
            <a:r>
              <a:rPr lang="en-US" sz="2000" dirty="0" smtClean="0"/>
              <a:t> </a:t>
            </a:r>
            <a:r>
              <a:rPr lang="en-US" sz="2000" dirty="0" err="1" smtClean="0"/>
              <a:t>será</a:t>
            </a:r>
            <a:r>
              <a:rPr lang="en-US" sz="2000" dirty="0" smtClean="0"/>
              <a:t> </a:t>
            </a:r>
            <a:r>
              <a:rPr lang="en-US" sz="2000" dirty="0" err="1" smtClean="0"/>
              <a:t>identificado</a:t>
            </a:r>
            <a:r>
              <a:rPr lang="en-US" sz="2000" dirty="0" smtClean="0"/>
              <a:t> </a:t>
            </a:r>
            <a:r>
              <a:rPr lang="en-US" sz="2000" dirty="0" err="1" smtClean="0"/>
              <a:t>por</a:t>
            </a:r>
            <a:r>
              <a:rPr lang="en-US" sz="2000" dirty="0" smtClean="0"/>
              <a:t> Union y Campo Local.</a:t>
            </a:r>
          </a:p>
          <a:p>
            <a:r>
              <a:rPr lang="es-MX" sz="2000" dirty="0" smtClean="0"/>
              <a:t>Se espera que la información financiera ( Estados de Resultados ) se produzcan en función de este requerimiento.</a:t>
            </a:r>
            <a:endParaRPr lang="en-US" sz="2000" dirty="0"/>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Rectangle 7"/>
          <p:cNvSpPr/>
          <p:nvPr/>
        </p:nvSpPr>
        <p:spPr>
          <a:xfrm>
            <a:off x="1981200" y="4114800"/>
            <a:ext cx="6829758" cy="1631216"/>
          </a:xfrm>
          <a:prstGeom prst="rect">
            <a:avLst/>
          </a:prstGeom>
        </p:spPr>
        <p:txBody>
          <a:bodyPr wrap="square">
            <a:spAutoFit/>
          </a:bodyPr>
          <a:lstStyle/>
          <a:p>
            <a:pPr marL="457200" lvl="0" indent="-457200" algn="just">
              <a:buFont typeface="+mj-lt"/>
              <a:buAutoNum type="arabicPeriod" startAt="6"/>
            </a:pPr>
            <a:r>
              <a:rPr lang="en-US" sz="2000" dirty="0"/>
              <a:t>The Publishing Houses will distribute the previously identified percentages among the Unions where the Subsidiaries are located, depending on their geographic markets.  Each of the resulting amount will be assigned to the funds identified in these Policies.</a:t>
            </a:r>
            <a:endParaRPr lang="en-US" sz="2000" dirty="0">
              <a:effectLst/>
            </a:endParaRPr>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Rectangle 7"/>
          <p:cNvSpPr/>
          <p:nvPr/>
        </p:nvSpPr>
        <p:spPr>
          <a:xfrm>
            <a:off x="2076544" y="3759875"/>
            <a:ext cx="6679128" cy="2031325"/>
          </a:xfrm>
          <a:prstGeom prst="rect">
            <a:avLst/>
          </a:prstGeom>
        </p:spPr>
        <p:txBody>
          <a:bodyPr wrap="square">
            <a:spAutoFit/>
          </a:bodyPr>
          <a:lstStyle/>
          <a:p>
            <a:pPr marL="342900" lvl="0" indent="-342900" algn="just">
              <a:buFont typeface="+mj-lt"/>
              <a:buAutoNum type="arabicPeriod" startAt="7"/>
            </a:pPr>
            <a:r>
              <a:rPr lang="en-US" dirty="0"/>
              <a:t>The Publishing Houses will assign within their Operating Budgets approved by their Boards, and for the purposes defined in these Policies, the Tithe of the Operating Net earnings from the immediately preceding year, and for each of their Subsidiaries and Bookstores, in the Financial Statements audited by the General Conference Auditing Services or by the Auditing System designated by the Inter American Division.</a:t>
            </a:r>
            <a:endParaRPr lang="en-US" dirty="0">
              <a:effectLst/>
            </a:endParaRPr>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Rectangle 7"/>
          <p:cNvSpPr/>
          <p:nvPr/>
        </p:nvSpPr>
        <p:spPr>
          <a:xfrm>
            <a:off x="2260978" y="3733800"/>
            <a:ext cx="6494693" cy="1631216"/>
          </a:xfrm>
          <a:prstGeom prst="rect">
            <a:avLst/>
          </a:prstGeom>
        </p:spPr>
        <p:txBody>
          <a:bodyPr wrap="square">
            <a:spAutoFit/>
          </a:bodyPr>
          <a:lstStyle/>
          <a:p>
            <a:pPr marL="342900" lvl="0" indent="-342900">
              <a:buFont typeface="+mj-lt"/>
              <a:buAutoNum type="arabicPeriod" startAt="8"/>
            </a:pPr>
            <a:r>
              <a:rPr lang="en-US" sz="2000" dirty="0"/>
              <a:t>The Publishing Houses will distribute among the Unions where the Subsidiaries and the Bookstores are located, the previously identified Tithe amounts according to its geographic market.  Each one of the resulting amounts will be assigned to the funds identified in these Policies.</a:t>
            </a:r>
            <a:endParaRPr lang="en-US" sz="2000" dirty="0">
              <a:effectLst/>
            </a:endParaRPr>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057400" y="152400"/>
            <a:ext cx="6934200" cy="6555641"/>
          </a:xfrm>
          <a:prstGeom prst="rect">
            <a:avLst/>
          </a:prstGeom>
        </p:spPr>
        <p:txBody>
          <a:bodyPr wrap="square">
            <a:spAutoFit/>
          </a:bodyPr>
          <a:lstStyle/>
          <a:p>
            <a:r>
              <a:rPr lang="en-US" sz="2400" b="1" dirty="0">
                <a:latin typeface="Arial Black" panose="020B0A04020102020204" pitchFamily="34" charset="0"/>
              </a:rPr>
              <a:t>N 06 02 </a:t>
            </a:r>
            <a:endParaRPr lang="en-US" sz="2400" b="1" dirty="0" smtClean="0">
              <a:latin typeface="Arial Black" panose="020B0A04020102020204" pitchFamily="34" charset="0"/>
            </a:endParaRPr>
          </a:p>
          <a:p>
            <a:r>
              <a:rPr lang="en-US" b="1" dirty="0" smtClean="0"/>
              <a:t>Other </a:t>
            </a:r>
            <a:r>
              <a:rPr lang="en-US" b="1" dirty="0"/>
              <a:t>Administrative Organism of the Inter American Division’s Publishing System.</a:t>
            </a:r>
            <a:r>
              <a:rPr lang="en-US" dirty="0"/>
              <a:t> </a:t>
            </a:r>
            <a:endParaRPr lang="en-US" dirty="0" smtClean="0"/>
          </a:p>
          <a:p>
            <a:endParaRPr lang="en-US" dirty="0" smtClean="0"/>
          </a:p>
          <a:p>
            <a:r>
              <a:rPr lang="en-US" dirty="0" smtClean="0"/>
              <a:t>The </a:t>
            </a:r>
            <a:r>
              <a:rPr lang="en-US" dirty="0"/>
              <a:t>Inter American Division’s Publishing System’s Administrative Organisms are dependent on the basic functions that this document defines for the Publish System, according to what is established in section </a:t>
            </a:r>
            <a:r>
              <a:rPr lang="en-US" b="1" dirty="0"/>
              <a:t>N 02 02,</a:t>
            </a:r>
            <a:r>
              <a:rPr lang="en-US" dirty="0"/>
              <a:t> which defines the attributes of the Publishing System, and section </a:t>
            </a:r>
            <a:r>
              <a:rPr lang="en-US" b="1" dirty="0"/>
              <a:t>N 02 06</a:t>
            </a:r>
            <a:r>
              <a:rPr lang="en-US" dirty="0"/>
              <a:t>, titled: Administrative Function : Strategic Mission. This section indicates the following</a:t>
            </a:r>
            <a:r>
              <a:rPr lang="en-US" b="1" dirty="0" smtClean="0"/>
              <a:t>:</a:t>
            </a:r>
          </a:p>
          <a:p>
            <a:endParaRPr lang="en-US" dirty="0"/>
          </a:p>
          <a:p>
            <a:pPr lvl="0"/>
            <a:r>
              <a:rPr lang="en-US" b="1" dirty="0" smtClean="0"/>
              <a:t>a. Strategic </a:t>
            </a:r>
            <a:r>
              <a:rPr lang="en-US" b="1" dirty="0"/>
              <a:t>Mission Function.  </a:t>
            </a:r>
            <a:endParaRPr lang="en-US" b="1" dirty="0" smtClean="0"/>
          </a:p>
          <a:p>
            <a:pPr lvl="0"/>
            <a:r>
              <a:rPr lang="en-US" dirty="0" smtClean="0"/>
              <a:t>This </a:t>
            </a:r>
            <a:r>
              <a:rPr lang="en-US" dirty="0"/>
              <a:t>function is performed by:</a:t>
            </a:r>
          </a:p>
          <a:p>
            <a:pPr lvl="0"/>
            <a:r>
              <a:rPr lang="en-US" dirty="0" smtClean="0"/>
              <a:t>1.-The </a:t>
            </a:r>
            <a:r>
              <a:rPr lang="en-US" dirty="0"/>
              <a:t>Inter American Division’s Publishing System’s Board.  </a:t>
            </a:r>
            <a:r>
              <a:rPr lang="en-US" b="1" dirty="0"/>
              <a:t>N 02 06</a:t>
            </a:r>
            <a:endParaRPr lang="en-US" dirty="0"/>
          </a:p>
          <a:p>
            <a:pPr lvl="0"/>
            <a:r>
              <a:rPr lang="en-US" dirty="0" smtClean="0"/>
              <a:t>2.-The </a:t>
            </a:r>
            <a:r>
              <a:rPr lang="en-US" dirty="0"/>
              <a:t>Union’s Publishing System’s Board.  </a:t>
            </a:r>
            <a:r>
              <a:rPr lang="en-US" b="1" dirty="0"/>
              <a:t>N 02 55 </a:t>
            </a:r>
            <a:r>
              <a:rPr lang="en-US" dirty="0"/>
              <a:t>y </a:t>
            </a:r>
            <a:r>
              <a:rPr lang="en-US" b="1" dirty="0"/>
              <a:t>N 02 60</a:t>
            </a:r>
            <a:endParaRPr lang="en-US" dirty="0"/>
          </a:p>
          <a:p>
            <a:pPr lvl="0"/>
            <a:r>
              <a:rPr lang="en-US" dirty="0" smtClean="0"/>
              <a:t>3.-The </a:t>
            </a:r>
            <a:r>
              <a:rPr lang="en-US" dirty="0"/>
              <a:t>Publishing Board of the Local Field.  </a:t>
            </a:r>
            <a:r>
              <a:rPr lang="en-US" b="1" dirty="0"/>
              <a:t>N 02 70</a:t>
            </a:r>
            <a:endParaRPr lang="en-US" dirty="0"/>
          </a:p>
          <a:p>
            <a:pPr lvl="0"/>
            <a:r>
              <a:rPr lang="en-US" dirty="0" smtClean="0"/>
              <a:t>4.-The </a:t>
            </a:r>
            <a:r>
              <a:rPr lang="en-US" dirty="0"/>
              <a:t>Board of Director of the Publishing Houses. </a:t>
            </a:r>
            <a:r>
              <a:rPr lang="en-US" b="1" dirty="0"/>
              <a:t> N 08 </a:t>
            </a:r>
            <a:r>
              <a:rPr lang="en-US" b="1" dirty="0" smtClean="0"/>
              <a:t>…</a:t>
            </a:r>
          </a:p>
          <a:p>
            <a:pPr lvl="0"/>
            <a:endParaRPr lang="en-US" dirty="0"/>
          </a:p>
          <a:p>
            <a:pPr lvl="0"/>
            <a:r>
              <a:rPr lang="en-US" b="1" dirty="0" smtClean="0"/>
              <a:t>b. Administrative </a:t>
            </a:r>
            <a:r>
              <a:rPr lang="en-US" b="1" dirty="0"/>
              <a:t>– Operative Function.</a:t>
            </a:r>
            <a:r>
              <a:rPr lang="en-US" dirty="0"/>
              <a:t>  </a:t>
            </a:r>
            <a:endParaRPr lang="en-US" dirty="0" smtClean="0"/>
          </a:p>
          <a:p>
            <a:pPr lvl="0"/>
            <a:r>
              <a:rPr lang="en-US" dirty="0" smtClean="0"/>
              <a:t>This </a:t>
            </a:r>
            <a:r>
              <a:rPr lang="en-US" dirty="0"/>
              <a:t>function is performed by:</a:t>
            </a:r>
          </a:p>
          <a:p>
            <a:pPr lvl="0"/>
            <a:r>
              <a:rPr lang="en-US" dirty="0" smtClean="0"/>
              <a:t>1.-The </a:t>
            </a:r>
            <a:r>
              <a:rPr lang="en-US" dirty="0"/>
              <a:t>Inter American Division Publishing Ministry Department.  </a:t>
            </a:r>
            <a:r>
              <a:rPr lang="en-US" b="1" dirty="0"/>
              <a:t>N 02 40</a:t>
            </a:r>
            <a:endParaRPr lang="en-US" dirty="0"/>
          </a:p>
          <a:p>
            <a:pPr lvl="0"/>
            <a:r>
              <a:rPr lang="en-US" dirty="0" smtClean="0"/>
              <a:t>2.-The </a:t>
            </a:r>
            <a:r>
              <a:rPr lang="en-US" dirty="0"/>
              <a:t>Union’s Publishing Ministry Department.  </a:t>
            </a:r>
            <a:r>
              <a:rPr lang="en-US" b="1" dirty="0"/>
              <a:t>N 02 75</a:t>
            </a:r>
            <a:endParaRPr lang="en-US" dirty="0"/>
          </a:p>
          <a:p>
            <a:pPr lvl="0"/>
            <a:r>
              <a:rPr lang="en-US" dirty="0" smtClean="0"/>
              <a:t>3.-The </a:t>
            </a:r>
            <a:r>
              <a:rPr lang="en-US" dirty="0"/>
              <a:t>Publishing Houses’ Administrative Body.  </a:t>
            </a:r>
            <a:r>
              <a:rPr lang="en-US" b="1" dirty="0"/>
              <a:t>N 02 …</a:t>
            </a:r>
            <a:endParaRPr lang="en-US" dirty="0">
              <a:effectLst/>
            </a:endParaRPr>
          </a:p>
        </p:txBody>
      </p:sp>
    </p:spTree>
    <p:extLst>
      <p:ext uri="{BB962C8B-B14F-4D97-AF65-F5344CB8AC3E}">
        <p14:creationId xmlns:p14="http://schemas.microsoft.com/office/powerpoint/2010/main" val="389395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heel(1)">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heel(1)">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heel(1)">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heel(1)">
                                      <p:cBhvr>
                                        <p:cTn id="42" dur="20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heel(1)">
                                      <p:cBhvr>
                                        <p:cTn id="47" dur="20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wheel(1)">
                                      <p:cBhvr>
                                        <p:cTn id="52" dur="2000"/>
                                        <p:tgtEl>
                                          <p:spTgt spid="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wheel(1)">
                                      <p:cBhvr>
                                        <p:cTn id="57" dur="20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wheel(1)">
                                      <p:cBhvr>
                                        <p:cTn id="62" dur="2000"/>
                                        <p:tgtEl>
                                          <p:spTgt spid="2">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wheel(1)">
                                      <p:cBhvr>
                                        <p:cTn id="67" dur="2000"/>
                                        <p:tgtEl>
                                          <p:spTgt spid="2">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
                                            <p:txEl>
                                              <p:pRg st="16" end="16"/>
                                            </p:txEl>
                                          </p:spTgt>
                                        </p:tgtEl>
                                        <p:attrNameLst>
                                          <p:attrName>style.visibility</p:attrName>
                                        </p:attrNameLst>
                                      </p:cBhvr>
                                      <p:to>
                                        <p:strVal val="visible"/>
                                      </p:to>
                                    </p:set>
                                    <p:animEffect transition="in" filter="wheel(1)">
                                      <p:cBhvr>
                                        <p:cTn id="72" dur="2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435114"/>
            <a:ext cx="2492990" cy="707886"/>
          </a:xfrm>
          <a:prstGeom prst="rect">
            <a:avLst/>
          </a:prstGeom>
        </p:spPr>
        <p:txBody>
          <a:bodyPr wrap="none">
            <a:spAutoFit/>
          </a:bodyPr>
          <a:lstStyle/>
          <a:p>
            <a:r>
              <a:rPr lang="en-US" sz="4000" b="1" dirty="0">
                <a:latin typeface="Arial Black" panose="020B0A04020102020204" pitchFamily="34" charset="0"/>
              </a:rPr>
              <a:t>N 06 </a:t>
            </a:r>
            <a:r>
              <a:rPr lang="en-US" sz="4000" b="1" dirty="0" smtClean="0">
                <a:latin typeface="Arial Black" panose="020B0A04020102020204" pitchFamily="34" charset="0"/>
              </a:rPr>
              <a:t>06 </a:t>
            </a:r>
            <a:endParaRPr lang="en-US" sz="4000" b="1" dirty="0">
              <a:latin typeface="Arial Black" panose="020B0A04020102020204" pitchFamily="34" charset="0"/>
            </a:endParaRPr>
          </a:p>
        </p:txBody>
      </p:sp>
      <p:pic>
        <p:nvPicPr>
          <p:cNvPr id="3" name="Picture 13" descr="C:\Users\Filiberto M Verduzco\AppData\Local\Microsoft\Windows\Temporary Internet Files\Content.IE5\WZV580QC\MC90002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28" y="262180"/>
            <a:ext cx="1215536" cy="1217969"/>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Quad Arrow 3"/>
          <p:cNvSpPr/>
          <p:nvPr/>
        </p:nvSpPr>
        <p:spPr>
          <a:xfrm>
            <a:off x="7471264" y="262180"/>
            <a:ext cx="1215536" cy="1185620"/>
          </a:xfrm>
          <a:prstGeom prst="quadArrow">
            <a:avLst/>
          </a:prstGeom>
          <a:ln w="57150"/>
          <a:effectLst>
            <a:glow rad="228600">
              <a:schemeClr val="accent5">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Rectangle 4"/>
          <p:cNvSpPr/>
          <p:nvPr/>
        </p:nvSpPr>
        <p:spPr>
          <a:xfrm>
            <a:off x="2057400" y="2032337"/>
            <a:ext cx="6629400" cy="1015663"/>
          </a:xfrm>
          <a:prstGeom prst="rect">
            <a:avLst/>
          </a:prstGeom>
        </p:spPr>
        <p:txBody>
          <a:bodyPr wrap="square">
            <a:spAutoFit/>
          </a:bodyPr>
          <a:lstStyle/>
          <a:p>
            <a:r>
              <a:rPr lang="en-US" sz="2000" b="1" dirty="0"/>
              <a:t>The Publishing Houses’, its Subsidiaries’ and Bookstores’ Participation in the Financing of the Model and of the Benefits of the Literature Evangelist</a:t>
            </a:r>
            <a:endParaRPr lang="en-US" sz="2000" dirty="0"/>
          </a:p>
        </p:txBody>
      </p:sp>
      <p:sp>
        <p:nvSpPr>
          <p:cNvPr id="6" name="TextBox 5"/>
          <p:cNvSpPr txBox="1"/>
          <p:nvPr/>
        </p:nvSpPr>
        <p:spPr>
          <a:xfrm>
            <a:off x="5943600" y="1506379"/>
            <a:ext cx="1364272" cy="246221"/>
          </a:xfrm>
          <a:prstGeom prst="rect">
            <a:avLst/>
          </a:prstGeom>
          <a:noFill/>
        </p:spPr>
        <p:txBody>
          <a:bodyPr wrap="square" rtlCol="0">
            <a:spAutoFit/>
          </a:bodyPr>
          <a:lstStyle/>
          <a:p>
            <a:pPr algn="ctr"/>
            <a:r>
              <a:rPr lang="en-US" sz="1000" b="1" dirty="0" smtClean="0"/>
              <a:t>PUBLISHING HOUSE</a:t>
            </a:r>
            <a:endParaRPr lang="en-US" sz="1000" b="1" dirty="0"/>
          </a:p>
        </p:txBody>
      </p:sp>
      <p:sp>
        <p:nvSpPr>
          <p:cNvPr id="7" name="TextBox 6"/>
          <p:cNvSpPr txBox="1"/>
          <p:nvPr/>
        </p:nvSpPr>
        <p:spPr>
          <a:xfrm>
            <a:off x="7391400" y="1524000"/>
            <a:ext cx="1364272" cy="246221"/>
          </a:xfrm>
          <a:prstGeom prst="rect">
            <a:avLst/>
          </a:prstGeom>
          <a:noFill/>
        </p:spPr>
        <p:txBody>
          <a:bodyPr wrap="square" rtlCol="0">
            <a:spAutoFit/>
          </a:bodyPr>
          <a:lstStyle/>
          <a:p>
            <a:pPr algn="ctr"/>
            <a:r>
              <a:rPr lang="en-US" sz="1000" b="1" dirty="0" smtClean="0"/>
              <a:t>BOOK STORES</a:t>
            </a:r>
            <a:endParaRPr lang="en-US" sz="1000" b="1" dirty="0"/>
          </a:p>
        </p:txBody>
      </p:sp>
      <p:sp>
        <p:nvSpPr>
          <p:cNvPr id="8" name="Rectangle 7"/>
          <p:cNvSpPr/>
          <p:nvPr/>
        </p:nvSpPr>
        <p:spPr>
          <a:xfrm>
            <a:off x="2062896" y="3733800"/>
            <a:ext cx="6852504" cy="2554545"/>
          </a:xfrm>
          <a:prstGeom prst="rect">
            <a:avLst/>
          </a:prstGeom>
        </p:spPr>
        <p:txBody>
          <a:bodyPr wrap="square">
            <a:spAutoFit/>
          </a:bodyPr>
          <a:lstStyle/>
          <a:p>
            <a:pPr marL="342900" lvl="0" indent="-342900">
              <a:buFont typeface="+mj-lt"/>
              <a:buAutoNum type="arabicPeriod" startAt="9"/>
            </a:pPr>
            <a:r>
              <a:rPr lang="en-US" sz="2000" b="1" dirty="0"/>
              <a:t>Financing the Operations of the Subsidiaries and the Bookstores, as part of the Distribution System.</a:t>
            </a:r>
            <a:r>
              <a:rPr lang="en-US" sz="2000" dirty="0"/>
              <a:t>  </a:t>
            </a:r>
            <a:endParaRPr lang="en-US" sz="2000" dirty="0" smtClean="0"/>
          </a:p>
          <a:p>
            <a:pPr lvl="0"/>
            <a:r>
              <a:rPr lang="en-US" sz="2000" dirty="0" smtClean="0"/>
              <a:t>It </a:t>
            </a:r>
            <a:r>
              <a:rPr lang="en-US" sz="2000" dirty="0"/>
              <a:t>is expected that the Subsidiaries and the Bookstores, as part of the basic Distribution System, depending on the Publishing Houses, be financially self-sufficient, since their responsibilities include the salaries and benefits of their personnel, as well as the benefits of the Literature Evangelists within their geographic markets.</a:t>
            </a:r>
            <a:endParaRPr lang="en-US" sz="2000" dirty="0">
              <a:effectLst/>
            </a:endParaRPr>
          </a:p>
        </p:txBody>
      </p:sp>
    </p:spTree>
    <p:extLst>
      <p:ext uri="{BB962C8B-B14F-4D97-AF65-F5344CB8AC3E}">
        <p14:creationId xmlns:p14="http://schemas.microsoft.com/office/powerpoint/2010/main" val="422815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78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057400" y="1752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5980006" y="533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217015" y="546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91518" y="3550384"/>
            <a:ext cx="6671481" cy="1631216"/>
          </a:xfrm>
          <a:prstGeom prst="rect">
            <a:avLst/>
          </a:prstGeom>
        </p:spPr>
        <p:txBody>
          <a:bodyPr wrap="square">
            <a:spAutoFit/>
          </a:bodyPr>
          <a:lstStyle/>
          <a:p>
            <a:pPr marL="342900" lvl="0" indent="-342900">
              <a:buFont typeface="+mj-lt"/>
              <a:buAutoNum type="arabicPeriod"/>
            </a:pPr>
            <a:r>
              <a:rPr lang="en-US" sz="2000" dirty="0"/>
              <a:t>The </a:t>
            </a:r>
            <a:r>
              <a:rPr lang="en-US" sz="2000" b="1" dirty="0"/>
              <a:t>benefits</a:t>
            </a:r>
            <a:r>
              <a:rPr lang="en-US" sz="2000" dirty="0"/>
              <a:t> identified in these Policies for the </a:t>
            </a:r>
            <a:r>
              <a:rPr lang="en-US" sz="2000" b="1" dirty="0"/>
              <a:t>Literature Evangelist</a:t>
            </a:r>
            <a:r>
              <a:rPr lang="en-US" sz="2000" dirty="0"/>
              <a:t>  will be awarded to them on a </a:t>
            </a:r>
            <a:r>
              <a:rPr lang="en-US" sz="2000" b="1" dirty="0"/>
              <a:t>Quarterly basis</a:t>
            </a:r>
            <a:r>
              <a:rPr lang="en-US" sz="2000" dirty="0"/>
              <a:t>, according to the register kept and updated by the Subsidiaries, the Bookstores and the Local Fields’ Publishing Ministry Department.</a:t>
            </a:r>
            <a:endParaRPr lang="en-US" sz="2000" dirty="0">
              <a:effectLst/>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78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057400" y="1752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5980006" y="533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217015" y="546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3200400"/>
            <a:ext cx="6629400" cy="1754326"/>
          </a:xfrm>
          <a:prstGeom prst="rect">
            <a:avLst/>
          </a:prstGeom>
        </p:spPr>
        <p:txBody>
          <a:bodyPr wrap="square">
            <a:spAutoFit/>
          </a:bodyPr>
          <a:lstStyle/>
          <a:p>
            <a:pPr marL="342900" lvl="0" indent="-342900" algn="just">
              <a:buFont typeface="+mj-lt"/>
              <a:buAutoNum type="arabicPeriod" startAt="2"/>
            </a:pPr>
            <a:r>
              <a:rPr lang="en-US" dirty="0"/>
              <a:t>Each Subsidiary and each Bookstore will generate a </a:t>
            </a:r>
            <a:r>
              <a:rPr lang="en-US" b="1" dirty="0"/>
              <a:t>Monthly Report </a:t>
            </a:r>
            <a:r>
              <a:rPr lang="en-US" dirty="0"/>
              <a:t>for each one of the  Literature Evangelist within their geographic markets, which will be sent to the Local Fields’ Publishing Ministry </a:t>
            </a:r>
            <a:r>
              <a:rPr lang="en-US" dirty="0" smtClean="0"/>
              <a:t>Department. This </a:t>
            </a:r>
            <a:r>
              <a:rPr lang="en-US" dirty="0"/>
              <a:t>Monthly Report will be </a:t>
            </a:r>
            <a:r>
              <a:rPr lang="en-US" b="1" dirty="0"/>
              <a:t>defined and designed jointly </a:t>
            </a:r>
            <a:r>
              <a:rPr lang="en-US" dirty="0"/>
              <a:t>by the Publishing Houses and the Inter American Division’s Publishing Ministry Department.</a:t>
            </a:r>
            <a:endParaRPr lang="en-US" dirty="0">
              <a:effectLst/>
            </a:endParaRPr>
          </a:p>
        </p:txBody>
      </p:sp>
    </p:spTree>
    <p:extLst>
      <p:ext uri="{BB962C8B-B14F-4D97-AF65-F5344CB8AC3E}">
        <p14:creationId xmlns:p14="http://schemas.microsoft.com/office/powerpoint/2010/main" val="282550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78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057400" y="1752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5980006" y="533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217015" y="546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08579" y="4167664"/>
            <a:ext cx="6705600" cy="1323439"/>
          </a:xfrm>
          <a:prstGeom prst="rect">
            <a:avLst/>
          </a:prstGeom>
        </p:spPr>
        <p:txBody>
          <a:bodyPr wrap="square">
            <a:spAutoFit/>
          </a:bodyPr>
          <a:lstStyle/>
          <a:p>
            <a:pPr marL="342900" lvl="0" indent="-342900">
              <a:buFont typeface="+mj-lt"/>
              <a:buAutoNum type="arabicPeriod" startAt="3"/>
            </a:pPr>
            <a:r>
              <a:rPr lang="en-US" sz="2000" dirty="0"/>
              <a:t>The available benefits, depending on the standards defined in these Policies, </a:t>
            </a:r>
            <a:r>
              <a:rPr lang="en-US" sz="2000" b="1" dirty="0"/>
              <a:t>will be covered according to the measure and availability of funds </a:t>
            </a:r>
            <a:r>
              <a:rPr lang="en-US" sz="2000" dirty="0"/>
              <a:t>registered and maintained for these purposes.</a:t>
            </a:r>
            <a:endParaRPr lang="en-US" sz="2000" dirty="0">
              <a:effectLst/>
            </a:endParaRPr>
          </a:p>
        </p:txBody>
      </p:sp>
    </p:spTree>
    <p:extLst>
      <p:ext uri="{BB962C8B-B14F-4D97-AF65-F5344CB8AC3E}">
        <p14:creationId xmlns:p14="http://schemas.microsoft.com/office/powerpoint/2010/main" val="282550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78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057400" y="1752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5980006" y="533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217015" y="546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09800" y="4267200"/>
            <a:ext cx="6488373" cy="1323439"/>
          </a:xfrm>
          <a:prstGeom prst="rect">
            <a:avLst/>
          </a:prstGeom>
        </p:spPr>
        <p:txBody>
          <a:bodyPr wrap="square">
            <a:spAutoFit/>
          </a:bodyPr>
          <a:lstStyle/>
          <a:p>
            <a:pPr marL="342900" lvl="0" indent="-342900">
              <a:buFont typeface="+mj-lt"/>
              <a:buAutoNum type="arabicPeriod" startAt="4"/>
            </a:pPr>
            <a:r>
              <a:rPr lang="en-US" sz="2000" dirty="0"/>
              <a:t>The available benefits, depending on the standards defined in these Policies, </a:t>
            </a:r>
            <a:r>
              <a:rPr lang="en-US" sz="2000" b="1" dirty="0"/>
              <a:t>will be covered according to the categories or classes </a:t>
            </a:r>
            <a:r>
              <a:rPr lang="en-US" sz="2000" dirty="0"/>
              <a:t>of the Literature Evangelist, as these are defined in these Policies.</a:t>
            </a:r>
            <a:endParaRPr lang="en-US" sz="2000" dirty="0">
              <a:effectLst/>
            </a:endParaRPr>
          </a:p>
        </p:txBody>
      </p:sp>
    </p:spTree>
    <p:extLst>
      <p:ext uri="{BB962C8B-B14F-4D97-AF65-F5344CB8AC3E}">
        <p14:creationId xmlns:p14="http://schemas.microsoft.com/office/powerpoint/2010/main" val="282550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78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057400" y="1752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5980006" y="533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217015" y="546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3657600"/>
            <a:ext cx="6705600" cy="1631216"/>
          </a:xfrm>
          <a:prstGeom prst="rect">
            <a:avLst/>
          </a:prstGeom>
        </p:spPr>
        <p:txBody>
          <a:bodyPr wrap="square">
            <a:spAutoFit/>
          </a:bodyPr>
          <a:lstStyle/>
          <a:p>
            <a:pPr marL="342900" lvl="0" indent="-342900" algn="just">
              <a:buFont typeface="+mj-lt"/>
              <a:buAutoNum type="arabicPeriod" startAt="5"/>
            </a:pPr>
            <a:r>
              <a:rPr lang="en-US" sz="2000" dirty="0"/>
              <a:t>The Inter American Division’s Publishing Ministry Department will categorize and/or classify the Literature Evangelist within the standards defined in these </a:t>
            </a:r>
            <a:r>
              <a:rPr lang="en-US" sz="2000" dirty="0" smtClean="0"/>
              <a:t>Policies. These </a:t>
            </a:r>
            <a:r>
              <a:rPr lang="en-US" sz="2000" dirty="0"/>
              <a:t>categories and/or classifications will be the basis for granting the benefits.</a:t>
            </a:r>
            <a:endParaRPr lang="en-US" sz="2000" dirty="0">
              <a:effectLst/>
            </a:endParaRPr>
          </a:p>
        </p:txBody>
      </p:sp>
    </p:spTree>
    <p:extLst>
      <p:ext uri="{BB962C8B-B14F-4D97-AF65-F5344CB8AC3E}">
        <p14:creationId xmlns:p14="http://schemas.microsoft.com/office/powerpoint/2010/main" val="282550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209800" y="1371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6132406" y="152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369415" y="165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2895600"/>
            <a:ext cx="6781800" cy="3477875"/>
          </a:xfrm>
          <a:prstGeom prst="rect">
            <a:avLst/>
          </a:prstGeom>
        </p:spPr>
        <p:txBody>
          <a:bodyPr wrap="square">
            <a:spAutoFit/>
          </a:bodyPr>
          <a:lstStyle/>
          <a:p>
            <a:pPr marL="342900" lvl="0" indent="-342900">
              <a:buFont typeface="+mj-lt"/>
              <a:buAutoNum type="arabicPeriod" startAt="6"/>
            </a:pPr>
            <a:r>
              <a:rPr lang="en-US" sz="2000" b="1" dirty="0"/>
              <a:t>The Literature Evangelist benefits are classified in the following manner</a:t>
            </a:r>
            <a:r>
              <a:rPr lang="en-US" sz="2000" b="1" dirty="0" smtClean="0"/>
              <a:t>:</a:t>
            </a:r>
          </a:p>
          <a:p>
            <a:pPr lvl="0"/>
            <a:endParaRPr lang="en-US" b="1" dirty="0"/>
          </a:p>
          <a:p>
            <a:pPr marL="342900" lvl="0" indent="-342900">
              <a:buFont typeface="+mj-lt"/>
              <a:buAutoNum type="alphaLcPeriod"/>
            </a:pPr>
            <a:r>
              <a:rPr lang="en-US" b="1" dirty="0"/>
              <a:t>Retirement.  Retirement benefits plan.</a:t>
            </a:r>
            <a:endParaRPr lang="en-US" dirty="0"/>
          </a:p>
          <a:p>
            <a:pPr marL="342900" lvl="0" indent="-342900">
              <a:buFont typeface="+mj-lt"/>
              <a:buAutoNum type="alphaLcPeriod"/>
            </a:pPr>
            <a:r>
              <a:rPr lang="en-US" b="1" dirty="0"/>
              <a:t>Basic benefits.</a:t>
            </a:r>
            <a:r>
              <a:rPr lang="en-US" dirty="0"/>
              <a:t>  These are those that have a direct relation to the standards of living and to the amount of his/her earnings.  They include the following:</a:t>
            </a:r>
          </a:p>
          <a:p>
            <a:pPr marL="1257300" lvl="2" indent="-342900">
              <a:buFont typeface="+mj-lt"/>
              <a:buAutoNum type="arabicPeriod"/>
            </a:pPr>
            <a:r>
              <a:rPr lang="en-US" dirty="0"/>
              <a:t>Educational benefits.</a:t>
            </a:r>
          </a:p>
          <a:p>
            <a:pPr marL="1257300" lvl="2" indent="-342900">
              <a:buFont typeface="+mj-lt"/>
              <a:buAutoNum type="arabicPeriod"/>
            </a:pPr>
            <a:r>
              <a:rPr lang="en-US" dirty="0"/>
              <a:t>Medical benefits.</a:t>
            </a:r>
          </a:p>
          <a:p>
            <a:pPr marL="1257300" lvl="2" indent="-342900">
              <a:buFont typeface="+mj-lt"/>
              <a:buAutoNum type="arabicPeriod"/>
            </a:pPr>
            <a:r>
              <a:rPr lang="en-US" dirty="0"/>
              <a:t>Rent benefits.</a:t>
            </a:r>
          </a:p>
          <a:p>
            <a:pPr marL="1257300" lvl="2" indent="-342900">
              <a:buFont typeface="+mj-lt"/>
              <a:buAutoNum type="arabicPeriod"/>
            </a:pPr>
            <a:r>
              <a:rPr lang="en-US" dirty="0"/>
              <a:t>Transportation benefits.</a:t>
            </a:r>
          </a:p>
          <a:p>
            <a:pPr marL="1257300" lvl="2" indent="-342900">
              <a:buFont typeface="+mj-lt"/>
              <a:buAutoNum type="arabicPeriod"/>
            </a:pPr>
            <a:r>
              <a:rPr lang="en-US" dirty="0"/>
              <a:t>Vacations</a:t>
            </a:r>
            <a:r>
              <a:rPr lang="en-US" dirty="0" smtClean="0"/>
              <a:t>.</a:t>
            </a:r>
            <a:endParaRPr lang="en-US" dirty="0"/>
          </a:p>
        </p:txBody>
      </p:sp>
    </p:spTree>
    <p:extLst>
      <p:ext uri="{BB962C8B-B14F-4D97-AF65-F5344CB8AC3E}">
        <p14:creationId xmlns:p14="http://schemas.microsoft.com/office/powerpoint/2010/main" val="282550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1)">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heel(1)">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heel(1)">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heel(1)">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heel(1)">
                                      <p:cBhvr>
                                        <p:cTn id="32" dur="20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heel(1)">
                                      <p:cBhvr>
                                        <p:cTn id="37" dur="20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heel(1)">
                                      <p:cBhvr>
                                        <p:cTn id="42"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209800" y="1371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6132406" y="152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369415" y="165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2590800"/>
            <a:ext cx="6781800" cy="4031873"/>
          </a:xfrm>
          <a:prstGeom prst="rect">
            <a:avLst/>
          </a:prstGeom>
        </p:spPr>
        <p:txBody>
          <a:bodyPr wrap="square">
            <a:spAutoFit/>
          </a:bodyPr>
          <a:lstStyle/>
          <a:p>
            <a:pPr marL="342900" lvl="0" indent="-342900">
              <a:buFont typeface="+mj-lt"/>
              <a:buAutoNum type="arabicPeriod" startAt="6"/>
            </a:pPr>
            <a:r>
              <a:rPr lang="en-US" sz="2000" b="1" dirty="0"/>
              <a:t>The Literature Evangelist benefits are classified in the following manner</a:t>
            </a:r>
            <a:r>
              <a:rPr lang="en-US" sz="2000" b="1" dirty="0" smtClean="0"/>
              <a:t>:</a:t>
            </a:r>
          </a:p>
          <a:p>
            <a:pPr lvl="0"/>
            <a:endParaRPr lang="en-US" b="1" dirty="0"/>
          </a:p>
          <a:p>
            <a:pPr marL="342900" lvl="0" indent="-342900">
              <a:buFont typeface="+mj-lt"/>
              <a:buAutoNum type="alphaLcPeriod"/>
            </a:pPr>
            <a:r>
              <a:rPr lang="en-US" b="1" dirty="0">
                <a:solidFill>
                  <a:schemeClr val="tx1">
                    <a:lumMod val="50000"/>
                    <a:lumOff val="50000"/>
                  </a:schemeClr>
                </a:solidFill>
              </a:rPr>
              <a:t>Retirement.  Retirement benefits plan.</a:t>
            </a:r>
            <a:endParaRPr lang="en-US" dirty="0">
              <a:solidFill>
                <a:schemeClr val="tx1">
                  <a:lumMod val="50000"/>
                  <a:lumOff val="50000"/>
                </a:schemeClr>
              </a:solidFill>
            </a:endParaRPr>
          </a:p>
          <a:p>
            <a:pPr marL="342900" lvl="0" indent="-342900">
              <a:buFont typeface="+mj-lt"/>
              <a:buAutoNum type="alphaLcPeriod"/>
            </a:pPr>
            <a:r>
              <a:rPr lang="en-US" b="1" dirty="0">
                <a:solidFill>
                  <a:schemeClr val="tx1">
                    <a:lumMod val="50000"/>
                    <a:lumOff val="50000"/>
                  </a:schemeClr>
                </a:solidFill>
              </a:rPr>
              <a:t>Basic benefits.</a:t>
            </a:r>
            <a:r>
              <a:rPr lang="en-US" dirty="0">
                <a:solidFill>
                  <a:schemeClr val="tx1">
                    <a:lumMod val="50000"/>
                    <a:lumOff val="50000"/>
                  </a:schemeClr>
                </a:solidFill>
              </a:rPr>
              <a:t>  </a:t>
            </a:r>
            <a:endParaRPr lang="en-US" dirty="0" smtClean="0">
              <a:solidFill>
                <a:schemeClr val="tx1">
                  <a:lumMod val="50000"/>
                  <a:lumOff val="50000"/>
                </a:schemeClr>
              </a:solidFill>
            </a:endParaRPr>
          </a:p>
          <a:p>
            <a:pPr marL="342900" lvl="0" indent="-342900">
              <a:buFont typeface="+mj-lt"/>
              <a:buAutoNum type="alphaLcPeriod"/>
            </a:pPr>
            <a:r>
              <a:rPr lang="en-US" b="1" dirty="0"/>
              <a:t>Indirect or Professional </a:t>
            </a:r>
            <a:r>
              <a:rPr lang="en-US" b="1" dirty="0" smtClean="0"/>
              <a:t>training  </a:t>
            </a:r>
            <a:r>
              <a:rPr lang="en-US" b="1" dirty="0"/>
              <a:t>benefits.</a:t>
            </a:r>
            <a:r>
              <a:rPr lang="en-US" dirty="0"/>
              <a:t> These are the indirect benefits received by the Literature Evangelist part of this/her professional formation, so that the contact with the publications’ end-user is oriented toward a professional activity.  These include the following:</a:t>
            </a:r>
          </a:p>
          <a:p>
            <a:pPr marL="1257300" lvl="2" indent="-342900">
              <a:buFont typeface="+mj-lt"/>
              <a:buAutoNum type="arabicPeriod"/>
            </a:pPr>
            <a:r>
              <a:rPr lang="en-US" dirty="0">
                <a:latin typeface="Arial Narrow" panose="020B0606020202030204" pitchFamily="34" charset="0"/>
              </a:rPr>
              <a:t>Training programs.</a:t>
            </a:r>
          </a:p>
          <a:p>
            <a:pPr marL="1257300" lvl="2" indent="-342900">
              <a:buFont typeface="+mj-lt"/>
              <a:buAutoNum type="arabicPeriod"/>
            </a:pPr>
            <a:r>
              <a:rPr lang="en-US" dirty="0">
                <a:latin typeface="Arial Narrow" panose="020B0606020202030204" pitchFamily="34" charset="0"/>
              </a:rPr>
              <a:t>Evaluation meetings.  Literature Evangelist and Associate Directors.</a:t>
            </a:r>
          </a:p>
          <a:p>
            <a:pPr marL="1257300" lvl="2" indent="-342900">
              <a:buFont typeface="+mj-lt"/>
              <a:buAutoNum type="arabicPeriod"/>
            </a:pPr>
            <a:r>
              <a:rPr lang="en-US" dirty="0">
                <a:latin typeface="Arial Narrow" panose="020B0606020202030204" pitchFamily="34" charset="0"/>
              </a:rPr>
              <a:t>Special meetings</a:t>
            </a:r>
            <a:r>
              <a:rPr lang="en-US" dirty="0" smtClean="0">
                <a:latin typeface="Arial Narrow" panose="020B0606020202030204" pitchFamily="34" charset="0"/>
              </a:rPr>
              <a:t>.</a:t>
            </a:r>
          </a:p>
        </p:txBody>
      </p:sp>
    </p:spTree>
    <p:extLst>
      <p:ext uri="{BB962C8B-B14F-4D97-AF65-F5344CB8AC3E}">
        <p14:creationId xmlns:p14="http://schemas.microsoft.com/office/powerpoint/2010/main" val="3454453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1)">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heel(1)">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heel(1)">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heel(1)">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heel(1)">
                                      <p:cBhvr>
                                        <p:cTn id="32" dur="20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heel(1)">
                                      <p:cBhvr>
                                        <p:cTn id="37" dur="20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1"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heel(1)">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1"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heel(1)">
                                      <p:cBhvr>
                                        <p:cTn id="47" dur="20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1"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heel(1)">
                                      <p:cBhvr>
                                        <p:cTn id="52" dur="20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1"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heel(1)">
                                      <p:cBhvr>
                                        <p:cTn id="57" dur="20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1"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wheel(1)">
                                      <p:cBhvr>
                                        <p:cTn id="62" dur="20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1"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wheel(1)">
                                      <p:cBhvr>
                                        <p:cTn id="67" dur="20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1" nodeType="click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Effect transition="in" filter="wheel(1)">
                                      <p:cBhvr>
                                        <p:cTn id="7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P spid="6" grpId="1"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209800" y="1371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6132406" y="152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369415" y="165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2590800"/>
            <a:ext cx="6781800" cy="4031873"/>
          </a:xfrm>
          <a:prstGeom prst="rect">
            <a:avLst/>
          </a:prstGeom>
        </p:spPr>
        <p:txBody>
          <a:bodyPr wrap="square">
            <a:spAutoFit/>
          </a:bodyPr>
          <a:lstStyle/>
          <a:p>
            <a:pPr marL="342900" lvl="0" indent="-342900">
              <a:buFont typeface="+mj-lt"/>
              <a:buAutoNum type="arabicPeriod" startAt="6"/>
            </a:pPr>
            <a:r>
              <a:rPr lang="en-US" sz="2000" b="1" dirty="0"/>
              <a:t>The Literature Evangelist benefits are classified in the following manner</a:t>
            </a:r>
            <a:r>
              <a:rPr lang="en-US" sz="2000" b="1" dirty="0" smtClean="0"/>
              <a:t>:</a:t>
            </a:r>
          </a:p>
          <a:p>
            <a:pPr lvl="0"/>
            <a:endParaRPr lang="en-US" b="1" dirty="0"/>
          </a:p>
          <a:p>
            <a:pPr marL="342900" lvl="0" indent="-342900">
              <a:buFont typeface="+mj-lt"/>
              <a:buAutoNum type="alphaLcPeriod"/>
            </a:pPr>
            <a:r>
              <a:rPr lang="en-US" b="1" dirty="0">
                <a:solidFill>
                  <a:schemeClr val="tx1">
                    <a:lumMod val="50000"/>
                    <a:lumOff val="50000"/>
                  </a:schemeClr>
                </a:solidFill>
              </a:rPr>
              <a:t>Retirement.  Retirement benefits plan.</a:t>
            </a:r>
            <a:endParaRPr lang="en-US" dirty="0">
              <a:solidFill>
                <a:schemeClr val="tx1">
                  <a:lumMod val="50000"/>
                  <a:lumOff val="50000"/>
                </a:schemeClr>
              </a:solidFill>
            </a:endParaRPr>
          </a:p>
          <a:p>
            <a:pPr marL="342900" lvl="0" indent="-342900">
              <a:buFont typeface="+mj-lt"/>
              <a:buAutoNum type="alphaLcPeriod"/>
            </a:pPr>
            <a:r>
              <a:rPr lang="en-US" b="1" dirty="0">
                <a:solidFill>
                  <a:schemeClr val="tx1">
                    <a:lumMod val="50000"/>
                    <a:lumOff val="50000"/>
                  </a:schemeClr>
                </a:solidFill>
              </a:rPr>
              <a:t>Basic benefits.</a:t>
            </a:r>
            <a:r>
              <a:rPr lang="en-US" dirty="0">
                <a:solidFill>
                  <a:schemeClr val="tx1">
                    <a:lumMod val="50000"/>
                    <a:lumOff val="50000"/>
                  </a:schemeClr>
                </a:solidFill>
              </a:rPr>
              <a:t>  </a:t>
            </a:r>
            <a:endParaRPr lang="en-US" dirty="0" smtClean="0">
              <a:solidFill>
                <a:schemeClr val="tx1">
                  <a:lumMod val="50000"/>
                  <a:lumOff val="50000"/>
                </a:schemeClr>
              </a:solidFill>
            </a:endParaRPr>
          </a:p>
          <a:p>
            <a:pPr marL="342900" lvl="0" indent="-342900">
              <a:buFont typeface="+mj-lt"/>
              <a:buAutoNum type="alphaLcPeriod"/>
            </a:pPr>
            <a:r>
              <a:rPr lang="en-US" b="1" dirty="0">
                <a:solidFill>
                  <a:schemeClr val="tx1">
                    <a:lumMod val="50000"/>
                    <a:lumOff val="50000"/>
                  </a:schemeClr>
                </a:solidFill>
              </a:rPr>
              <a:t>Indirect or Professional </a:t>
            </a:r>
            <a:r>
              <a:rPr lang="en-US" b="1" dirty="0" smtClean="0">
                <a:solidFill>
                  <a:schemeClr val="tx1">
                    <a:lumMod val="50000"/>
                    <a:lumOff val="50000"/>
                  </a:schemeClr>
                </a:solidFill>
              </a:rPr>
              <a:t>training  </a:t>
            </a:r>
            <a:r>
              <a:rPr lang="en-US" b="1" dirty="0">
                <a:solidFill>
                  <a:schemeClr val="tx1">
                    <a:lumMod val="50000"/>
                    <a:lumOff val="50000"/>
                  </a:schemeClr>
                </a:solidFill>
              </a:rPr>
              <a:t>benefits.</a:t>
            </a:r>
            <a:r>
              <a:rPr lang="en-US" dirty="0">
                <a:solidFill>
                  <a:schemeClr val="tx1">
                    <a:lumMod val="50000"/>
                    <a:lumOff val="50000"/>
                  </a:schemeClr>
                </a:solidFill>
              </a:rPr>
              <a:t> </a:t>
            </a:r>
            <a:endParaRPr lang="en-US" dirty="0" smtClean="0">
              <a:solidFill>
                <a:schemeClr val="tx1">
                  <a:lumMod val="50000"/>
                  <a:lumOff val="50000"/>
                </a:schemeClr>
              </a:solidFill>
            </a:endParaRPr>
          </a:p>
          <a:p>
            <a:pPr marL="342900" lvl="0" indent="-342900">
              <a:buFont typeface="+mj-lt"/>
              <a:buAutoNum type="alphaLcPeriod"/>
            </a:pPr>
            <a:r>
              <a:rPr lang="en-US" b="1" dirty="0"/>
              <a:t>Indirect or Spiritual Formation benefits.</a:t>
            </a:r>
            <a:r>
              <a:rPr lang="en-US" dirty="0"/>
              <a:t> These are the indirect benefits received by the Literature Evangelist  as part of his/her spiritual [professional (</a:t>
            </a:r>
            <a:r>
              <a:rPr lang="en-US" i="1" dirty="0"/>
              <a:t>sic</a:t>
            </a:r>
            <a:r>
              <a:rPr lang="en-US" dirty="0"/>
              <a:t>)] so that the contact with the publications’ end-user is oriented toward a missionary and redemptive activity.  These include the following</a:t>
            </a:r>
            <a:r>
              <a:rPr lang="en-US" dirty="0" smtClean="0"/>
              <a:t>:</a:t>
            </a:r>
          </a:p>
          <a:p>
            <a:pPr lvl="0"/>
            <a:endParaRPr lang="en-US" dirty="0"/>
          </a:p>
          <a:p>
            <a:pPr marL="1257300" lvl="2" indent="-342900">
              <a:buFont typeface="+mj-lt"/>
              <a:buAutoNum type="arabicPeriod"/>
            </a:pPr>
            <a:r>
              <a:rPr lang="en-US" dirty="0">
                <a:latin typeface="Arial Narrow" panose="020B0606020202030204" pitchFamily="34" charset="0"/>
              </a:rPr>
              <a:t>Congresses attendance</a:t>
            </a:r>
          </a:p>
          <a:p>
            <a:pPr marL="1257300" lvl="2" indent="-342900">
              <a:buFont typeface="+mj-lt"/>
              <a:buAutoNum type="arabicPeriod"/>
            </a:pPr>
            <a:r>
              <a:rPr lang="en-US" dirty="0">
                <a:latin typeface="Arial Narrow" panose="020B0606020202030204" pitchFamily="34" charset="0"/>
              </a:rPr>
              <a:t>Spiritual </a:t>
            </a:r>
            <a:r>
              <a:rPr lang="en-US" dirty="0" smtClean="0">
                <a:latin typeface="Arial Narrow" panose="020B0606020202030204" pitchFamily="34" charset="0"/>
              </a:rPr>
              <a:t>retreats</a:t>
            </a:r>
            <a:endParaRPr lang="en-US" dirty="0">
              <a:latin typeface="Arial Narrow" panose="020B0606020202030204" pitchFamily="34" charset="0"/>
            </a:endParaRPr>
          </a:p>
        </p:txBody>
      </p:sp>
    </p:spTree>
    <p:extLst>
      <p:ext uri="{BB962C8B-B14F-4D97-AF65-F5344CB8AC3E}">
        <p14:creationId xmlns:p14="http://schemas.microsoft.com/office/powerpoint/2010/main" val="1446235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1)">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heel(1)">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heel(1)">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heel(1)">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heel(1)">
                                      <p:cBhvr>
                                        <p:cTn id="32" dur="2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heel(1)">
                                      <p:cBhvr>
                                        <p:cTn id="37" dur="20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1"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heel(1)">
                                      <p:cBhvr>
                                        <p:cTn id="42" dur="20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1"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heel(1)">
                                      <p:cBhvr>
                                        <p:cTn id="47" dur="20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1"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heel(1)">
                                      <p:cBhvr>
                                        <p:cTn id="52" dur="20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1"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heel(1)">
                                      <p:cBhvr>
                                        <p:cTn id="57" dur="20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1"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wheel(1)">
                                      <p:cBhvr>
                                        <p:cTn id="62" dur="20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1"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wheel(1)">
                                      <p:cBhvr>
                                        <p:cTn id="67" dur="20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1"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wheel(1)">
                                      <p:cBhvr>
                                        <p:cTn id="72"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P spid="6" grpId="1"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209800" y="1371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6132406" y="152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369415" y="165463"/>
            <a:ext cx="936385" cy="8993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2707719"/>
            <a:ext cx="6781800" cy="2092881"/>
          </a:xfrm>
          <a:prstGeom prst="rect">
            <a:avLst/>
          </a:prstGeom>
        </p:spPr>
        <p:txBody>
          <a:bodyPr wrap="square">
            <a:spAutoFit/>
          </a:bodyPr>
          <a:lstStyle/>
          <a:p>
            <a:pPr marL="342900" lvl="0" indent="-342900">
              <a:buFont typeface="+mj-lt"/>
              <a:buAutoNum type="arabicPeriod" startAt="6"/>
            </a:pPr>
            <a:r>
              <a:rPr lang="en-US" sz="2000" b="1" dirty="0"/>
              <a:t>The Literature Evangelist benefits are classified in the following manner</a:t>
            </a:r>
            <a:r>
              <a:rPr lang="en-US" sz="2000" b="1" dirty="0" smtClean="0"/>
              <a:t>:</a:t>
            </a:r>
          </a:p>
          <a:p>
            <a:pPr lvl="0"/>
            <a:endParaRPr lang="en-US" b="1" dirty="0"/>
          </a:p>
          <a:p>
            <a:pPr marL="1257300" lvl="2" indent="-342900">
              <a:buFont typeface="+mj-lt"/>
              <a:buAutoNum type="alphaLcPeriod"/>
            </a:pPr>
            <a:r>
              <a:rPr lang="en-US" b="1" dirty="0"/>
              <a:t>Retirement.  Retirement benefits plan.</a:t>
            </a:r>
            <a:endParaRPr lang="en-US" dirty="0"/>
          </a:p>
          <a:p>
            <a:pPr marL="1257300" lvl="2" indent="-342900">
              <a:buFont typeface="+mj-lt"/>
              <a:buAutoNum type="alphaLcPeriod"/>
            </a:pPr>
            <a:r>
              <a:rPr lang="en-US" b="1" dirty="0"/>
              <a:t>Basic benefits.</a:t>
            </a:r>
            <a:r>
              <a:rPr lang="en-US" dirty="0"/>
              <a:t>  </a:t>
            </a:r>
            <a:endParaRPr lang="en-US" dirty="0" smtClean="0"/>
          </a:p>
          <a:p>
            <a:pPr marL="1257300" lvl="2" indent="-342900">
              <a:buFont typeface="+mj-lt"/>
              <a:buAutoNum type="alphaLcPeriod"/>
            </a:pPr>
            <a:r>
              <a:rPr lang="en-US" b="1" dirty="0"/>
              <a:t>Indirect </a:t>
            </a:r>
            <a:r>
              <a:rPr lang="en-US" b="1" dirty="0" smtClean="0"/>
              <a:t>as </a:t>
            </a:r>
            <a:r>
              <a:rPr lang="en-US" b="1" dirty="0"/>
              <a:t>Professional </a:t>
            </a:r>
            <a:r>
              <a:rPr lang="en-US" b="1" dirty="0" smtClean="0"/>
              <a:t>training  </a:t>
            </a:r>
            <a:r>
              <a:rPr lang="en-US" b="1" dirty="0"/>
              <a:t>benefits.</a:t>
            </a:r>
            <a:r>
              <a:rPr lang="en-US" dirty="0"/>
              <a:t> </a:t>
            </a:r>
            <a:endParaRPr lang="en-US" dirty="0" smtClean="0"/>
          </a:p>
          <a:p>
            <a:pPr marL="1257300" lvl="2" indent="-342900">
              <a:buFont typeface="+mj-lt"/>
              <a:buAutoNum type="alphaLcPeriod"/>
            </a:pPr>
            <a:r>
              <a:rPr lang="en-US" b="1" dirty="0"/>
              <a:t>Indirect </a:t>
            </a:r>
            <a:r>
              <a:rPr lang="en-US" b="1" dirty="0" smtClean="0"/>
              <a:t>as Spiritual </a:t>
            </a:r>
            <a:r>
              <a:rPr lang="en-US" b="1" dirty="0"/>
              <a:t>Formation benefits.</a:t>
            </a:r>
            <a:r>
              <a:rPr lang="en-US" dirty="0"/>
              <a:t> </a:t>
            </a:r>
            <a:endParaRPr lang="en-US" dirty="0" smtClean="0">
              <a:latin typeface="Arial Narrow" panose="020B0606020202030204" pitchFamily="34" charset="0"/>
            </a:endParaRPr>
          </a:p>
        </p:txBody>
      </p:sp>
      <p:pic>
        <p:nvPicPr>
          <p:cNvPr id="1026" name="Picture 2" descr="C:\Users\Filiberto M Verduzco\AppData\Local\Microsoft\Windows\Temporary Internet Files\Content.IE5\MNJCCXSV\MC9000390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5178857"/>
            <a:ext cx="1219200" cy="917143"/>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3764280" y="5133639"/>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BB</a:t>
            </a:r>
            <a:endParaRPr lang="en-US" sz="3200" b="1" dirty="0"/>
          </a:p>
        </p:txBody>
      </p:sp>
      <p:pic>
        <p:nvPicPr>
          <p:cNvPr id="1028" name="Picture 4" descr="C:\Users\Filiberto M Verduzco\AppData\Local\Microsoft\Windows\Temporary Internet Files\Content.IE5\MNJCCXSV\MC900436127[1].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410200" y="5105400"/>
            <a:ext cx="1619098" cy="11078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iliberto M Verduzco\AppData\Local\Microsoft\Windows\Temporary Internet Files\Content.IE5\MNJCCXSV\MC9003329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5105400"/>
            <a:ext cx="1148926" cy="1125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6096000"/>
            <a:ext cx="1219200" cy="738664"/>
          </a:xfrm>
          <a:prstGeom prst="rect">
            <a:avLst/>
          </a:prstGeom>
          <a:noFill/>
        </p:spPr>
        <p:txBody>
          <a:bodyPr wrap="square" rtlCol="0">
            <a:spAutoFit/>
          </a:bodyPr>
          <a:lstStyle/>
          <a:p>
            <a:pPr algn="ctr"/>
            <a:r>
              <a:rPr lang="es-MX" sz="1400" b="1" dirty="0" smtClean="0">
                <a:latin typeface="Arial Narrow" panose="020B0606020202030204" pitchFamily="34" charset="0"/>
              </a:rPr>
              <a:t>BENEFITS PLAN FOR COLPORTORS</a:t>
            </a:r>
            <a:endParaRPr lang="en-US" sz="1400" b="1" dirty="0">
              <a:latin typeface="Arial Narrow" panose="020B0606020202030204" pitchFamily="34" charset="0"/>
            </a:endParaRPr>
          </a:p>
        </p:txBody>
      </p:sp>
      <p:sp>
        <p:nvSpPr>
          <p:cNvPr id="13" name="TextBox 12"/>
          <p:cNvSpPr txBox="1"/>
          <p:nvPr/>
        </p:nvSpPr>
        <p:spPr>
          <a:xfrm>
            <a:off x="3657600" y="6106180"/>
            <a:ext cx="1219200" cy="523220"/>
          </a:xfrm>
          <a:prstGeom prst="rect">
            <a:avLst/>
          </a:prstGeom>
          <a:noFill/>
        </p:spPr>
        <p:txBody>
          <a:bodyPr wrap="square" rtlCol="0">
            <a:spAutoFit/>
          </a:bodyPr>
          <a:lstStyle/>
          <a:p>
            <a:pPr algn="ctr"/>
            <a:r>
              <a:rPr lang="es-MX" sz="1400" b="1" dirty="0" smtClean="0">
                <a:latin typeface="Arial Narrow" panose="020B0606020202030204" pitchFamily="34" charset="0"/>
              </a:rPr>
              <a:t>BASIC BENEFITS</a:t>
            </a:r>
            <a:endParaRPr lang="en-US" sz="1400" b="1" dirty="0">
              <a:latin typeface="Arial Narrow" panose="020B0606020202030204" pitchFamily="34" charset="0"/>
            </a:endParaRPr>
          </a:p>
        </p:txBody>
      </p:sp>
      <p:sp>
        <p:nvSpPr>
          <p:cNvPr id="14" name="TextBox 13"/>
          <p:cNvSpPr txBox="1"/>
          <p:nvPr/>
        </p:nvSpPr>
        <p:spPr>
          <a:xfrm>
            <a:off x="5410200" y="6172200"/>
            <a:ext cx="1619098" cy="523220"/>
          </a:xfrm>
          <a:prstGeom prst="rect">
            <a:avLst/>
          </a:prstGeom>
          <a:noFill/>
        </p:spPr>
        <p:txBody>
          <a:bodyPr wrap="square" rtlCol="0">
            <a:spAutoFit/>
          </a:bodyPr>
          <a:lstStyle/>
          <a:p>
            <a:pPr algn="ctr"/>
            <a:r>
              <a:rPr lang="es-MX" sz="1400" b="1" dirty="0" smtClean="0">
                <a:latin typeface="Arial Narrow" panose="020B0606020202030204" pitchFamily="34" charset="0"/>
              </a:rPr>
              <a:t>PROFESIONAL  TRAINING</a:t>
            </a:r>
            <a:endParaRPr lang="en-US" sz="1400" b="1" dirty="0">
              <a:latin typeface="Arial Narrow" panose="020B0606020202030204" pitchFamily="34" charset="0"/>
            </a:endParaRPr>
          </a:p>
        </p:txBody>
      </p:sp>
      <p:sp>
        <p:nvSpPr>
          <p:cNvPr id="15" name="TextBox 14"/>
          <p:cNvSpPr txBox="1"/>
          <p:nvPr/>
        </p:nvSpPr>
        <p:spPr>
          <a:xfrm>
            <a:off x="7448702" y="6258580"/>
            <a:ext cx="1619098" cy="523220"/>
          </a:xfrm>
          <a:prstGeom prst="rect">
            <a:avLst/>
          </a:prstGeom>
          <a:noFill/>
        </p:spPr>
        <p:txBody>
          <a:bodyPr wrap="square" rtlCol="0">
            <a:spAutoFit/>
          </a:bodyPr>
          <a:lstStyle/>
          <a:p>
            <a:pPr algn="ctr"/>
            <a:r>
              <a:rPr lang="es-MX" sz="1400" b="1" dirty="0" smtClean="0">
                <a:latin typeface="Arial Narrow" panose="020B0606020202030204" pitchFamily="34" charset="0"/>
              </a:rPr>
              <a:t>SPIRITUAL  FORMATION</a:t>
            </a:r>
            <a:endParaRPr lang="en-US" sz="1400" b="1" dirty="0">
              <a:latin typeface="Arial Narrow" panose="020B0606020202030204" pitchFamily="34" charset="0"/>
            </a:endParaRPr>
          </a:p>
        </p:txBody>
      </p:sp>
    </p:spTree>
    <p:extLst>
      <p:ext uri="{BB962C8B-B14F-4D97-AF65-F5344CB8AC3E}">
        <p14:creationId xmlns:p14="http://schemas.microsoft.com/office/powerpoint/2010/main" val="2807515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80">
                                          <p:stCondLst>
                                            <p:cond delay="0"/>
                                          </p:stCondLst>
                                        </p:cTn>
                                        <p:tgtEl>
                                          <p:spTgt spid="13"/>
                                        </p:tgtEl>
                                      </p:cBhvr>
                                    </p:animEffect>
                                    <p:anim calcmode="lin" valueType="num">
                                      <p:cBhvr>
                                        <p:cTn id="5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3" dur="26">
                                          <p:stCondLst>
                                            <p:cond delay="650"/>
                                          </p:stCondLst>
                                        </p:cTn>
                                        <p:tgtEl>
                                          <p:spTgt spid="13"/>
                                        </p:tgtEl>
                                      </p:cBhvr>
                                      <p:to x="100000" y="60000"/>
                                    </p:animScale>
                                    <p:animScale>
                                      <p:cBhvr>
                                        <p:cTn id="64" dur="166" decel="50000">
                                          <p:stCondLst>
                                            <p:cond delay="676"/>
                                          </p:stCondLst>
                                        </p:cTn>
                                        <p:tgtEl>
                                          <p:spTgt spid="13"/>
                                        </p:tgtEl>
                                      </p:cBhvr>
                                      <p:to x="100000" y="100000"/>
                                    </p:animScale>
                                    <p:animScale>
                                      <p:cBhvr>
                                        <p:cTn id="65" dur="26">
                                          <p:stCondLst>
                                            <p:cond delay="1312"/>
                                          </p:stCondLst>
                                        </p:cTn>
                                        <p:tgtEl>
                                          <p:spTgt spid="13"/>
                                        </p:tgtEl>
                                      </p:cBhvr>
                                      <p:to x="100000" y="80000"/>
                                    </p:animScale>
                                    <p:animScale>
                                      <p:cBhvr>
                                        <p:cTn id="66" dur="166" decel="50000">
                                          <p:stCondLst>
                                            <p:cond delay="1338"/>
                                          </p:stCondLst>
                                        </p:cTn>
                                        <p:tgtEl>
                                          <p:spTgt spid="13"/>
                                        </p:tgtEl>
                                      </p:cBhvr>
                                      <p:to x="100000" y="100000"/>
                                    </p:animScale>
                                    <p:animScale>
                                      <p:cBhvr>
                                        <p:cTn id="67" dur="26">
                                          <p:stCondLst>
                                            <p:cond delay="1642"/>
                                          </p:stCondLst>
                                        </p:cTn>
                                        <p:tgtEl>
                                          <p:spTgt spid="13"/>
                                        </p:tgtEl>
                                      </p:cBhvr>
                                      <p:to x="100000" y="90000"/>
                                    </p:animScale>
                                    <p:animScale>
                                      <p:cBhvr>
                                        <p:cTn id="68" dur="166" decel="50000">
                                          <p:stCondLst>
                                            <p:cond delay="1668"/>
                                          </p:stCondLst>
                                        </p:cTn>
                                        <p:tgtEl>
                                          <p:spTgt spid="13"/>
                                        </p:tgtEl>
                                      </p:cBhvr>
                                      <p:to x="100000" y="100000"/>
                                    </p:animScale>
                                    <p:animScale>
                                      <p:cBhvr>
                                        <p:cTn id="69" dur="26">
                                          <p:stCondLst>
                                            <p:cond delay="1808"/>
                                          </p:stCondLst>
                                        </p:cTn>
                                        <p:tgtEl>
                                          <p:spTgt spid="13"/>
                                        </p:tgtEl>
                                      </p:cBhvr>
                                      <p:to x="100000" y="95000"/>
                                    </p:animScale>
                                    <p:animScale>
                                      <p:cBhvr>
                                        <p:cTn id="70" dur="166" decel="50000">
                                          <p:stCondLst>
                                            <p:cond delay="1834"/>
                                          </p:stCondLst>
                                        </p:cTn>
                                        <p:tgtEl>
                                          <p:spTgt spid="1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028"/>
                                        </p:tgtEl>
                                        <p:attrNameLst>
                                          <p:attrName>style.visibility</p:attrName>
                                        </p:attrNameLst>
                                      </p:cBhvr>
                                      <p:to>
                                        <p:strVal val="visible"/>
                                      </p:to>
                                    </p:set>
                                    <p:animEffect transition="in" filter="wipe(down)">
                                      <p:cBhvr>
                                        <p:cTn id="75" dur="580">
                                          <p:stCondLst>
                                            <p:cond delay="0"/>
                                          </p:stCondLst>
                                        </p:cTn>
                                        <p:tgtEl>
                                          <p:spTgt spid="1028"/>
                                        </p:tgtEl>
                                      </p:cBhvr>
                                    </p:animEffect>
                                    <p:anim calcmode="lin" valueType="num">
                                      <p:cBhvr>
                                        <p:cTn id="7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81" dur="26">
                                          <p:stCondLst>
                                            <p:cond delay="650"/>
                                          </p:stCondLst>
                                        </p:cTn>
                                        <p:tgtEl>
                                          <p:spTgt spid="1028"/>
                                        </p:tgtEl>
                                      </p:cBhvr>
                                      <p:to x="100000" y="60000"/>
                                    </p:animScale>
                                    <p:animScale>
                                      <p:cBhvr>
                                        <p:cTn id="82" dur="166" decel="50000">
                                          <p:stCondLst>
                                            <p:cond delay="676"/>
                                          </p:stCondLst>
                                        </p:cTn>
                                        <p:tgtEl>
                                          <p:spTgt spid="1028"/>
                                        </p:tgtEl>
                                      </p:cBhvr>
                                      <p:to x="100000" y="100000"/>
                                    </p:animScale>
                                    <p:animScale>
                                      <p:cBhvr>
                                        <p:cTn id="83" dur="26">
                                          <p:stCondLst>
                                            <p:cond delay="1312"/>
                                          </p:stCondLst>
                                        </p:cTn>
                                        <p:tgtEl>
                                          <p:spTgt spid="1028"/>
                                        </p:tgtEl>
                                      </p:cBhvr>
                                      <p:to x="100000" y="80000"/>
                                    </p:animScale>
                                    <p:animScale>
                                      <p:cBhvr>
                                        <p:cTn id="84" dur="166" decel="50000">
                                          <p:stCondLst>
                                            <p:cond delay="1338"/>
                                          </p:stCondLst>
                                        </p:cTn>
                                        <p:tgtEl>
                                          <p:spTgt spid="1028"/>
                                        </p:tgtEl>
                                      </p:cBhvr>
                                      <p:to x="100000" y="100000"/>
                                    </p:animScale>
                                    <p:animScale>
                                      <p:cBhvr>
                                        <p:cTn id="85" dur="26">
                                          <p:stCondLst>
                                            <p:cond delay="1642"/>
                                          </p:stCondLst>
                                        </p:cTn>
                                        <p:tgtEl>
                                          <p:spTgt spid="1028"/>
                                        </p:tgtEl>
                                      </p:cBhvr>
                                      <p:to x="100000" y="90000"/>
                                    </p:animScale>
                                    <p:animScale>
                                      <p:cBhvr>
                                        <p:cTn id="86" dur="166" decel="50000">
                                          <p:stCondLst>
                                            <p:cond delay="1668"/>
                                          </p:stCondLst>
                                        </p:cTn>
                                        <p:tgtEl>
                                          <p:spTgt spid="1028"/>
                                        </p:tgtEl>
                                      </p:cBhvr>
                                      <p:to x="100000" y="100000"/>
                                    </p:animScale>
                                    <p:animScale>
                                      <p:cBhvr>
                                        <p:cTn id="87" dur="26">
                                          <p:stCondLst>
                                            <p:cond delay="1808"/>
                                          </p:stCondLst>
                                        </p:cTn>
                                        <p:tgtEl>
                                          <p:spTgt spid="1028"/>
                                        </p:tgtEl>
                                      </p:cBhvr>
                                      <p:to x="100000" y="95000"/>
                                    </p:animScale>
                                    <p:animScale>
                                      <p:cBhvr>
                                        <p:cTn id="88" dur="166" decel="50000">
                                          <p:stCondLst>
                                            <p:cond delay="1834"/>
                                          </p:stCondLst>
                                        </p:cTn>
                                        <p:tgtEl>
                                          <p:spTgt spid="1028"/>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029"/>
                                        </p:tgtEl>
                                        <p:attrNameLst>
                                          <p:attrName>style.visibility</p:attrName>
                                        </p:attrNameLst>
                                      </p:cBhvr>
                                      <p:to>
                                        <p:strVal val="visible"/>
                                      </p:to>
                                    </p:set>
                                    <p:animEffect transition="in" filter="wipe(down)">
                                      <p:cBhvr>
                                        <p:cTn id="109" dur="580">
                                          <p:stCondLst>
                                            <p:cond delay="0"/>
                                          </p:stCondLst>
                                        </p:cTn>
                                        <p:tgtEl>
                                          <p:spTgt spid="1029"/>
                                        </p:tgtEl>
                                      </p:cBhvr>
                                    </p:animEffect>
                                    <p:anim calcmode="lin" valueType="num">
                                      <p:cBhvr>
                                        <p:cTn id="110"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15" dur="26">
                                          <p:stCondLst>
                                            <p:cond delay="650"/>
                                          </p:stCondLst>
                                        </p:cTn>
                                        <p:tgtEl>
                                          <p:spTgt spid="1029"/>
                                        </p:tgtEl>
                                      </p:cBhvr>
                                      <p:to x="100000" y="60000"/>
                                    </p:animScale>
                                    <p:animScale>
                                      <p:cBhvr>
                                        <p:cTn id="116" dur="166" decel="50000">
                                          <p:stCondLst>
                                            <p:cond delay="676"/>
                                          </p:stCondLst>
                                        </p:cTn>
                                        <p:tgtEl>
                                          <p:spTgt spid="1029"/>
                                        </p:tgtEl>
                                      </p:cBhvr>
                                      <p:to x="100000" y="100000"/>
                                    </p:animScale>
                                    <p:animScale>
                                      <p:cBhvr>
                                        <p:cTn id="117" dur="26">
                                          <p:stCondLst>
                                            <p:cond delay="1312"/>
                                          </p:stCondLst>
                                        </p:cTn>
                                        <p:tgtEl>
                                          <p:spTgt spid="1029"/>
                                        </p:tgtEl>
                                      </p:cBhvr>
                                      <p:to x="100000" y="80000"/>
                                    </p:animScale>
                                    <p:animScale>
                                      <p:cBhvr>
                                        <p:cTn id="118" dur="166" decel="50000">
                                          <p:stCondLst>
                                            <p:cond delay="1338"/>
                                          </p:stCondLst>
                                        </p:cTn>
                                        <p:tgtEl>
                                          <p:spTgt spid="1029"/>
                                        </p:tgtEl>
                                      </p:cBhvr>
                                      <p:to x="100000" y="100000"/>
                                    </p:animScale>
                                    <p:animScale>
                                      <p:cBhvr>
                                        <p:cTn id="119" dur="26">
                                          <p:stCondLst>
                                            <p:cond delay="1642"/>
                                          </p:stCondLst>
                                        </p:cTn>
                                        <p:tgtEl>
                                          <p:spTgt spid="1029"/>
                                        </p:tgtEl>
                                      </p:cBhvr>
                                      <p:to x="100000" y="90000"/>
                                    </p:animScale>
                                    <p:animScale>
                                      <p:cBhvr>
                                        <p:cTn id="120" dur="166" decel="50000">
                                          <p:stCondLst>
                                            <p:cond delay="1668"/>
                                          </p:stCondLst>
                                        </p:cTn>
                                        <p:tgtEl>
                                          <p:spTgt spid="1029"/>
                                        </p:tgtEl>
                                      </p:cBhvr>
                                      <p:to x="100000" y="100000"/>
                                    </p:animScale>
                                    <p:animScale>
                                      <p:cBhvr>
                                        <p:cTn id="121" dur="26">
                                          <p:stCondLst>
                                            <p:cond delay="1808"/>
                                          </p:stCondLst>
                                        </p:cTn>
                                        <p:tgtEl>
                                          <p:spTgt spid="1029"/>
                                        </p:tgtEl>
                                      </p:cBhvr>
                                      <p:to x="100000" y="95000"/>
                                    </p:animScale>
                                    <p:animScale>
                                      <p:cBhvr>
                                        <p:cTn id="122" dur="166" decel="50000">
                                          <p:stCondLst>
                                            <p:cond delay="1834"/>
                                          </p:stCondLst>
                                        </p:cTn>
                                        <p:tgtEl>
                                          <p:spTgt spid="1029"/>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down)">
                                      <p:cBhvr>
                                        <p:cTn id="125" dur="580">
                                          <p:stCondLst>
                                            <p:cond delay="0"/>
                                          </p:stCondLst>
                                        </p:cTn>
                                        <p:tgtEl>
                                          <p:spTgt spid="15"/>
                                        </p:tgtEl>
                                      </p:cBhvr>
                                    </p:animEffect>
                                    <p:anim calcmode="lin" valueType="num">
                                      <p:cBhvr>
                                        <p:cTn id="1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1" dur="26">
                                          <p:stCondLst>
                                            <p:cond delay="650"/>
                                          </p:stCondLst>
                                        </p:cTn>
                                        <p:tgtEl>
                                          <p:spTgt spid="15"/>
                                        </p:tgtEl>
                                      </p:cBhvr>
                                      <p:to x="100000" y="60000"/>
                                    </p:animScale>
                                    <p:animScale>
                                      <p:cBhvr>
                                        <p:cTn id="132" dur="166" decel="50000">
                                          <p:stCondLst>
                                            <p:cond delay="676"/>
                                          </p:stCondLst>
                                        </p:cTn>
                                        <p:tgtEl>
                                          <p:spTgt spid="15"/>
                                        </p:tgtEl>
                                      </p:cBhvr>
                                      <p:to x="100000" y="100000"/>
                                    </p:animScale>
                                    <p:animScale>
                                      <p:cBhvr>
                                        <p:cTn id="133" dur="26">
                                          <p:stCondLst>
                                            <p:cond delay="1312"/>
                                          </p:stCondLst>
                                        </p:cTn>
                                        <p:tgtEl>
                                          <p:spTgt spid="15"/>
                                        </p:tgtEl>
                                      </p:cBhvr>
                                      <p:to x="100000" y="80000"/>
                                    </p:animScale>
                                    <p:animScale>
                                      <p:cBhvr>
                                        <p:cTn id="134" dur="166" decel="50000">
                                          <p:stCondLst>
                                            <p:cond delay="1338"/>
                                          </p:stCondLst>
                                        </p:cTn>
                                        <p:tgtEl>
                                          <p:spTgt spid="15"/>
                                        </p:tgtEl>
                                      </p:cBhvr>
                                      <p:to x="100000" y="100000"/>
                                    </p:animScale>
                                    <p:animScale>
                                      <p:cBhvr>
                                        <p:cTn id="135" dur="26">
                                          <p:stCondLst>
                                            <p:cond delay="1642"/>
                                          </p:stCondLst>
                                        </p:cTn>
                                        <p:tgtEl>
                                          <p:spTgt spid="15"/>
                                        </p:tgtEl>
                                      </p:cBhvr>
                                      <p:to x="100000" y="90000"/>
                                    </p:animScale>
                                    <p:animScale>
                                      <p:cBhvr>
                                        <p:cTn id="136" dur="166" decel="50000">
                                          <p:stCondLst>
                                            <p:cond delay="1668"/>
                                          </p:stCondLst>
                                        </p:cTn>
                                        <p:tgtEl>
                                          <p:spTgt spid="15"/>
                                        </p:tgtEl>
                                      </p:cBhvr>
                                      <p:to x="100000" y="100000"/>
                                    </p:animScale>
                                    <p:animScale>
                                      <p:cBhvr>
                                        <p:cTn id="137" dur="26">
                                          <p:stCondLst>
                                            <p:cond delay="1808"/>
                                          </p:stCondLst>
                                        </p:cTn>
                                        <p:tgtEl>
                                          <p:spTgt spid="15"/>
                                        </p:tgtEl>
                                      </p:cBhvr>
                                      <p:to x="100000" y="95000"/>
                                    </p:animScale>
                                    <p:animScale>
                                      <p:cBhvr>
                                        <p:cTn id="138" dur="166" decel="50000">
                                          <p:stCondLst>
                                            <p:cond delay="1834"/>
                                          </p:stCondLst>
                                        </p:cTn>
                                        <p:tgtEl>
                                          <p:spTgt spid="15"/>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ipe(down)">
                                      <p:cBhvr>
                                        <p:cTn id="143" dur="580">
                                          <p:stCondLst>
                                            <p:cond delay="0"/>
                                          </p:stCondLst>
                                        </p:cTn>
                                        <p:tgtEl>
                                          <p:spTgt spid="6"/>
                                        </p:tgtEl>
                                      </p:cBhvr>
                                    </p:animEffect>
                                    <p:anim calcmode="lin" valueType="num">
                                      <p:cBhvr>
                                        <p:cTn id="1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9" dur="26">
                                          <p:stCondLst>
                                            <p:cond delay="650"/>
                                          </p:stCondLst>
                                        </p:cTn>
                                        <p:tgtEl>
                                          <p:spTgt spid="6"/>
                                        </p:tgtEl>
                                      </p:cBhvr>
                                      <p:to x="100000" y="60000"/>
                                    </p:animScale>
                                    <p:animScale>
                                      <p:cBhvr>
                                        <p:cTn id="150" dur="166" decel="50000">
                                          <p:stCondLst>
                                            <p:cond delay="676"/>
                                          </p:stCondLst>
                                        </p:cTn>
                                        <p:tgtEl>
                                          <p:spTgt spid="6"/>
                                        </p:tgtEl>
                                      </p:cBhvr>
                                      <p:to x="100000" y="100000"/>
                                    </p:animScale>
                                    <p:animScale>
                                      <p:cBhvr>
                                        <p:cTn id="151" dur="26">
                                          <p:stCondLst>
                                            <p:cond delay="1312"/>
                                          </p:stCondLst>
                                        </p:cTn>
                                        <p:tgtEl>
                                          <p:spTgt spid="6"/>
                                        </p:tgtEl>
                                      </p:cBhvr>
                                      <p:to x="100000" y="80000"/>
                                    </p:animScale>
                                    <p:animScale>
                                      <p:cBhvr>
                                        <p:cTn id="152" dur="166" decel="50000">
                                          <p:stCondLst>
                                            <p:cond delay="1338"/>
                                          </p:stCondLst>
                                        </p:cTn>
                                        <p:tgtEl>
                                          <p:spTgt spid="6"/>
                                        </p:tgtEl>
                                      </p:cBhvr>
                                      <p:to x="100000" y="100000"/>
                                    </p:animScale>
                                    <p:animScale>
                                      <p:cBhvr>
                                        <p:cTn id="153" dur="26">
                                          <p:stCondLst>
                                            <p:cond delay="1642"/>
                                          </p:stCondLst>
                                        </p:cTn>
                                        <p:tgtEl>
                                          <p:spTgt spid="6"/>
                                        </p:tgtEl>
                                      </p:cBhvr>
                                      <p:to x="100000" y="90000"/>
                                    </p:animScale>
                                    <p:animScale>
                                      <p:cBhvr>
                                        <p:cTn id="154" dur="166" decel="50000">
                                          <p:stCondLst>
                                            <p:cond delay="1668"/>
                                          </p:stCondLst>
                                        </p:cTn>
                                        <p:tgtEl>
                                          <p:spTgt spid="6"/>
                                        </p:tgtEl>
                                      </p:cBhvr>
                                      <p:to x="100000" y="100000"/>
                                    </p:animScale>
                                    <p:animScale>
                                      <p:cBhvr>
                                        <p:cTn id="155" dur="26">
                                          <p:stCondLst>
                                            <p:cond delay="1808"/>
                                          </p:stCondLst>
                                        </p:cTn>
                                        <p:tgtEl>
                                          <p:spTgt spid="6"/>
                                        </p:tgtEl>
                                      </p:cBhvr>
                                      <p:to x="100000" y="95000"/>
                                    </p:animScale>
                                    <p:animScale>
                                      <p:cBhvr>
                                        <p:cTn id="156" dur="166" decel="50000">
                                          <p:stCondLst>
                                            <p:cond delay="1834"/>
                                          </p:stCondLst>
                                        </p:cTn>
                                        <p:tgtEl>
                                          <p:spTgt spid="6"/>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1" presetClass="entr" presetSubtype="1" fill="hold" grpId="1" nodeType="clickEffect">
                                  <p:stCondLst>
                                    <p:cond delay="0"/>
                                  </p:stCondLst>
                                  <p:childTnLst>
                                    <p:set>
                                      <p:cBhvr>
                                        <p:cTn id="160" dur="1" fill="hold">
                                          <p:stCondLst>
                                            <p:cond delay="0"/>
                                          </p:stCondLst>
                                        </p:cTn>
                                        <p:tgtEl>
                                          <p:spTgt spid="6"/>
                                        </p:tgtEl>
                                        <p:attrNameLst>
                                          <p:attrName>style.visibility</p:attrName>
                                        </p:attrNameLst>
                                      </p:cBhvr>
                                      <p:to>
                                        <p:strVal val="visible"/>
                                      </p:to>
                                    </p:set>
                                    <p:animEffect transition="in" filter="wheel(1)">
                                      <p:cBhvr>
                                        <p:cTn id="16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7"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981200" y="2438400"/>
            <a:ext cx="6934200" cy="2062103"/>
          </a:xfrm>
          <a:prstGeom prst="rect">
            <a:avLst/>
          </a:prstGeom>
        </p:spPr>
        <p:txBody>
          <a:bodyPr wrap="square">
            <a:spAutoFit/>
          </a:bodyPr>
          <a:lstStyle/>
          <a:p>
            <a:r>
              <a:rPr lang="en-US" sz="2000" b="1" dirty="0">
                <a:latin typeface="Arial Black" panose="020B0A04020102020204" pitchFamily="34" charset="0"/>
              </a:rPr>
              <a:t>N 06 </a:t>
            </a:r>
            <a:r>
              <a:rPr lang="en-US" sz="2000" b="1" dirty="0" smtClean="0">
                <a:latin typeface="Arial Black" panose="020B0A04020102020204" pitchFamily="34" charset="0"/>
              </a:rPr>
              <a:t>03</a:t>
            </a:r>
          </a:p>
          <a:p>
            <a:r>
              <a:rPr lang="en-US" b="1" dirty="0" smtClean="0"/>
              <a:t>Administrative </a:t>
            </a:r>
            <a:r>
              <a:rPr lang="en-US" b="1" dirty="0"/>
              <a:t>Attributes of the Components of the Inter American Division’s Publishing System.</a:t>
            </a:r>
            <a:r>
              <a:rPr lang="en-US" dirty="0"/>
              <a:t> </a:t>
            </a:r>
            <a:endParaRPr lang="en-US" dirty="0" smtClean="0"/>
          </a:p>
          <a:p>
            <a:endParaRPr lang="en-US" dirty="0" smtClean="0"/>
          </a:p>
          <a:p>
            <a:r>
              <a:rPr lang="en-US" dirty="0" smtClean="0"/>
              <a:t>In </a:t>
            </a:r>
            <a:r>
              <a:rPr lang="en-US" dirty="0"/>
              <a:t>order to achieve the objectives of the Inter American Division’s Publishing System, this system’s activities are assigned in the following manner:</a:t>
            </a:r>
          </a:p>
        </p:txBody>
      </p:sp>
    </p:spTree>
    <p:extLst>
      <p:ext uri="{BB962C8B-B14F-4D97-AF65-F5344CB8AC3E}">
        <p14:creationId xmlns:p14="http://schemas.microsoft.com/office/powerpoint/2010/main" val="389395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209800" y="1371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6132406" y="152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369415" y="165463"/>
            <a:ext cx="936385" cy="8993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Filiberto M Verduzco\AppData\Local\Microsoft\Windows\Temporary Internet Files\Content.IE5\MNJCCXSV\MC9000390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508880"/>
            <a:ext cx="1219200" cy="917143"/>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250080" y="2466639"/>
            <a:ext cx="8839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BB</a:t>
            </a:r>
            <a:endParaRPr lang="en-US" sz="2800" b="1" dirty="0"/>
          </a:p>
        </p:txBody>
      </p:sp>
      <p:pic>
        <p:nvPicPr>
          <p:cNvPr id="1028" name="Picture 4" descr="C:\Users\Filiberto M Verduzco\AppData\Local\Microsoft\Windows\Temporary Internet Files\Content.IE5\MNJCCXSV\MC900436127[1].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362200" y="4267200"/>
            <a:ext cx="1619098" cy="11078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iliberto M Verduzco\AppData\Local\Microsoft\Windows\Temporary Internet Files\Content.IE5\MNJCCXSV\MC9003329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0298" y="2362200"/>
            <a:ext cx="1148926" cy="1125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0" y="3426023"/>
            <a:ext cx="1219200" cy="738664"/>
          </a:xfrm>
          <a:prstGeom prst="rect">
            <a:avLst/>
          </a:prstGeom>
          <a:noFill/>
        </p:spPr>
        <p:txBody>
          <a:bodyPr wrap="square" rtlCol="0">
            <a:spAutoFit/>
          </a:bodyPr>
          <a:lstStyle/>
          <a:p>
            <a:pPr algn="ctr"/>
            <a:r>
              <a:rPr lang="en-US" sz="1400" b="1" dirty="0" smtClean="0">
                <a:latin typeface="Arial Narrow" panose="020B0606020202030204" pitchFamily="34" charset="0"/>
              </a:rPr>
              <a:t>BENEFITS PLAN FOR COLPORTORS</a:t>
            </a:r>
            <a:endParaRPr lang="en-US" sz="1400" b="1" dirty="0">
              <a:latin typeface="Arial Narrow" panose="020B0606020202030204" pitchFamily="34" charset="0"/>
            </a:endParaRPr>
          </a:p>
        </p:txBody>
      </p:sp>
      <p:sp>
        <p:nvSpPr>
          <p:cNvPr id="13" name="TextBox 12"/>
          <p:cNvSpPr txBox="1"/>
          <p:nvPr/>
        </p:nvSpPr>
        <p:spPr>
          <a:xfrm>
            <a:off x="4143400" y="3439180"/>
            <a:ext cx="1219200" cy="523220"/>
          </a:xfrm>
          <a:prstGeom prst="rect">
            <a:avLst/>
          </a:prstGeom>
          <a:noFill/>
        </p:spPr>
        <p:txBody>
          <a:bodyPr wrap="square" rtlCol="0">
            <a:spAutoFit/>
          </a:bodyPr>
          <a:lstStyle/>
          <a:p>
            <a:pPr algn="ctr"/>
            <a:r>
              <a:rPr lang="es-MX" sz="1400" b="1" dirty="0" smtClean="0">
                <a:latin typeface="Arial Narrow" panose="020B0606020202030204" pitchFamily="34" charset="0"/>
              </a:rPr>
              <a:t>BASIC BENEFITS</a:t>
            </a:r>
            <a:endParaRPr lang="en-US" sz="1400" b="1" dirty="0">
              <a:latin typeface="Arial Narrow" panose="020B0606020202030204" pitchFamily="34" charset="0"/>
            </a:endParaRPr>
          </a:p>
        </p:txBody>
      </p:sp>
      <p:sp>
        <p:nvSpPr>
          <p:cNvPr id="14" name="TextBox 13"/>
          <p:cNvSpPr txBox="1"/>
          <p:nvPr/>
        </p:nvSpPr>
        <p:spPr>
          <a:xfrm>
            <a:off x="2362200" y="5334000"/>
            <a:ext cx="1619098" cy="523220"/>
          </a:xfrm>
          <a:prstGeom prst="rect">
            <a:avLst/>
          </a:prstGeom>
          <a:noFill/>
        </p:spPr>
        <p:txBody>
          <a:bodyPr wrap="square" rtlCol="0">
            <a:spAutoFit/>
          </a:bodyPr>
          <a:lstStyle/>
          <a:p>
            <a:pPr algn="ctr"/>
            <a:r>
              <a:rPr lang="es-MX" sz="1400" b="1" dirty="0" smtClean="0">
                <a:latin typeface="Arial Narrow" panose="020B0606020202030204" pitchFamily="34" charset="0"/>
              </a:rPr>
              <a:t>PROFESIONAL  TRAINING</a:t>
            </a:r>
            <a:endParaRPr lang="en-US" sz="1400" b="1" dirty="0">
              <a:latin typeface="Arial Narrow" panose="020B0606020202030204" pitchFamily="34" charset="0"/>
            </a:endParaRPr>
          </a:p>
        </p:txBody>
      </p:sp>
      <p:sp>
        <p:nvSpPr>
          <p:cNvPr id="15" name="TextBox 14"/>
          <p:cNvSpPr txBox="1"/>
          <p:nvPr/>
        </p:nvSpPr>
        <p:spPr>
          <a:xfrm>
            <a:off x="7239000" y="3515380"/>
            <a:ext cx="1619098" cy="523220"/>
          </a:xfrm>
          <a:prstGeom prst="rect">
            <a:avLst/>
          </a:prstGeom>
          <a:noFill/>
        </p:spPr>
        <p:txBody>
          <a:bodyPr wrap="square" rtlCol="0">
            <a:spAutoFit/>
          </a:bodyPr>
          <a:lstStyle/>
          <a:p>
            <a:pPr algn="ctr"/>
            <a:r>
              <a:rPr lang="es-MX" sz="1400" b="1" dirty="0" smtClean="0">
                <a:latin typeface="Arial Narrow" panose="020B0606020202030204" pitchFamily="34" charset="0"/>
              </a:rPr>
              <a:t>SPIRITUAL  FORMATION</a:t>
            </a:r>
            <a:endParaRPr lang="en-US" sz="1400" b="1" dirty="0">
              <a:latin typeface="Arial Narrow" panose="020B0606020202030204" pitchFamily="34" charset="0"/>
            </a:endParaRPr>
          </a:p>
        </p:txBody>
      </p:sp>
      <p:sp>
        <p:nvSpPr>
          <p:cNvPr id="9" name="Rectangle 8"/>
          <p:cNvSpPr/>
          <p:nvPr/>
        </p:nvSpPr>
        <p:spPr>
          <a:xfrm>
            <a:off x="5344993" y="2413337"/>
            <a:ext cx="1894007" cy="1015663"/>
          </a:xfrm>
          <a:prstGeom prst="rect">
            <a:avLst/>
          </a:prstGeom>
        </p:spPr>
        <p:txBody>
          <a:bodyPr wrap="square">
            <a:spAutoFit/>
          </a:bodyPr>
          <a:lstStyle/>
          <a:p>
            <a:pPr marL="0" lvl="2" indent="-342900">
              <a:buFont typeface="+mj-lt"/>
              <a:buAutoNum type="arabicPeriod"/>
            </a:pPr>
            <a:r>
              <a:rPr lang="en-US" sz="1200" dirty="0">
                <a:latin typeface="Arial Narrow" panose="020B0606020202030204" pitchFamily="34" charset="0"/>
              </a:rPr>
              <a:t>Educational benefits.</a:t>
            </a:r>
          </a:p>
          <a:p>
            <a:pPr marL="0" lvl="2" indent="-342900">
              <a:buFont typeface="+mj-lt"/>
              <a:buAutoNum type="arabicPeriod"/>
            </a:pPr>
            <a:r>
              <a:rPr lang="en-US" sz="1200" dirty="0">
                <a:latin typeface="Arial Narrow" panose="020B0606020202030204" pitchFamily="34" charset="0"/>
              </a:rPr>
              <a:t>Medical benefits.</a:t>
            </a:r>
          </a:p>
          <a:p>
            <a:pPr marL="0" lvl="2" indent="-342900">
              <a:buFont typeface="+mj-lt"/>
              <a:buAutoNum type="arabicPeriod"/>
            </a:pPr>
            <a:r>
              <a:rPr lang="en-US" sz="1200" dirty="0">
                <a:latin typeface="Arial Narrow" panose="020B0606020202030204" pitchFamily="34" charset="0"/>
              </a:rPr>
              <a:t>Rent benefits.</a:t>
            </a:r>
          </a:p>
          <a:p>
            <a:pPr marL="0" lvl="2" indent="-342900">
              <a:buFont typeface="+mj-lt"/>
              <a:buAutoNum type="arabicPeriod"/>
            </a:pPr>
            <a:r>
              <a:rPr lang="en-US" sz="1200" dirty="0">
                <a:latin typeface="Arial Narrow" panose="020B0606020202030204" pitchFamily="34" charset="0"/>
              </a:rPr>
              <a:t>Transportation benefits.</a:t>
            </a:r>
          </a:p>
          <a:p>
            <a:pPr marL="0" lvl="2" indent="-342900">
              <a:buFont typeface="+mj-lt"/>
              <a:buAutoNum type="arabicPeriod"/>
            </a:pPr>
            <a:r>
              <a:rPr lang="en-US" sz="1200" dirty="0">
                <a:latin typeface="Arial Narrow" panose="020B0606020202030204" pitchFamily="34" charset="0"/>
              </a:rPr>
              <a:t>Vacations.</a:t>
            </a:r>
          </a:p>
        </p:txBody>
      </p:sp>
      <p:sp>
        <p:nvSpPr>
          <p:cNvPr id="10" name="Rectangle 9"/>
          <p:cNvSpPr/>
          <p:nvPr/>
        </p:nvSpPr>
        <p:spPr>
          <a:xfrm>
            <a:off x="2398606" y="5814536"/>
            <a:ext cx="5068994" cy="738664"/>
          </a:xfrm>
          <a:prstGeom prst="rect">
            <a:avLst/>
          </a:prstGeom>
        </p:spPr>
        <p:txBody>
          <a:bodyPr wrap="square">
            <a:spAutoFit/>
          </a:bodyPr>
          <a:lstStyle/>
          <a:p>
            <a:pPr marL="0" lvl="2" indent="-342900">
              <a:buFont typeface="+mj-lt"/>
              <a:buAutoNum type="arabicPeriod"/>
            </a:pPr>
            <a:r>
              <a:rPr lang="en-US" sz="1400" dirty="0">
                <a:latin typeface="Arial Narrow" panose="020B0606020202030204" pitchFamily="34" charset="0"/>
              </a:rPr>
              <a:t>Training programs.</a:t>
            </a:r>
          </a:p>
          <a:p>
            <a:pPr marL="0" lvl="2" indent="-342900">
              <a:buFont typeface="+mj-lt"/>
              <a:buAutoNum type="arabicPeriod"/>
            </a:pPr>
            <a:r>
              <a:rPr lang="en-US" sz="1400" dirty="0">
                <a:latin typeface="Arial Narrow" panose="020B0606020202030204" pitchFamily="34" charset="0"/>
              </a:rPr>
              <a:t>Evaluation meetings.  Literature Evangelist and Associate Directors.</a:t>
            </a:r>
          </a:p>
          <a:p>
            <a:pPr marL="0" lvl="2" indent="-342900">
              <a:buFont typeface="+mj-lt"/>
              <a:buAutoNum type="arabicPeriod"/>
            </a:pPr>
            <a:r>
              <a:rPr lang="en-US" sz="1400" dirty="0">
                <a:latin typeface="Arial Narrow" panose="020B0606020202030204" pitchFamily="34" charset="0"/>
              </a:rPr>
              <a:t>Special meetings</a:t>
            </a:r>
          </a:p>
        </p:txBody>
      </p:sp>
      <p:sp>
        <p:nvSpPr>
          <p:cNvPr id="11" name="Rectangle 10"/>
          <p:cNvSpPr/>
          <p:nvPr/>
        </p:nvSpPr>
        <p:spPr>
          <a:xfrm>
            <a:off x="6694607" y="4038600"/>
            <a:ext cx="2286000" cy="523220"/>
          </a:xfrm>
          <a:prstGeom prst="rect">
            <a:avLst/>
          </a:prstGeom>
        </p:spPr>
        <p:txBody>
          <a:bodyPr wrap="square">
            <a:spAutoFit/>
          </a:bodyPr>
          <a:lstStyle/>
          <a:p>
            <a:pPr marL="0" lvl="2" indent="-342900">
              <a:buFont typeface="+mj-lt"/>
              <a:buAutoNum type="arabicPeriod"/>
            </a:pPr>
            <a:r>
              <a:rPr lang="en-US" sz="1400" dirty="0">
                <a:latin typeface="Arial Narrow" panose="020B0606020202030204" pitchFamily="34" charset="0"/>
              </a:rPr>
              <a:t>Congresses attendance</a:t>
            </a:r>
          </a:p>
          <a:p>
            <a:pPr marL="0" lvl="2" indent="-342900">
              <a:buFont typeface="+mj-lt"/>
              <a:buAutoNum type="arabicPeriod"/>
            </a:pPr>
            <a:r>
              <a:rPr lang="en-US" sz="1400" dirty="0">
                <a:latin typeface="Arial Narrow" panose="020B0606020202030204" pitchFamily="34" charset="0"/>
              </a:rPr>
              <a:t>Spiritual retreats</a:t>
            </a:r>
          </a:p>
        </p:txBody>
      </p:sp>
    </p:spTree>
    <p:extLst>
      <p:ext uri="{BB962C8B-B14F-4D97-AF65-F5344CB8AC3E}">
        <p14:creationId xmlns:p14="http://schemas.microsoft.com/office/powerpoint/2010/main" val="2802751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80">
                                          <p:stCondLst>
                                            <p:cond delay="0"/>
                                          </p:stCondLst>
                                        </p:cTn>
                                        <p:tgtEl>
                                          <p:spTgt spid="13"/>
                                        </p:tgtEl>
                                      </p:cBhvr>
                                    </p:animEffect>
                                    <p:anim calcmode="lin" valueType="num">
                                      <p:cBhvr>
                                        <p:cTn id="5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3" dur="26">
                                          <p:stCondLst>
                                            <p:cond delay="650"/>
                                          </p:stCondLst>
                                        </p:cTn>
                                        <p:tgtEl>
                                          <p:spTgt spid="13"/>
                                        </p:tgtEl>
                                      </p:cBhvr>
                                      <p:to x="100000" y="60000"/>
                                    </p:animScale>
                                    <p:animScale>
                                      <p:cBhvr>
                                        <p:cTn id="64" dur="166" decel="50000">
                                          <p:stCondLst>
                                            <p:cond delay="676"/>
                                          </p:stCondLst>
                                        </p:cTn>
                                        <p:tgtEl>
                                          <p:spTgt spid="13"/>
                                        </p:tgtEl>
                                      </p:cBhvr>
                                      <p:to x="100000" y="100000"/>
                                    </p:animScale>
                                    <p:animScale>
                                      <p:cBhvr>
                                        <p:cTn id="65" dur="26">
                                          <p:stCondLst>
                                            <p:cond delay="1312"/>
                                          </p:stCondLst>
                                        </p:cTn>
                                        <p:tgtEl>
                                          <p:spTgt spid="13"/>
                                        </p:tgtEl>
                                      </p:cBhvr>
                                      <p:to x="100000" y="80000"/>
                                    </p:animScale>
                                    <p:animScale>
                                      <p:cBhvr>
                                        <p:cTn id="66" dur="166" decel="50000">
                                          <p:stCondLst>
                                            <p:cond delay="1338"/>
                                          </p:stCondLst>
                                        </p:cTn>
                                        <p:tgtEl>
                                          <p:spTgt spid="13"/>
                                        </p:tgtEl>
                                      </p:cBhvr>
                                      <p:to x="100000" y="100000"/>
                                    </p:animScale>
                                    <p:animScale>
                                      <p:cBhvr>
                                        <p:cTn id="67" dur="26">
                                          <p:stCondLst>
                                            <p:cond delay="1642"/>
                                          </p:stCondLst>
                                        </p:cTn>
                                        <p:tgtEl>
                                          <p:spTgt spid="13"/>
                                        </p:tgtEl>
                                      </p:cBhvr>
                                      <p:to x="100000" y="90000"/>
                                    </p:animScale>
                                    <p:animScale>
                                      <p:cBhvr>
                                        <p:cTn id="68" dur="166" decel="50000">
                                          <p:stCondLst>
                                            <p:cond delay="1668"/>
                                          </p:stCondLst>
                                        </p:cTn>
                                        <p:tgtEl>
                                          <p:spTgt spid="13"/>
                                        </p:tgtEl>
                                      </p:cBhvr>
                                      <p:to x="100000" y="100000"/>
                                    </p:animScale>
                                    <p:animScale>
                                      <p:cBhvr>
                                        <p:cTn id="69" dur="26">
                                          <p:stCondLst>
                                            <p:cond delay="1808"/>
                                          </p:stCondLst>
                                        </p:cTn>
                                        <p:tgtEl>
                                          <p:spTgt spid="13"/>
                                        </p:tgtEl>
                                      </p:cBhvr>
                                      <p:to x="100000" y="95000"/>
                                    </p:animScale>
                                    <p:animScale>
                                      <p:cBhvr>
                                        <p:cTn id="70" dur="166" decel="50000">
                                          <p:stCondLst>
                                            <p:cond delay="1834"/>
                                          </p:stCondLst>
                                        </p:cTn>
                                        <p:tgtEl>
                                          <p:spTgt spid="13"/>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80">
                                          <p:stCondLst>
                                            <p:cond delay="0"/>
                                          </p:stCondLst>
                                        </p:cTn>
                                        <p:tgtEl>
                                          <p:spTgt spid="9"/>
                                        </p:tgtEl>
                                      </p:cBhvr>
                                    </p:animEffect>
                                    <p:anim calcmode="lin" valueType="num">
                                      <p:cBhvr>
                                        <p:cTn id="7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tgtEl>
                                      </p:cBhvr>
                                      <p:to x="100000" y="60000"/>
                                    </p:animScale>
                                    <p:animScale>
                                      <p:cBhvr>
                                        <p:cTn id="80" dur="166" decel="50000">
                                          <p:stCondLst>
                                            <p:cond delay="676"/>
                                          </p:stCondLst>
                                        </p:cTn>
                                        <p:tgtEl>
                                          <p:spTgt spid="9"/>
                                        </p:tgtEl>
                                      </p:cBhvr>
                                      <p:to x="100000" y="100000"/>
                                    </p:animScale>
                                    <p:animScale>
                                      <p:cBhvr>
                                        <p:cTn id="81" dur="26">
                                          <p:stCondLst>
                                            <p:cond delay="1312"/>
                                          </p:stCondLst>
                                        </p:cTn>
                                        <p:tgtEl>
                                          <p:spTgt spid="9"/>
                                        </p:tgtEl>
                                      </p:cBhvr>
                                      <p:to x="100000" y="80000"/>
                                    </p:animScale>
                                    <p:animScale>
                                      <p:cBhvr>
                                        <p:cTn id="82" dur="166" decel="50000">
                                          <p:stCondLst>
                                            <p:cond delay="1338"/>
                                          </p:stCondLst>
                                        </p:cTn>
                                        <p:tgtEl>
                                          <p:spTgt spid="9"/>
                                        </p:tgtEl>
                                      </p:cBhvr>
                                      <p:to x="100000" y="100000"/>
                                    </p:animScale>
                                    <p:animScale>
                                      <p:cBhvr>
                                        <p:cTn id="83" dur="26">
                                          <p:stCondLst>
                                            <p:cond delay="1642"/>
                                          </p:stCondLst>
                                        </p:cTn>
                                        <p:tgtEl>
                                          <p:spTgt spid="9"/>
                                        </p:tgtEl>
                                      </p:cBhvr>
                                      <p:to x="100000" y="90000"/>
                                    </p:animScale>
                                    <p:animScale>
                                      <p:cBhvr>
                                        <p:cTn id="84" dur="166" decel="50000">
                                          <p:stCondLst>
                                            <p:cond delay="1668"/>
                                          </p:stCondLst>
                                        </p:cTn>
                                        <p:tgtEl>
                                          <p:spTgt spid="9"/>
                                        </p:tgtEl>
                                      </p:cBhvr>
                                      <p:to x="100000" y="100000"/>
                                    </p:animScale>
                                    <p:animScale>
                                      <p:cBhvr>
                                        <p:cTn id="85" dur="26">
                                          <p:stCondLst>
                                            <p:cond delay="1808"/>
                                          </p:stCondLst>
                                        </p:cTn>
                                        <p:tgtEl>
                                          <p:spTgt spid="9"/>
                                        </p:tgtEl>
                                      </p:cBhvr>
                                      <p:to x="100000" y="95000"/>
                                    </p:animScale>
                                    <p:animScale>
                                      <p:cBhvr>
                                        <p:cTn id="86" dur="166" decel="50000">
                                          <p:stCondLst>
                                            <p:cond delay="1834"/>
                                          </p:stCondLst>
                                        </p:cTn>
                                        <p:tgtEl>
                                          <p:spTgt spid="9"/>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1028"/>
                                        </p:tgtEl>
                                        <p:attrNameLst>
                                          <p:attrName>style.visibility</p:attrName>
                                        </p:attrNameLst>
                                      </p:cBhvr>
                                      <p:to>
                                        <p:strVal val="visible"/>
                                      </p:to>
                                    </p:set>
                                    <p:animEffect transition="in" filter="wipe(down)">
                                      <p:cBhvr>
                                        <p:cTn id="91" dur="580">
                                          <p:stCondLst>
                                            <p:cond delay="0"/>
                                          </p:stCondLst>
                                        </p:cTn>
                                        <p:tgtEl>
                                          <p:spTgt spid="1028"/>
                                        </p:tgtEl>
                                      </p:cBhvr>
                                    </p:animEffect>
                                    <p:anim calcmode="lin" valueType="num">
                                      <p:cBhvr>
                                        <p:cTn id="92"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97" dur="26">
                                          <p:stCondLst>
                                            <p:cond delay="650"/>
                                          </p:stCondLst>
                                        </p:cTn>
                                        <p:tgtEl>
                                          <p:spTgt spid="1028"/>
                                        </p:tgtEl>
                                      </p:cBhvr>
                                      <p:to x="100000" y="60000"/>
                                    </p:animScale>
                                    <p:animScale>
                                      <p:cBhvr>
                                        <p:cTn id="98" dur="166" decel="50000">
                                          <p:stCondLst>
                                            <p:cond delay="676"/>
                                          </p:stCondLst>
                                        </p:cTn>
                                        <p:tgtEl>
                                          <p:spTgt spid="1028"/>
                                        </p:tgtEl>
                                      </p:cBhvr>
                                      <p:to x="100000" y="100000"/>
                                    </p:animScale>
                                    <p:animScale>
                                      <p:cBhvr>
                                        <p:cTn id="99" dur="26">
                                          <p:stCondLst>
                                            <p:cond delay="1312"/>
                                          </p:stCondLst>
                                        </p:cTn>
                                        <p:tgtEl>
                                          <p:spTgt spid="1028"/>
                                        </p:tgtEl>
                                      </p:cBhvr>
                                      <p:to x="100000" y="80000"/>
                                    </p:animScale>
                                    <p:animScale>
                                      <p:cBhvr>
                                        <p:cTn id="100" dur="166" decel="50000">
                                          <p:stCondLst>
                                            <p:cond delay="1338"/>
                                          </p:stCondLst>
                                        </p:cTn>
                                        <p:tgtEl>
                                          <p:spTgt spid="1028"/>
                                        </p:tgtEl>
                                      </p:cBhvr>
                                      <p:to x="100000" y="100000"/>
                                    </p:animScale>
                                    <p:animScale>
                                      <p:cBhvr>
                                        <p:cTn id="101" dur="26">
                                          <p:stCondLst>
                                            <p:cond delay="1642"/>
                                          </p:stCondLst>
                                        </p:cTn>
                                        <p:tgtEl>
                                          <p:spTgt spid="1028"/>
                                        </p:tgtEl>
                                      </p:cBhvr>
                                      <p:to x="100000" y="90000"/>
                                    </p:animScale>
                                    <p:animScale>
                                      <p:cBhvr>
                                        <p:cTn id="102" dur="166" decel="50000">
                                          <p:stCondLst>
                                            <p:cond delay="1668"/>
                                          </p:stCondLst>
                                        </p:cTn>
                                        <p:tgtEl>
                                          <p:spTgt spid="1028"/>
                                        </p:tgtEl>
                                      </p:cBhvr>
                                      <p:to x="100000" y="100000"/>
                                    </p:animScale>
                                    <p:animScale>
                                      <p:cBhvr>
                                        <p:cTn id="103" dur="26">
                                          <p:stCondLst>
                                            <p:cond delay="1808"/>
                                          </p:stCondLst>
                                        </p:cTn>
                                        <p:tgtEl>
                                          <p:spTgt spid="1028"/>
                                        </p:tgtEl>
                                      </p:cBhvr>
                                      <p:to x="100000" y="95000"/>
                                    </p:animScale>
                                    <p:animScale>
                                      <p:cBhvr>
                                        <p:cTn id="104" dur="166" decel="50000">
                                          <p:stCondLst>
                                            <p:cond delay="1834"/>
                                          </p:stCondLst>
                                        </p:cTn>
                                        <p:tgtEl>
                                          <p:spTgt spid="1028"/>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down)">
                                      <p:cBhvr>
                                        <p:cTn id="107" dur="580">
                                          <p:stCondLst>
                                            <p:cond delay="0"/>
                                          </p:stCondLst>
                                        </p:cTn>
                                        <p:tgtEl>
                                          <p:spTgt spid="14"/>
                                        </p:tgtEl>
                                      </p:cBhvr>
                                    </p:animEffect>
                                    <p:anim calcmode="lin" valueType="num">
                                      <p:cBhvr>
                                        <p:cTn id="10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3" dur="26">
                                          <p:stCondLst>
                                            <p:cond delay="650"/>
                                          </p:stCondLst>
                                        </p:cTn>
                                        <p:tgtEl>
                                          <p:spTgt spid="14"/>
                                        </p:tgtEl>
                                      </p:cBhvr>
                                      <p:to x="100000" y="60000"/>
                                    </p:animScale>
                                    <p:animScale>
                                      <p:cBhvr>
                                        <p:cTn id="114" dur="166" decel="50000">
                                          <p:stCondLst>
                                            <p:cond delay="676"/>
                                          </p:stCondLst>
                                        </p:cTn>
                                        <p:tgtEl>
                                          <p:spTgt spid="14"/>
                                        </p:tgtEl>
                                      </p:cBhvr>
                                      <p:to x="100000" y="100000"/>
                                    </p:animScale>
                                    <p:animScale>
                                      <p:cBhvr>
                                        <p:cTn id="115" dur="26">
                                          <p:stCondLst>
                                            <p:cond delay="1312"/>
                                          </p:stCondLst>
                                        </p:cTn>
                                        <p:tgtEl>
                                          <p:spTgt spid="14"/>
                                        </p:tgtEl>
                                      </p:cBhvr>
                                      <p:to x="100000" y="80000"/>
                                    </p:animScale>
                                    <p:animScale>
                                      <p:cBhvr>
                                        <p:cTn id="116" dur="166" decel="50000">
                                          <p:stCondLst>
                                            <p:cond delay="1338"/>
                                          </p:stCondLst>
                                        </p:cTn>
                                        <p:tgtEl>
                                          <p:spTgt spid="14"/>
                                        </p:tgtEl>
                                      </p:cBhvr>
                                      <p:to x="100000" y="100000"/>
                                    </p:animScale>
                                    <p:animScale>
                                      <p:cBhvr>
                                        <p:cTn id="117" dur="26">
                                          <p:stCondLst>
                                            <p:cond delay="1642"/>
                                          </p:stCondLst>
                                        </p:cTn>
                                        <p:tgtEl>
                                          <p:spTgt spid="14"/>
                                        </p:tgtEl>
                                      </p:cBhvr>
                                      <p:to x="100000" y="90000"/>
                                    </p:animScale>
                                    <p:animScale>
                                      <p:cBhvr>
                                        <p:cTn id="118" dur="166" decel="50000">
                                          <p:stCondLst>
                                            <p:cond delay="1668"/>
                                          </p:stCondLst>
                                        </p:cTn>
                                        <p:tgtEl>
                                          <p:spTgt spid="14"/>
                                        </p:tgtEl>
                                      </p:cBhvr>
                                      <p:to x="100000" y="100000"/>
                                    </p:animScale>
                                    <p:animScale>
                                      <p:cBhvr>
                                        <p:cTn id="119" dur="26">
                                          <p:stCondLst>
                                            <p:cond delay="1808"/>
                                          </p:stCondLst>
                                        </p:cTn>
                                        <p:tgtEl>
                                          <p:spTgt spid="14"/>
                                        </p:tgtEl>
                                      </p:cBhvr>
                                      <p:to x="100000" y="95000"/>
                                    </p:animScale>
                                    <p:animScale>
                                      <p:cBhvr>
                                        <p:cTn id="120" dur="166" decel="50000">
                                          <p:stCondLst>
                                            <p:cond delay="1834"/>
                                          </p:stCondLst>
                                        </p:cTn>
                                        <p:tgtEl>
                                          <p:spTgt spid="14"/>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down)">
                                      <p:cBhvr>
                                        <p:cTn id="123" dur="580">
                                          <p:stCondLst>
                                            <p:cond delay="0"/>
                                          </p:stCondLst>
                                        </p:cTn>
                                        <p:tgtEl>
                                          <p:spTgt spid="10"/>
                                        </p:tgtEl>
                                      </p:cBhvr>
                                    </p:animEffect>
                                    <p:anim calcmode="lin" valueType="num">
                                      <p:cBhvr>
                                        <p:cTn id="1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29" dur="26">
                                          <p:stCondLst>
                                            <p:cond delay="650"/>
                                          </p:stCondLst>
                                        </p:cTn>
                                        <p:tgtEl>
                                          <p:spTgt spid="10"/>
                                        </p:tgtEl>
                                      </p:cBhvr>
                                      <p:to x="100000" y="60000"/>
                                    </p:animScale>
                                    <p:animScale>
                                      <p:cBhvr>
                                        <p:cTn id="130" dur="166" decel="50000">
                                          <p:stCondLst>
                                            <p:cond delay="676"/>
                                          </p:stCondLst>
                                        </p:cTn>
                                        <p:tgtEl>
                                          <p:spTgt spid="10"/>
                                        </p:tgtEl>
                                      </p:cBhvr>
                                      <p:to x="100000" y="100000"/>
                                    </p:animScale>
                                    <p:animScale>
                                      <p:cBhvr>
                                        <p:cTn id="131" dur="26">
                                          <p:stCondLst>
                                            <p:cond delay="1312"/>
                                          </p:stCondLst>
                                        </p:cTn>
                                        <p:tgtEl>
                                          <p:spTgt spid="10"/>
                                        </p:tgtEl>
                                      </p:cBhvr>
                                      <p:to x="100000" y="80000"/>
                                    </p:animScale>
                                    <p:animScale>
                                      <p:cBhvr>
                                        <p:cTn id="132" dur="166" decel="50000">
                                          <p:stCondLst>
                                            <p:cond delay="1338"/>
                                          </p:stCondLst>
                                        </p:cTn>
                                        <p:tgtEl>
                                          <p:spTgt spid="10"/>
                                        </p:tgtEl>
                                      </p:cBhvr>
                                      <p:to x="100000" y="100000"/>
                                    </p:animScale>
                                    <p:animScale>
                                      <p:cBhvr>
                                        <p:cTn id="133" dur="26">
                                          <p:stCondLst>
                                            <p:cond delay="1642"/>
                                          </p:stCondLst>
                                        </p:cTn>
                                        <p:tgtEl>
                                          <p:spTgt spid="10"/>
                                        </p:tgtEl>
                                      </p:cBhvr>
                                      <p:to x="100000" y="90000"/>
                                    </p:animScale>
                                    <p:animScale>
                                      <p:cBhvr>
                                        <p:cTn id="134" dur="166" decel="50000">
                                          <p:stCondLst>
                                            <p:cond delay="1668"/>
                                          </p:stCondLst>
                                        </p:cTn>
                                        <p:tgtEl>
                                          <p:spTgt spid="10"/>
                                        </p:tgtEl>
                                      </p:cBhvr>
                                      <p:to x="100000" y="100000"/>
                                    </p:animScale>
                                    <p:animScale>
                                      <p:cBhvr>
                                        <p:cTn id="135" dur="26">
                                          <p:stCondLst>
                                            <p:cond delay="1808"/>
                                          </p:stCondLst>
                                        </p:cTn>
                                        <p:tgtEl>
                                          <p:spTgt spid="10"/>
                                        </p:tgtEl>
                                      </p:cBhvr>
                                      <p:to x="100000" y="95000"/>
                                    </p:animScale>
                                    <p:animScale>
                                      <p:cBhvr>
                                        <p:cTn id="136" dur="166" decel="50000">
                                          <p:stCondLst>
                                            <p:cond delay="1834"/>
                                          </p:stCondLst>
                                        </p:cTn>
                                        <p:tgtEl>
                                          <p:spTgt spid="10"/>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1029"/>
                                        </p:tgtEl>
                                        <p:attrNameLst>
                                          <p:attrName>style.visibility</p:attrName>
                                        </p:attrNameLst>
                                      </p:cBhvr>
                                      <p:to>
                                        <p:strVal val="visible"/>
                                      </p:to>
                                    </p:set>
                                    <p:animEffect transition="in" filter="wipe(down)">
                                      <p:cBhvr>
                                        <p:cTn id="141" dur="580">
                                          <p:stCondLst>
                                            <p:cond delay="0"/>
                                          </p:stCondLst>
                                        </p:cTn>
                                        <p:tgtEl>
                                          <p:spTgt spid="1029"/>
                                        </p:tgtEl>
                                      </p:cBhvr>
                                    </p:animEffect>
                                    <p:anim calcmode="lin" valueType="num">
                                      <p:cBhvr>
                                        <p:cTn id="142"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47" dur="26">
                                          <p:stCondLst>
                                            <p:cond delay="650"/>
                                          </p:stCondLst>
                                        </p:cTn>
                                        <p:tgtEl>
                                          <p:spTgt spid="1029"/>
                                        </p:tgtEl>
                                      </p:cBhvr>
                                      <p:to x="100000" y="60000"/>
                                    </p:animScale>
                                    <p:animScale>
                                      <p:cBhvr>
                                        <p:cTn id="148" dur="166" decel="50000">
                                          <p:stCondLst>
                                            <p:cond delay="676"/>
                                          </p:stCondLst>
                                        </p:cTn>
                                        <p:tgtEl>
                                          <p:spTgt spid="1029"/>
                                        </p:tgtEl>
                                      </p:cBhvr>
                                      <p:to x="100000" y="100000"/>
                                    </p:animScale>
                                    <p:animScale>
                                      <p:cBhvr>
                                        <p:cTn id="149" dur="26">
                                          <p:stCondLst>
                                            <p:cond delay="1312"/>
                                          </p:stCondLst>
                                        </p:cTn>
                                        <p:tgtEl>
                                          <p:spTgt spid="1029"/>
                                        </p:tgtEl>
                                      </p:cBhvr>
                                      <p:to x="100000" y="80000"/>
                                    </p:animScale>
                                    <p:animScale>
                                      <p:cBhvr>
                                        <p:cTn id="150" dur="166" decel="50000">
                                          <p:stCondLst>
                                            <p:cond delay="1338"/>
                                          </p:stCondLst>
                                        </p:cTn>
                                        <p:tgtEl>
                                          <p:spTgt spid="1029"/>
                                        </p:tgtEl>
                                      </p:cBhvr>
                                      <p:to x="100000" y="100000"/>
                                    </p:animScale>
                                    <p:animScale>
                                      <p:cBhvr>
                                        <p:cTn id="151" dur="26">
                                          <p:stCondLst>
                                            <p:cond delay="1642"/>
                                          </p:stCondLst>
                                        </p:cTn>
                                        <p:tgtEl>
                                          <p:spTgt spid="1029"/>
                                        </p:tgtEl>
                                      </p:cBhvr>
                                      <p:to x="100000" y="90000"/>
                                    </p:animScale>
                                    <p:animScale>
                                      <p:cBhvr>
                                        <p:cTn id="152" dur="166" decel="50000">
                                          <p:stCondLst>
                                            <p:cond delay="1668"/>
                                          </p:stCondLst>
                                        </p:cTn>
                                        <p:tgtEl>
                                          <p:spTgt spid="1029"/>
                                        </p:tgtEl>
                                      </p:cBhvr>
                                      <p:to x="100000" y="100000"/>
                                    </p:animScale>
                                    <p:animScale>
                                      <p:cBhvr>
                                        <p:cTn id="153" dur="26">
                                          <p:stCondLst>
                                            <p:cond delay="1808"/>
                                          </p:stCondLst>
                                        </p:cTn>
                                        <p:tgtEl>
                                          <p:spTgt spid="1029"/>
                                        </p:tgtEl>
                                      </p:cBhvr>
                                      <p:to x="100000" y="95000"/>
                                    </p:animScale>
                                    <p:animScale>
                                      <p:cBhvr>
                                        <p:cTn id="154" dur="166" decel="50000">
                                          <p:stCondLst>
                                            <p:cond delay="1834"/>
                                          </p:stCondLst>
                                        </p:cTn>
                                        <p:tgtEl>
                                          <p:spTgt spid="1029"/>
                                        </p:tgtEl>
                                      </p:cBhvr>
                                      <p:to x="100000" y="100000"/>
                                    </p:animScale>
                                  </p:childTnLst>
                                </p:cTn>
                              </p:par>
                              <p:par>
                                <p:cTn id="155" presetID="26" presetClass="entr" presetSubtype="0" fill="hold" grpId="0" nodeType="withEffect">
                                  <p:stCondLst>
                                    <p:cond delay="0"/>
                                  </p:stCondLst>
                                  <p:childTnLst>
                                    <p:set>
                                      <p:cBhvr>
                                        <p:cTn id="156" dur="1" fill="hold">
                                          <p:stCondLst>
                                            <p:cond delay="0"/>
                                          </p:stCondLst>
                                        </p:cTn>
                                        <p:tgtEl>
                                          <p:spTgt spid="11"/>
                                        </p:tgtEl>
                                        <p:attrNameLst>
                                          <p:attrName>style.visibility</p:attrName>
                                        </p:attrNameLst>
                                      </p:cBhvr>
                                      <p:to>
                                        <p:strVal val="visible"/>
                                      </p:to>
                                    </p:set>
                                    <p:animEffect transition="in" filter="wipe(down)">
                                      <p:cBhvr>
                                        <p:cTn id="157" dur="580">
                                          <p:stCondLst>
                                            <p:cond delay="0"/>
                                          </p:stCondLst>
                                        </p:cTn>
                                        <p:tgtEl>
                                          <p:spTgt spid="11"/>
                                        </p:tgtEl>
                                      </p:cBhvr>
                                    </p:animEffect>
                                    <p:anim calcmode="lin" valueType="num">
                                      <p:cBhvr>
                                        <p:cTn id="1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3" dur="26">
                                          <p:stCondLst>
                                            <p:cond delay="650"/>
                                          </p:stCondLst>
                                        </p:cTn>
                                        <p:tgtEl>
                                          <p:spTgt spid="11"/>
                                        </p:tgtEl>
                                      </p:cBhvr>
                                      <p:to x="100000" y="60000"/>
                                    </p:animScale>
                                    <p:animScale>
                                      <p:cBhvr>
                                        <p:cTn id="164" dur="166" decel="50000">
                                          <p:stCondLst>
                                            <p:cond delay="676"/>
                                          </p:stCondLst>
                                        </p:cTn>
                                        <p:tgtEl>
                                          <p:spTgt spid="11"/>
                                        </p:tgtEl>
                                      </p:cBhvr>
                                      <p:to x="100000" y="100000"/>
                                    </p:animScale>
                                    <p:animScale>
                                      <p:cBhvr>
                                        <p:cTn id="165" dur="26">
                                          <p:stCondLst>
                                            <p:cond delay="1312"/>
                                          </p:stCondLst>
                                        </p:cTn>
                                        <p:tgtEl>
                                          <p:spTgt spid="11"/>
                                        </p:tgtEl>
                                      </p:cBhvr>
                                      <p:to x="100000" y="80000"/>
                                    </p:animScale>
                                    <p:animScale>
                                      <p:cBhvr>
                                        <p:cTn id="166" dur="166" decel="50000">
                                          <p:stCondLst>
                                            <p:cond delay="1338"/>
                                          </p:stCondLst>
                                        </p:cTn>
                                        <p:tgtEl>
                                          <p:spTgt spid="11"/>
                                        </p:tgtEl>
                                      </p:cBhvr>
                                      <p:to x="100000" y="100000"/>
                                    </p:animScale>
                                    <p:animScale>
                                      <p:cBhvr>
                                        <p:cTn id="167" dur="26">
                                          <p:stCondLst>
                                            <p:cond delay="1642"/>
                                          </p:stCondLst>
                                        </p:cTn>
                                        <p:tgtEl>
                                          <p:spTgt spid="11"/>
                                        </p:tgtEl>
                                      </p:cBhvr>
                                      <p:to x="100000" y="90000"/>
                                    </p:animScale>
                                    <p:animScale>
                                      <p:cBhvr>
                                        <p:cTn id="168" dur="166" decel="50000">
                                          <p:stCondLst>
                                            <p:cond delay="1668"/>
                                          </p:stCondLst>
                                        </p:cTn>
                                        <p:tgtEl>
                                          <p:spTgt spid="11"/>
                                        </p:tgtEl>
                                      </p:cBhvr>
                                      <p:to x="100000" y="100000"/>
                                    </p:animScale>
                                    <p:animScale>
                                      <p:cBhvr>
                                        <p:cTn id="169" dur="26">
                                          <p:stCondLst>
                                            <p:cond delay="1808"/>
                                          </p:stCondLst>
                                        </p:cTn>
                                        <p:tgtEl>
                                          <p:spTgt spid="11"/>
                                        </p:tgtEl>
                                      </p:cBhvr>
                                      <p:to x="100000" y="95000"/>
                                    </p:animScale>
                                    <p:animScale>
                                      <p:cBhvr>
                                        <p:cTn id="170" dur="166" decel="50000">
                                          <p:stCondLst>
                                            <p:cond delay="1834"/>
                                          </p:stCondLst>
                                        </p:cTn>
                                        <p:tgtEl>
                                          <p:spTgt spid="11"/>
                                        </p:tgtEl>
                                      </p:cBhvr>
                                      <p:to x="100000" y="100000"/>
                                    </p:animScale>
                                  </p:childTnLst>
                                </p:cTn>
                              </p:par>
                              <p:par>
                                <p:cTn id="171" presetID="26" presetClass="entr" presetSubtype="0" fill="hold" grpId="0" nodeType="withEffect">
                                  <p:stCondLst>
                                    <p:cond delay="0"/>
                                  </p:stCondLst>
                                  <p:childTnLst>
                                    <p:set>
                                      <p:cBhvr>
                                        <p:cTn id="172" dur="1" fill="hold">
                                          <p:stCondLst>
                                            <p:cond delay="0"/>
                                          </p:stCondLst>
                                        </p:cTn>
                                        <p:tgtEl>
                                          <p:spTgt spid="15"/>
                                        </p:tgtEl>
                                        <p:attrNameLst>
                                          <p:attrName>style.visibility</p:attrName>
                                        </p:attrNameLst>
                                      </p:cBhvr>
                                      <p:to>
                                        <p:strVal val="visible"/>
                                      </p:to>
                                    </p:set>
                                    <p:animEffect transition="in" filter="wipe(down)">
                                      <p:cBhvr>
                                        <p:cTn id="173" dur="580">
                                          <p:stCondLst>
                                            <p:cond delay="0"/>
                                          </p:stCondLst>
                                        </p:cTn>
                                        <p:tgtEl>
                                          <p:spTgt spid="15"/>
                                        </p:tgtEl>
                                      </p:cBhvr>
                                    </p:animEffect>
                                    <p:anim calcmode="lin" valueType="num">
                                      <p:cBhvr>
                                        <p:cTn id="1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9" dur="26">
                                          <p:stCondLst>
                                            <p:cond delay="650"/>
                                          </p:stCondLst>
                                        </p:cTn>
                                        <p:tgtEl>
                                          <p:spTgt spid="15"/>
                                        </p:tgtEl>
                                      </p:cBhvr>
                                      <p:to x="100000" y="60000"/>
                                    </p:animScale>
                                    <p:animScale>
                                      <p:cBhvr>
                                        <p:cTn id="180" dur="166" decel="50000">
                                          <p:stCondLst>
                                            <p:cond delay="676"/>
                                          </p:stCondLst>
                                        </p:cTn>
                                        <p:tgtEl>
                                          <p:spTgt spid="15"/>
                                        </p:tgtEl>
                                      </p:cBhvr>
                                      <p:to x="100000" y="100000"/>
                                    </p:animScale>
                                    <p:animScale>
                                      <p:cBhvr>
                                        <p:cTn id="181" dur="26">
                                          <p:stCondLst>
                                            <p:cond delay="1312"/>
                                          </p:stCondLst>
                                        </p:cTn>
                                        <p:tgtEl>
                                          <p:spTgt spid="15"/>
                                        </p:tgtEl>
                                      </p:cBhvr>
                                      <p:to x="100000" y="80000"/>
                                    </p:animScale>
                                    <p:animScale>
                                      <p:cBhvr>
                                        <p:cTn id="182" dur="166" decel="50000">
                                          <p:stCondLst>
                                            <p:cond delay="1338"/>
                                          </p:stCondLst>
                                        </p:cTn>
                                        <p:tgtEl>
                                          <p:spTgt spid="15"/>
                                        </p:tgtEl>
                                      </p:cBhvr>
                                      <p:to x="100000" y="100000"/>
                                    </p:animScale>
                                    <p:animScale>
                                      <p:cBhvr>
                                        <p:cTn id="183" dur="26">
                                          <p:stCondLst>
                                            <p:cond delay="1642"/>
                                          </p:stCondLst>
                                        </p:cTn>
                                        <p:tgtEl>
                                          <p:spTgt spid="15"/>
                                        </p:tgtEl>
                                      </p:cBhvr>
                                      <p:to x="100000" y="90000"/>
                                    </p:animScale>
                                    <p:animScale>
                                      <p:cBhvr>
                                        <p:cTn id="184" dur="166" decel="50000">
                                          <p:stCondLst>
                                            <p:cond delay="1668"/>
                                          </p:stCondLst>
                                        </p:cTn>
                                        <p:tgtEl>
                                          <p:spTgt spid="15"/>
                                        </p:tgtEl>
                                      </p:cBhvr>
                                      <p:to x="100000" y="100000"/>
                                    </p:animScale>
                                    <p:animScale>
                                      <p:cBhvr>
                                        <p:cTn id="185" dur="26">
                                          <p:stCondLst>
                                            <p:cond delay="1808"/>
                                          </p:stCondLst>
                                        </p:cTn>
                                        <p:tgtEl>
                                          <p:spTgt spid="15"/>
                                        </p:tgtEl>
                                      </p:cBhvr>
                                      <p:to x="100000" y="95000"/>
                                    </p:animScale>
                                    <p:animScale>
                                      <p:cBhvr>
                                        <p:cTn id="18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3" grpId="0"/>
      <p:bldP spid="14" grpId="0"/>
      <p:bldP spid="15" grpId="0"/>
      <p:bldP spid="9"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4572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4495800" y="662141"/>
            <a:ext cx="2571423" cy="400110"/>
          </a:xfrm>
          <a:prstGeom prst="rect">
            <a:avLst/>
          </a:prstGeom>
        </p:spPr>
        <p:txBody>
          <a:bodyPr wrap="square">
            <a:spAutoFit/>
          </a:bodyPr>
          <a:lstStyle/>
          <a:p>
            <a:pPr marL="457200" indent="-457200" algn="ctr">
              <a:buFont typeface="+mj-lt"/>
              <a:buAutoNum type="arabicPeriod" startAt="7"/>
            </a:pPr>
            <a:r>
              <a:rPr lang="en-US" sz="2000" b="1" dirty="0"/>
              <a:t>Source of Funds</a:t>
            </a:r>
            <a:r>
              <a:rPr lang="en-US" sz="2000" dirty="0"/>
              <a:t>.</a:t>
            </a:r>
          </a:p>
        </p:txBody>
      </p:sp>
      <p:sp>
        <p:nvSpPr>
          <p:cNvPr id="4" name="Left-Right Arrow Callout 3"/>
          <p:cNvSpPr/>
          <p:nvPr/>
        </p:nvSpPr>
        <p:spPr>
          <a:xfrm>
            <a:off x="7204360" y="438089"/>
            <a:ext cx="1711040" cy="885855"/>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cxnSp>
        <p:nvCxnSpPr>
          <p:cNvPr id="6" name="Straight Connector 5"/>
          <p:cNvCxnSpPr/>
          <p:nvPr/>
        </p:nvCxnSpPr>
        <p:spPr>
          <a:xfrm>
            <a:off x="2057400" y="1600200"/>
            <a:ext cx="6838623" cy="0"/>
          </a:xfrm>
          <a:prstGeom prst="line">
            <a:avLst/>
          </a:prstGeom>
          <a:ln w="762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Left-Right Arrow Callout 7"/>
          <p:cNvSpPr/>
          <p:nvPr/>
        </p:nvSpPr>
        <p:spPr>
          <a:xfrm>
            <a:off x="3962400" y="2924145"/>
            <a:ext cx="2743200" cy="1876455"/>
          </a:xfrm>
          <a:prstGeom prst="leftRightArrowCallout">
            <a:avLst/>
          </a:prstGeom>
          <a:solidFill>
            <a:schemeClr val="tx1"/>
          </a:solidFill>
          <a:ln>
            <a:noFill/>
          </a:ln>
          <a:effectLst>
            <a:glow rad="596900">
              <a:srgbClr val="FFFF00">
                <a:alpha val="40000"/>
              </a:srgbClr>
            </a:glow>
            <a:innerShdw blurRad="63500" dist="50800" dir="162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Arial Black" panose="020B0A04020102020204" pitchFamily="34" charset="0"/>
              </a:rPr>
              <a:t>$</a:t>
            </a:r>
          </a:p>
        </p:txBody>
      </p:sp>
      <p:sp>
        <p:nvSpPr>
          <p:cNvPr id="9" name="TextBox 8"/>
          <p:cNvSpPr txBox="1"/>
          <p:nvPr/>
        </p:nvSpPr>
        <p:spPr>
          <a:xfrm>
            <a:off x="1981200" y="3352800"/>
            <a:ext cx="1905000" cy="1077218"/>
          </a:xfrm>
          <a:prstGeom prst="rect">
            <a:avLst/>
          </a:prstGeom>
          <a:noFill/>
        </p:spPr>
        <p:txBody>
          <a:bodyPr wrap="square" rtlCol="0">
            <a:spAutoFit/>
          </a:bodyPr>
          <a:lstStyle/>
          <a:p>
            <a:pPr algn="ctr"/>
            <a:r>
              <a:rPr lang="es-MX" sz="3200" dirty="0" smtClean="0">
                <a:latin typeface="Arial Black" panose="020B0A04020102020204" pitchFamily="34" charset="0"/>
              </a:rPr>
              <a:t>TITHE</a:t>
            </a:r>
          </a:p>
          <a:p>
            <a:pPr algn="ctr"/>
            <a:r>
              <a:rPr lang="es-MX" sz="3200" dirty="0" smtClean="0">
                <a:latin typeface="Arial Black" panose="020B0A04020102020204" pitchFamily="34" charset="0"/>
              </a:rPr>
              <a:t>T$</a:t>
            </a:r>
            <a:endParaRPr lang="en-US" sz="3200" dirty="0">
              <a:latin typeface="Arial Black" panose="020B0A04020102020204" pitchFamily="34" charset="0"/>
            </a:endParaRPr>
          </a:p>
        </p:txBody>
      </p:sp>
      <p:sp>
        <p:nvSpPr>
          <p:cNvPr id="11" name="TextBox 10"/>
          <p:cNvSpPr txBox="1"/>
          <p:nvPr/>
        </p:nvSpPr>
        <p:spPr>
          <a:xfrm>
            <a:off x="6740857" y="3352800"/>
            <a:ext cx="2155166" cy="1077218"/>
          </a:xfrm>
          <a:prstGeom prst="rect">
            <a:avLst/>
          </a:prstGeom>
          <a:noFill/>
        </p:spPr>
        <p:txBody>
          <a:bodyPr wrap="square" rtlCol="0">
            <a:spAutoFit/>
          </a:bodyPr>
          <a:lstStyle/>
          <a:p>
            <a:pPr algn="ctr"/>
            <a:r>
              <a:rPr lang="es-MX" sz="3200" dirty="0" smtClean="0">
                <a:latin typeface="Arial Black" panose="020B0A04020102020204" pitchFamily="34" charset="0"/>
              </a:rPr>
              <a:t>N/TITHE</a:t>
            </a:r>
          </a:p>
          <a:p>
            <a:pPr algn="ctr"/>
            <a:r>
              <a:rPr lang="es-MX" sz="3200" dirty="0" smtClean="0">
                <a:latin typeface="Arial Black" panose="020B0A04020102020204" pitchFamily="34" charset="0"/>
              </a:rPr>
              <a:t>NT$</a:t>
            </a:r>
            <a:endParaRPr lang="en-US" sz="3200" dirty="0">
              <a:latin typeface="Arial Black" panose="020B0A04020102020204" pitchFamily="34" charset="0"/>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ppt_w</p:attrName>
                                        </p:attrNameLst>
                                      </p:cBhvr>
                                      <p:tavLst>
                                        <p:tav tm="0" fmla="#ppt_w*sin(2.5*pi*$)">
                                          <p:val>
                                            <p:fltVal val="0"/>
                                          </p:val>
                                        </p:tav>
                                        <p:tav tm="100000">
                                          <p:val>
                                            <p:fltVal val="1"/>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animBg="1"/>
      <p:bldP spid="9"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4572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4495800" y="662141"/>
            <a:ext cx="2571423" cy="400110"/>
          </a:xfrm>
          <a:prstGeom prst="rect">
            <a:avLst/>
          </a:prstGeom>
        </p:spPr>
        <p:txBody>
          <a:bodyPr wrap="square">
            <a:spAutoFit/>
          </a:bodyPr>
          <a:lstStyle/>
          <a:p>
            <a:pPr marL="457200" indent="-457200" algn="ctr">
              <a:buFont typeface="+mj-lt"/>
              <a:buAutoNum type="arabicPeriod" startAt="7"/>
            </a:pPr>
            <a:r>
              <a:rPr lang="en-US" sz="2000" b="1" dirty="0"/>
              <a:t>Source of Funds</a:t>
            </a:r>
            <a:r>
              <a:rPr lang="en-US" sz="2000" dirty="0"/>
              <a:t>.</a:t>
            </a:r>
          </a:p>
        </p:txBody>
      </p:sp>
      <p:sp>
        <p:nvSpPr>
          <p:cNvPr id="4" name="Left-Right Arrow Callout 3"/>
          <p:cNvSpPr/>
          <p:nvPr/>
        </p:nvSpPr>
        <p:spPr>
          <a:xfrm>
            <a:off x="7204360" y="438089"/>
            <a:ext cx="1711040" cy="885855"/>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t>
            </a:r>
          </a:p>
        </p:txBody>
      </p:sp>
      <p:cxnSp>
        <p:nvCxnSpPr>
          <p:cNvPr id="6" name="Straight Connector 5"/>
          <p:cNvCxnSpPr/>
          <p:nvPr/>
        </p:nvCxnSpPr>
        <p:spPr>
          <a:xfrm>
            <a:off x="2057400" y="1600200"/>
            <a:ext cx="6838623" cy="0"/>
          </a:xfrm>
          <a:prstGeom prst="line">
            <a:avLst/>
          </a:prstGeom>
          <a:ln w="762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2057400"/>
            <a:ext cx="6838623" cy="4524315"/>
          </a:xfrm>
          <a:prstGeom prst="rect">
            <a:avLst/>
          </a:prstGeom>
          <a:noFill/>
        </p:spPr>
        <p:txBody>
          <a:bodyPr wrap="square" rtlCol="0">
            <a:spAutoFit/>
          </a:bodyPr>
          <a:lstStyle/>
          <a:p>
            <a:pPr marL="342900" lvl="0" indent="-342900" algn="just">
              <a:buFont typeface="+mj-lt"/>
              <a:buAutoNum type="arabicPeriod" startAt="7"/>
            </a:pPr>
            <a:r>
              <a:rPr lang="en-US" dirty="0"/>
              <a:t>The sources of funds for the financing of the Literature Evangelist  benefits is defined in the following manner</a:t>
            </a:r>
            <a:r>
              <a:rPr lang="en-US" dirty="0" smtClean="0"/>
              <a:t>:</a:t>
            </a:r>
          </a:p>
          <a:p>
            <a:pPr lvl="0" algn="just"/>
            <a:endParaRPr lang="en-US" dirty="0"/>
          </a:p>
          <a:p>
            <a:pPr marL="342900" lvl="0" indent="-342900" algn="just">
              <a:buFont typeface="+mj-lt"/>
              <a:buAutoNum type="alphaLcPeriod"/>
            </a:pPr>
            <a:r>
              <a:rPr lang="en-US" b="1" dirty="0"/>
              <a:t>Funds from Tithe.</a:t>
            </a:r>
            <a:r>
              <a:rPr lang="en-US" dirty="0"/>
              <a:t> </a:t>
            </a:r>
            <a:r>
              <a:rPr lang="en-US" dirty="0" smtClean="0"/>
              <a:t> </a:t>
            </a:r>
            <a:r>
              <a:rPr lang="en-US" dirty="0"/>
              <a:t>(</a:t>
            </a:r>
            <a:r>
              <a:rPr lang="en-US" b="1" dirty="0" smtClean="0">
                <a:latin typeface="Arial Black" panose="020B0A04020102020204" pitchFamily="34" charset="0"/>
              </a:rPr>
              <a:t>T$</a:t>
            </a:r>
            <a:r>
              <a:rPr lang="en-US" b="1" dirty="0" smtClean="0"/>
              <a:t>) </a:t>
            </a:r>
            <a:r>
              <a:rPr lang="en-US" dirty="0"/>
              <a:t>Stemming from the tithe of the net earnings of the Publishing Houses as well as from the Subsidiaries and the Bookstores, as well as from the Inter American Division, Unions surplus, and Local Fields’ operations, </a:t>
            </a:r>
            <a:r>
              <a:rPr lang="en-US" dirty="0" smtClean="0"/>
              <a:t>as </a:t>
            </a:r>
            <a:r>
              <a:rPr lang="en-US" dirty="0"/>
              <a:t>described in these Policies.</a:t>
            </a:r>
          </a:p>
          <a:p>
            <a:pPr marL="342900" lvl="0" indent="-342900" algn="just">
              <a:buFont typeface="+mj-lt"/>
              <a:buAutoNum type="alphaLcPeriod"/>
            </a:pPr>
            <a:r>
              <a:rPr lang="en-US" dirty="0"/>
              <a:t>Each union will keep an accounting record of these funds, and will register it as an assigned fund.  AFO-Tithe – Literature Evangelists Benefits.</a:t>
            </a:r>
          </a:p>
          <a:p>
            <a:pPr marL="342900" lvl="0" indent="-342900" algn="just">
              <a:buFont typeface="+mj-lt"/>
              <a:buAutoNum type="alphaLcPeriod"/>
            </a:pPr>
            <a:r>
              <a:rPr lang="en-US" b="1" dirty="0"/>
              <a:t>Non-Tithe Funds</a:t>
            </a:r>
            <a:r>
              <a:rPr lang="en-US" b="1" dirty="0" smtClean="0"/>
              <a:t>. (</a:t>
            </a:r>
            <a:r>
              <a:rPr lang="en-US" b="1" dirty="0" smtClean="0">
                <a:latin typeface="Arial Black" panose="020B0A04020102020204" pitchFamily="34" charset="0"/>
              </a:rPr>
              <a:t>NT$</a:t>
            </a:r>
            <a:r>
              <a:rPr lang="en-US" b="1" dirty="0" smtClean="0"/>
              <a:t>)</a:t>
            </a:r>
            <a:r>
              <a:rPr lang="en-US" dirty="0" smtClean="0"/>
              <a:t>  </a:t>
            </a:r>
            <a:r>
              <a:rPr lang="en-US" dirty="0"/>
              <a:t>These come from the Publishing Houses’, Subsidiaries’ and Bookstores’ operation net earnings.</a:t>
            </a:r>
          </a:p>
          <a:p>
            <a:pPr marL="342900" indent="-342900" algn="just">
              <a:buFont typeface="+mj-lt"/>
              <a:buAutoNum type="alphaLcPeriod"/>
            </a:pPr>
            <a:r>
              <a:rPr lang="en-US" dirty="0"/>
              <a:t>Each union will keep an accounting record of these funds, and will register it as an assigned fund.  AFO-Non-Tithe – Literature Evangelist Benefits</a:t>
            </a:r>
          </a:p>
        </p:txBody>
      </p:sp>
    </p:spTree>
    <p:extLst>
      <p:ext uri="{BB962C8B-B14F-4D97-AF65-F5344CB8AC3E}">
        <p14:creationId xmlns:p14="http://schemas.microsoft.com/office/powerpoint/2010/main" val="2708055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heel(1)">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heel(1)">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heel(1)">
                                      <p:cBhvr>
                                        <p:cTn id="22" dur="2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heel(1)">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4572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4495800" y="533400"/>
            <a:ext cx="4495800" cy="707886"/>
          </a:xfrm>
          <a:prstGeom prst="rect">
            <a:avLst/>
          </a:prstGeom>
        </p:spPr>
        <p:txBody>
          <a:bodyPr wrap="square">
            <a:spAutoFit/>
          </a:bodyPr>
          <a:lstStyle/>
          <a:p>
            <a:pPr marL="457200" lvl="0" indent="-457200">
              <a:buFont typeface="+mj-lt"/>
              <a:buAutoNum type="arabicPeriod" startAt="8"/>
            </a:pPr>
            <a:r>
              <a:rPr lang="en-US" sz="2000" b="1" dirty="0"/>
              <a:t>Concepts to be financed according to the source of funds</a:t>
            </a:r>
            <a:r>
              <a:rPr lang="en-US" sz="2000" b="1" dirty="0" smtClean="0"/>
              <a:t>.</a:t>
            </a:r>
            <a:endParaRPr lang="en-US" sz="2000" dirty="0"/>
          </a:p>
        </p:txBody>
      </p:sp>
      <p:cxnSp>
        <p:nvCxnSpPr>
          <p:cNvPr id="5" name="Straight Connector 4"/>
          <p:cNvCxnSpPr/>
          <p:nvPr/>
        </p:nvCxnSpPr>
        <p:spPr>
          <a:xfrm>
            <a:off x="2057400" y="2895600"/>
            <a:ext cx="6838623" cy="0"/>
          </a:xfrm>
          <a:prstGeom prst="line">
            <a:avLst/>
          </a:prstGeom>
          <a:ln w="762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1642739"/>
            <a:ext cx="914400"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Type and Level</a:t>
            </a:r>
          </a:p>
          <a:p>
            <a:pPr algn="ctr"/>
            <a:r>
              <a:rPr lang="en-US" sz="1000" b="1" dirty="0" smtClean="0">
                <a:latin typeface="Arial" pitchFamily="34" charset="0"/>
                <a:cs typeface="Arial" pitchFamily="34" charset="0"/>
              </a:rPr>
              <a:t>Benefits</a:t>
            </a:r>
            <a:endParaRPr lang="en-US" sz="1000" b="1" dirty="0">
              <a:latin typeface="Arial" pitchFamily="34" charset="0"/>
              <a:cs typeface="Arial" pitchFamily="34" charset="0"/>
            </a:endParaRPr>
          </a:p>
        </p:txBody>
      </p:sp>
      <p:sp>
        <p:nvSpPr>
          <p:cNvPr id="19" name="TextBox 18"/>
          <p:cNvSpPr txBox="1"/>
          <p:nvPr/>
        </p:nvSpPr>
        <p:spPr>
          <a:xfrm>
            <a:off x="3886200" y="1648096"/>
            <a:ext cx="914400" cy="523220"/>
          </a:xfrm>
          <a:prstGeom prst="rect">
            <a:avLst/>
          </a:prstGeom>
          <a:noFill/>
        </p:spPr>
        <p:txBody>
          <a:bodyPr wrap="square" rtlCol="0">
            <a:spAutoFit/>
          </a:bodyPr>
          <a:lstStyle/>
          <a:p>
            <a:pPr algn="ctr"/>
            <a:r>
              <a:rPr lang="en-US" sz="1000" b="1" dirty="0" smtClean="0">
                <a:latin typeface="Arial" pitchFamily="34" charset="0"/>
                <a:cs typeface="Arial" pitchFamily="34" charset="0"/>
              </a:rPr>
              <a:t>Literature</a:t>
            </a:r>
          </a:p>
          <a:p>
            <a:pPr algn="ctr"/>
            <a:r>
              <a:rPr lang="en-US" sz="1000" b="1" dirty="0" smtClean="0">
                <a:latin typeface="Arial" pitchFamily="34" charset="0"/>
                <a:cs typeface="Arial" pitchFamily="34" charset="0"/>
              </a:rPr>
              <a:t>Evangelists</a:t>
            </a:r>
          </a:p>
          <a:p>
            <a:pPr algn="ctr"/>
            <a:r>
              <a:rPr lang="en-US" sz="800" b="1" dirty="0" smtClean="0">
                <a:latin typeface="Arial" pitchFamily="34" charset="0"/>
                <a:cs typeface="Arial" pitchFamily="34" charset="0"/>
              </a:rPr>
              <a:t>Classification</a:t>
            </a:r>
            <a:endParaRPr lang="en-US" sz="800" b="1" dirty="0">
              <a:latin typeface="Arial" pitchFamily="34" charset="0"/>
              <a:cs typeface="Arial" pitchFamily="34" charset="0"/>
            </a:endParaRPr>
          </a:p>
        </p:txBody>
      </p:sp>
      <p:sp>
        <p:nvSpPr>
          <p:cNvPr id="20" name="TextBox 19"/>
          <p:cNvSpPr txBox="1"/>
          <p:nvPr/>
        </p:nvSpPr>
        <p:spPr>
          <a:xfrm>
            <a:off x="5056496" y="175174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a:t>
            </a:r>
          </a:p>
          <a:p>
            <a:pPr algn="ctr"/>
            <a:r>
              <a:rPr lang="en-US" sz="1000" b="1" dirty="0" smtClean="0">
                <a:latin typeface="Arial" pitchFamily="34" charset="0"/>
                <a:cs typeface="Arial" pitchFamily="34" charset="0"/>
              </a:rPr>
              <a:t>Source</a:t>
            </a:r>
          </a:p>
        </p:txBody>
      </p:sp>
      <p:sp>
        <p:nvSpPr>
          <p:cNvPr id="21" name="TextBox 20"/>
          <p:cNvSpPr txBox="1"/>
          <p:nvPr/>
        </p:nvSpPr>
        <p:spPr>
          <a:xfrm>
            <a:off x="6206012" y="1752600"/>
            <a:ext cx="10668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 Organization</a:t>
            </a:r>
          </a:p>
        </p:txBody>
      </p:sp>
      <p:sp>
        <p:nvSpPr>
          <p:cNvPr id="22" name="TextBox 21"/>
          <p:cNvSpPr txBox="1"/>
          <p:nvPr/>
        </p:nvSpPr>
        <p:spPr>
          <a:xfrm>
            <a:off x="7364104" y="1774349"/>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a:t>
            </a:r>
          </a:p>
          <a:p>
            <a:pPr algn="ctr"/>
            <a:r>
              <a:rPr lang="en-US" sz="1000" b="1" dirty="0" smtClean="0">
                <a:latin typeface="Arial" pitchFamily="34" charset="0"/>
                <a:cs typeface="Arial" pitchFamily="34" charset="0"/>
              </a:rPr>
              <a:t>Manager</a:t>
            </a:r>
          </a:p>
        </p:txBody>
      </p:sp>
      <p:sp>
        <p:nvSpPr>
          <p:cNvPr id="24" name="Oval 23"/>
          <p:cNvSpPr/>
          <p:nvPr/>
        </p:nvSpPr>
        <p:spPr>
          <a:xfrm>
            <a:off x="2875610" y="2156642"/>
            <a:ext cx="533400" cy="3659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t>
            </a:r>
            <a:endParaRPr lang="en-US" sz="2000" b="1" dirty="0"/>
          </a:p>
        </p:txBody>
      </p:sp>
      <p:pic>
        <p:nvPicPr>
          <p:cNvPr id="2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4112620" y="2169705"/>
            <a:ext cx="381000" cy="365918"/>
          </a:xfrm>
          <a:prstGeom prst="rect">
            <a:avLst/>
          </a:prstGeom>
          <a:noFill/>
          <a:extLst>
            <a:ext uri="{909E8E84-426E-40dd-AFC4-6F175D3DCCD1}">
              <a14:hiddenFill xmlns:a14="http://schemas.microsoft.com/office/drawing/2010/main">
                <a:solidFill>
                  <a:srgbClr val="FFFFFF"/>
                </a:solidFill>
              </a14:hiddenFill>
            </a:ext>
          </a:extLst>
        </p:spPr>
      </p:pic>
      <p:sp>
        <p:nvSpPr>
          <p:cNvPr id="26" name="Left-Right Arrow Callout 25"/>
          <p:cNvSpPr/>
          <p:nvPr/>
        </p:nvSpPr>
        <p:spPr>
          <a:xfrm>
            <a:off x="5203170" y="2156642"/>
            <a:ext cx="609600" cy="365918"/>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27" name="Trapezoid 26"/>
          <p:cNvSpPr/>
          <p:nvPr/>
        </p:nvSpPr>
        <p:spPr>
          <a:xfrm>
            <a:off x="6479968" y="2156642"/>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28" name="Trapezoid 27"/>
          <p:cNvSpPr/>
          <p:nvPr/>
        </p:nvSpPr>
        <p:spPr>
          <a:xfrm>
            <a:off x="7543800" y="2141560"/>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Up Arrow 28"/>
          <p:cNvSpPr/>
          <p:nvPr/>
        </p:nvSpPr>
        <p:spPr>
          <a:xfrm>
            <a:off x="7620000" y="2171724"/>
            <a:ext cx="381000" cy="350836"/>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t>
            </a:r>
            <a:endParaRPr lang="en-US" b="1" dirty="0">
              <a:solidFill>
                <a:schemeClr val="tx1"/>
              </a:solidFill>
            </a:endParaRPr>
          </a:p>
        </p:txBody>
      </p:sp>
      <p:sp>
        <p:nvSpPr>
          <p:cNvPr id="30" name="Rectangle 29"/>
          <p:cNvSpPr/>
          <p:nvPr/>
        </p:nvSpPr>
        <p:spPr>
          <a:xfrm>
            <a:off x="1924377" y="3138265"/>
            <a:ext cx="7067223" cy="3416320"/>
          </a:xfrm>
          <a:prstGeom prst="rect">
            <a:avLst/>
          </a:prstGeom>
        </p:spPr>
        <p:txBody>
          <a:bodyPr wrap="square">
            <a:spAutoFit/>
          </a:bodyPr>
          <a:lstStyle/>
          <a:p>
            <a:pPr marL="342900" lvl="0" indent="-342900">
              <a:buFont typeface="+mj-lt"/>
              <a:buAutoNum type="arabicPeriod" startAt="8"/>
            </a:pPr>
            <a:r>
              <a:rPr lang="en-US" b="1" dirty="0"/>
              <a:t>Benefits to be financed from Tithe Funds</a:t>
            </a:r>
            <a:r>
              <a:rPr lang="en-US" b="1" dirty="0" smtClean="0"/>
              <a:t>.</a:t>
            </a:r>
          </a:p>
          <a:p>
            <a:pPr lvl="0"/>
            <a:endParaRPr lang="en-US" dirty="0"/>
          </a:p>
          <a:p>
            <a:pPr marL="914400" lvl="3" indent="-342900">
              <a:lnSpc>
                <a:spcPct val="200000"/>
              </a:lnSpc>
              <a:buFont typeface="+mj-lt"/>
              <a:buAutoNum type="alphaLcPeriod"/>
            </a:pPr>
            <a:r>
              <a:rPr lang="en-US" b="1" dirty="0" smtClean="0"/>
              <a:t>B</a:t>
            </a:r>
            <a:r>
              <a:rPr lang="en-US" dirty="0" smtClean="0"/>
              <a:t>enefits </a:t>
            </a:r>
            <a:r>
              <a:rPr lang="en-US" b="1" dirty="0" smtClean="0"/>
              <a:t>P</a:t>
            </a:r>
            <a:r>
              <a:rPr lang="en-US" dirty="0" smtClean="0"/>
              <a:t>lan for </a:t>
            </a:r>
            <a:r>
              <a:rPr lang="en-US" b="1" dirty="0" err="1" smtClean="0"/>
              <a:t>C</a:t>
            </a:r>
            <a:r>
              <a:rPr lang="en-US" dirty="0" err="1" smtClean="0"/>
              <a:t>olportors</a:t>
            </a:r>
            <a:r>
              <a:rPr lang="en-US" dirty="0"/>
              <a:t> </a:t>
            </a:r>
            <a:r>
              <a:rPr lang="en-US" dirty="0" smtClean="0"/>
              <a:t>(</a:t>
            </a:r>
            <a:r>
              <a:rPr lang="en-US" b="1" dirty="0" smtClean="0"/>
              <a:t>BPC</a:t>
            </a:r>
            <a:r>
              <a:rPr lang="en-US" dirty="0" smtClean="0"/>
              <a:t>) -  </a:t>
            </a:r>
            <a:r>
              <a:rPr lang="en-US" b="1" dirty="0" smtClean="0"/>
              <a:t>Benefits Plan Fund - </a:t>
            </a:r>
            <a:r>
              <a:rPr lang="en-US" b="1" dirty="0" err="1" smtClean="0"/>
              <a:t>Colportors</a:t>
            </a:r>
            <a:r>
              <a:rPr lang="en-US" b="1" dirty="0" smtClean="0"/>
              <a:t>. (BPFC)</a:t>
            </a:r>
            <a:endParaRPr lang="en-US" dirty="0"/>
          </a:p>
          <a:p>
            <a:pPr marL="914400" lvl="3" indent="-342900">
              <a:lnSpc>
                <a:spcPct val="200000"/>
              </a:lnSpc>
              <a:buFont typeface="+mj-lt"/>
              <a:buAutoNum type="alphaLcPeriod"/>
            </a:pPr>
            <a:r>
              <a:rPr lang="en-US" b="1" dirty="0"/>
              <a:t>B</a:t>
            </a:r>
            <a:r>
              <a:rPr lang="en-US" dirty="0"/>
              <a:t>asic </a:t>
            </a:r>
            <a:r>
              <a:rPr lang="en-US" b="1" dirty="0" smtClean="0"/>
              <a:t>B</a:t>
            </a:r>
            <a:r>
              <a:rPr lang="en-US" dirty="0" smtClean="0"/>
              <a:t>enefits (</a:t>
            </a:r>
            <a:r>
              <a:rPr lang="en-US" b="1" dirty="0" smtClean="0"/>
              <a:t>BB</a:t>
            </a:r>
            <a:r>
              <a:rPr lang="en-US" dirty="0" smtClean="0"/>
              <a:t>).  </a:t>
            </a:r>
            <a:r>
              <a:rPr lang="en-US" b="1" dirty="0"/>
              <a:t>Basic Fund</a:t>
            </a:r>
            <a:r>
              <a:rPr lang="en-US" b="1" dirty="0" smtClean="0"/>
              <a:t>.(BF)</a:t>
            </a:r>
            <a:endParaRPr lang="en-US" dirty="0"/>
          </a:p>
          <a:p>
            <a:pPr marL="914400" lvl="3" indent="-342900">
              <a:lnSpc>
                <a:spcPct val="200000"/>
              </a:lnSpc>
              <a:buFont typeface="+mj-lt"/>
              <a:buAutoNum type="alphaLcPeriod"/>
            </a:pPr>
            <a:r>
              <a:rPr lang="en-US" b="1" dirty="0"/>
              <a:t>C</a:t>
            </a:r>
            <a:r>
              <a:rPr lang="en-US" dirty="0"/>
              <a:t>ongresses.  </a:t>
            </a:r>
            <a:r>
              <a:rPr lang="en-US" b="1" dirty="0"/>
              <a:t>Spiritual Formation Fund.</a:t>
            </a:r>
            <a:endParaRPr lang="en-US" dirty="0"/>
          </a:p>
          <a:p>
            <a:pPr marL="914400" lvl="3" indent="-342900">
              <a:lnSpc>
                <a:spcPct val="200000"/>
              </a:lnSpc>
              <a:buFont typeface="+mj-lt"/>
              <a:buAutoNum type="alphaLcPeriod"/>
            </a:pPr>
            <a:r>
              <a:rPr lang="en-US" b="1" dirty="0"/>
              <a:t>S</a:t>
            </a:r>
            <a:r>
              <a:rPr lang="en-US" dirty="0"/>
              <a:t>piritual </a:t>
            </a:r>
            <a:r>
              <a:rPr lang="en-US" b="1" dirty="0"/>
              <a:t>R</a:t>
            </a:r>
            <a:r>
              <a:rPr lang="en-US" dirty="0"/>
              <a:t>etreats.  </a:t>
            </a:r>
            <a:r>
              <a:rPr lang="en-US" b="1" dirty="0"/>
              <a:t>Spiritual Formation Funds.</a:t>
            </a:r>
            <a:endParaRPr lang="en-US" dirty="0">
              <a:effectLst/>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par>
                                <p:cTn id="16" presetID="21" presetClass="entr" presetSubtype="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1)">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2000"/>
                                        <p:tgtEl>
                                          <p:spTgt spid="2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1)">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wheel(1)">
                                      <p:cBhvr>
                                        <p:cTn id="50" dur="2000"/>
                                        <p:tgtEl>
                                          <p:spTgt spid="30">
                                            <p:txEl>
                                              <p:pRg st="0" end="0"/>
                                            </p:txEl>
                                          </p:spTgt>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30">
                                            <p:txEl>
                                              <p:pRg st="2" end="2"/>
                                            </p:txEl>
                                          </p:spTgt>
                                        </p:tgtEl>
                                        <p:attrNameLst>
                                          <p:attrName>style.visibility</p:attrName>
                                        </p:attrNameLst>
                                      </p:cBhvr>
                                      <p:to>
                                        <p:strVal val="visible"/>
                                      </p:to>
                                    </p:set>
                                    <p:animEffect transition="in" filter="wheel(1)">
                                      <p:cBhvr>
                                        <p:cTn id="53" dur="2000"/>
                                        <p:tgtEl>
                                          <p:spTgt spid="30">
                                            <p:txEl>
                                              <p:pRg st="2" end="2"/>
                                            </p:txEl>
                                          </p:spTgt>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30">
                                            <p:txEl>
                                              <p:pRg st="3" end="3"/>
                                            </p:txEl>
                                          </p:spTgt>
                                        </p:tgtEl>
                                        <p:attrNameLst>
                                          <p:attrName>style.visibility</p:attrName>
                                        </p:attrNameLst>
                                      </p:cBhvr>
                                      <p:to>
                                        <p:strVal val="visible"/>
                                      </p:to>
                                    </p:set>
                                    <p:animEffect transition="in" filter="wheel(1)">
                                      <p:cBhvr>
                                        <p:cTn id="56" dur="2000"/>
                                        <p:tgtEl>
                                          <p:spTgt spid="30">
                                            <p:txEl>
                                              <p:pRg st="3" end="3"/>
                                            </p:txEl>
                                          </p:spTgt>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30">
                                            <p:txEl>
                                              <p:pRg st="4" end="4"/>
                                            </p:txEl>
                                          </p:spTgt>
                                        </p:tgtEl>
                                        <p:attrNameLst>
                                          <p:attrName>style.visibility</p:attrName>
                                        </p:attrNameLst>
                                      </p:cBhvr>
                                      <p:to>
                                        <p:strVal val="visible"/>
                                      </p:to>
                                    </p:set>
                                    <p:animEffect transition="in" filter="wheel(1)">
                                      <p:cBhvr>
                                        <p:cTn id="59" dur="2000"/>
                                        <p:tgtEl>
                                          <p:spTgt spid="30">
                                            <p:txEl>
                                              <p:pRg st="4" end="4"/>
                                            </p:txEl>
                                          </p:spTgt>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0">
                                            <p:txEl>
                                              <p:pRg st="5" end="5"/>
                                            </p:txEl>
                                          </p:spTgt>
                                        </p:tgtEl>
                                        <p:attrNameLst>
                                          <p:attrName>style.visibility</p:attrName>
                                        </p:attrNameLst>
                                      </p:cBhvr>
                                      <p:to>
                                        <p:strVal val="visible"/>
                                      </p:to>
                                    </p:set>
                                    <p:animEffect transition="in" filter="wheel(1)">
                                      <p:cBhvr>
                                        <p:cTn id="62" dur="20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4" grpId="0" animBg="1"/>
      <p:bldP spid="26" grpId="0" animBg="1"/>
      <p:bldP spid="27" grpId="0" animBg="1"/>
      <p:bldP spid="28" grpId="0" animBg="1"/>
      <p:bldP spid="29" grpId="0" animBg="1"/>
      <p:bldP spid="30"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Callout 1"/>
          <p:cNvSpPr/>
          <p:nvPr/>
        </p:nvSpPr>
        <p:spPr>
          <a:xfrm>
            <a:off x="3962400" y="3581400"/>
            <a:ext cx="2743200" cy="1876455"/>
          </a:xfrm>
          <a:prstGeom prst="leftRightArrowCallout">
            <a:avLst/>
          </a:prstGeom>
          <a:solidFill>
            <a:schemeClr val="tx1"/>
          </a:solidFill>
          <a:ln>
            <a:noFill/>
          </a:ln>
          <a:effectLst>
            <a:glow rad="9779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Arial Black" panose="020B0A04020102020204" pitchFamily="34" charset="0"/>
              </a:rPr>
              <a:t>$</a:t>
            </a:r>
          </a:p>
        </p:txBody>
      </p:sp>
      <p:sp>
        <p:nvSpPr>
          <p:cNvPr id="3" name="TextBox 2"/>
          <p:cNvSpPr txBox="1"/>
          <p:nvPr/>
        </p:nvSpPr>
        <p:spPr>
          <a:xfrm>
            <a:off x="4314988" y="5486400"/>
            <a:ext cx="1905000" cy="1077218"/>
          </a:xfrm>
          <a:prstGeom prst="rect">
            <a:avLst/>
          </a:prstGeom>
          <a:noFill/>
        </p:spPr>
        <p:txBody>
          <a:bodyPr wrap="square" rtlCol="0">
            <a:spAutoFit/>
          </a:bodyPr>
          <a:lstStyle/>
          <a:p>
            <a:pPr algn="ctr"/>
            <a:r>
              <a:rPr lang="es-MX" sz="3200" dirty="0" smtClean="0">
                <a:latin typeface="Arial Black" panose="020B0A04020102020204" pitchFamily="34" charset="0"/>
              </a:rPr>
              <a:t>TITHE</a:t>
            </a:r>
          </a:p>
          <a:p>
            <a:pPr algn="ctr"/>
            <a:r>
              <a:rPr lang="es-MX" sz="3200" dirty="0" smtClean="0">
                <a:latin typeface="Arial Black" panose="020B0A04020102020204" pitchFamily="34" charset="0"/>
              </a:rPr>
              <a:t>T$</a:t>
            </a:r>
            <a:endParaRPr lang="en-US" sz="3200" dirty="0">
              <a:latin typeface="Arial Black" panose="020B0A04020102020204" pitchFamily="34" charset="0"/>
            </a:endParaRPr>
          </a:p>
        </p:txBody>
      </p:sp>
      <p:sp>
        <p:nvSpPr>
          <p:cNvPr id="4" name="Rectangle 3"/>
          <p:cNvSpPr/>
          <p:nvPr/>
        </p:nvSpPr>
        <p:spPr>
          <a:xfrm>
            <a:off x="1924377" y="2286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5" name="Rectangle 4"/>
          <p:cNvSpPr/>
          <p:nvPr/>
        </p:nvSpPr>
        <p:spPr>
          <a:xfrm>
            <a:off x="4495800" y="304800"/>
            <a:ext cx="4495800" cy="707886"/>
          </a:xfrm>
          <a:prstGeom prst="rect">
            <a:avLst/>
          </a:prstGeom>
        </p:spPr>
        <p:txBody>
          <a:bodyPr wrap="square">
            <a:spAutoFit/>
          </a:bodyPr>
          <a:lstStyle/>
          <a:p>
            <a:pPr marL="457200" lvl="0" indent="-457200">
              <a:buFont typeface="+mj-lt"/>
              <a:buAutoNum type="arabicPeriod" startAt="8"/>
            </a:pPr>
            <a:r>
              <a:rPr lang="en-US" sz="2000" b="1" dirty="0"/>
              <a:t>Concepts to be financed according to the source of funds</a:t>
            </a:r>
            <a:r>
              <a:rPr lang="en-US" sz="2000" b="1" dirty="0" smtClean="0"/>
              <a:t>.</a:t>
            </a:r>
            <a:endParaRPr lang="en-US" sz="2000" dirty="0"/>
          </a:p>
        </p:txBody>
      </p:sp>
      <p:pic>
        <p:nvPicPr>
          <p:cNvPr id="6" name="Picture 2" descr="C:\Users\Filiberto M Verduzco\AppData\Local\Microsoft\Windows\Temporary Internet Files\Content.IE5\MNJCCXSV\MC9000390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89177"/>
            <a:ext cx="1616781" cy="1216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24669" y="5212140"/>
            <a:ext cx="1578112" cy="800219"/>
          </a:xfrm>
          <a:prstGeom prst="rect">
            <a:avLst/>
          </a:prstGeom>
          <a:noFill/>
        </p:spPr>
        <p:txBody>
          <a:bodyPr wrap="square" rtlCol="0">
            <a:spAutoFit/>
          </a:bodyPr>
          <a:lstStyle/>
          <a:p>
            <a:pPr algn="ctr"/>
            <a:r>
              <a:rPr lang="en-US" sz="1400" b="1" dirty="0" smtClean="0">
                <a:latin typeface="Arial Narrow" panose="020B0606020202030204" pitchFamily="34" charset="0"/>
              </a:rPr>
              <a:t>BENEFITS PLAN FOR COLPORTORS</a:t>
            </a:r>
          </a:p>
          <a:p>
            <a:pPr algn="ctr"/>
            <a:r>
              <a:rPr lang="en-US" b="1" dirty="0" smtClean="0">
                <a:latin typeface="Arial Black" panose="020B0A04020102020204" pitchFamily="34" charset="0"/>
              </a:rPr>
              <a:t>BPC</a:t>
            </a:r>
            <a:endParaRPr lang="en-US" b="1" dirty="0">
              <a:latin typeface="Arial Black" panose="020B0A04020102020204" pitchFamily="34" charset="0"/>
            </a:endParaRPr>
          </a:p>
        </p:txBody>
      </p:sp>
      <p:sp>
        <p:nvSpPr>
          <p:cNvPr id="8" name="Oval 7"/>
          <p:cNvSpPr/>
          <p:nvPr/>
        </p:nvSpPr>
        <p:spPr>
          <a:xfrm>
            <a:off x="4663440" y="2224751"/>
            <a:ext cx="1280160" cy="1240666"/>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BB</a:t>
            </a:r>
            <a:endParaRPr lang="en-US" sz="4000" b="1" dirty="0"/>
          </a:p>
        </p:txBody>
      </p:sp>
      <p:sp>
        <p:nvSpPr>
          <p:cNvPr id="9" name="TextBox 8"/>
          <p:cNvSpPr txBox="1"/>
          <p:nvPr/>
        </p:nvSpPr>
        <p:spPr>
          <a:xfrm>
            <a:off x="5979994" y="2583474"/>
            <a:ext cx="1219200" cy="523220"/>
          </a:xfrm>
          <a:prstGeom prst="rect">
            <a:avLst/>
          </a:prstGeom>
          <a:noFill/>
        </p:spPr>
        <p:txBody>
          <a:bodyPr wrap="square" rtlCol="0">
            <a:spAutoFit/>
          </a:bodyPr>
          <a:lstStyle/>
          <a:p>
            <a:pPr algn="ctr"/>
            <a:r>
              <a:rPr lang="es-MX" sz="1400" b="1" dirty="0" smtClean="0">
                <a:latin typeface="Arial Narrow" panose="020B0606020202030204" pitchFamily="34" charset="0"/>
              </a:rPr>
              <a:t>BASIC BENEFITS</a:t>
            </a:r>
            <a:endParaRPr lang="en-US" sz="1400" b="1" dirty="0">
              <a:latin typeface="Arial Narrow" panose="020B0606020202030204" pitchFamily="34" charset="0"/>
            </a:endParaRPr>
          </a:p>
        </p:txBody>
      </p:sp>
      <p:sp>
        <p:nvSpPr>
          <p:cNvPr id="10" name="Rectangle 9"/>
          <p:cNvSpPr/>
          <p:nvPr/>
        </p:nvSpPr>
        <p:spPr>
          <a:xfrm>
            <a:off x="7097593" y="2413337"/>
            <a:ext cx="1894007" cy="1015663"/>
          </a:xfrm>
          <a:prstGeom prst="rect">
            <a:avLst/>
          </a:prstGeom>
        </p:spPr>
        <p:txBody>
          <a:bodyPr wrap="square">
            <a:spAutoFit/>
          </a:bodyPr>
          <a:lstStyle/>
          <a:p>
            <a:pPr marL="0" lvl="2"/>
            <a:r>
              <a:rPr lang="en-US" sz="1200" dirty="0">
                <a:latin typeface="Arial Narrow" panose="020B0606020202030204" pitchFamily="34" charset="0"/>
              </a:rPr>
              <a:t>Educational benefits.</a:t>
            </a:r>
          </a:p>
          <a:p>
            <a:pPr marL="0" lvl="2"/>
            <a:r>
              <a:rPr lang="en-US" sz="1200" dirty="0">
                <a:latin typeface="Arial Narrow" panose="020B0606020202030204" pitchFamily="34" charset="0"/>
              </a:rPr>
              <a:t>Medical benefits.</a:t>
            </a:r>
          </a:p>
          <a:p>
            <a:pPr marL="0" lvl="2"/>
            <a:r>
              <a:rPr lang="en-US" sz="1200" dirty="0">
                <a:latin typeface="Arial Narrow" panose="020B0606020202030204" pitchFamily="34" charset="0"/>
              </a:rPr>
              <a:t>Rent benefits.</a:t>
            </a:r>
          </a:p>
          <a:p>
            <a:pPr marL="0" lvl="2"/>
            <a:r>
              <a:rPr lang="en-US" sz="1200" dirty="0">
                <a:latin typeface="Arial Narrow" panose="020B0606020202030204" pitchFamily="34" charset="0"/>
              </a:rPr>
              <a:t>Transportation benefits.</a:t>
            </a:r>
          </a:p>
          <a:p>
            <a:pPr marL="0" lvl="2"/>
            <a:r>
              <a:rPr lang="en-US" sz="1200" dirty="0">
                <a:latin typeface="Arial Narrow" panose="020B0606020202030204" pitchFamily="34" charset="0"/>
              </a:rPr>
              <a:t>Vacations.</a:t>
            </a:r>
          </a:p>
        </p:txBody>
      </p:sp>
      <p:pic>
        <p:nvPicPr>
          <p:cNvPr id="11" name="Picture 5" descr="C:\Users\Filiberto M Verduzco\AppData\Local\Microsoft\Windows\Temporary Internet Files\Content.IE5\MNJCCXSV\MC9003329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152" y="3657600"/>
            <a:ext cx="1752600" cy="17171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629400" y="5496580"/>
            <a:ext cx="2286000" cy="738664"/>
          </a:xfrm>
          <a:prstGeom prst="rect">
            <a:avLst/>
          </a:prstGeom>
        </p:spPr>
        <p:txBody>
          <a:bodyPr wrap="square">
            <a:spAutoFit/>
          </a:bodyPr>
          <a:lstStyle/>
          <a:p>
            <a:pPr marL="0" lvl="2" algn="ctr"/>
            <a:r>
              <a:rPr lang="en-US" sz="1400" b="1" dirty="0" smtClean="0">
                <a:latin typeface="Arial Narrow" panose="020B0606020202030204" pitchFamily="34" charset="0"/>
              </a:rPr>
              <a:t>SPIRITUAL  FORMATION</a:t>
            </a:r>
          </a:p>
          <a:p>
            <a:pPr marL="0" lvl="2" algn="ctr"/>
            <a:r>
              <a:rPr lang="en-US" sz="1400" dirty="0" smtClean="0">
                <a:latin typeface="Arial Narrow" panose="020B0606020202030204" pitchFamily="34" charset="0"/>
              </a:rPr>
              <a:t>Congresses </a:t>
            </a:r>
            <a:r>
              <a:rPr lang="en-US" sz="1400" dirty="0">
                <a:latin typeface="Arial Narrow" panose="020B0606020202030204" pitchFamily="34" charset="0"/>
              </a:rPr>
              <a:t>attendance</a:t>
            </a:r>
          </a:p>
          <a:p>
            <a:pPr marL="0" lvl="2" algn="ctr"/>
            <a:r>
              <a:rPr lang="en-US" sz="1400" dirty="0">
                <a:latin typeface="Arial Narrow" panose="020B0606020202030204" pitchFamily="34" charset="0"/>
              </a:rPr>
              <a:t>Spiritual retreats</a:t>
            </a: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80">
                                          <p:stCondLst>
                                            <p:cond delay="0"/>
                                          </p:stCondLst>
                                        </p:cTn>
                                        <p:tgtEl>
                                          <p:spTgt spid="9"/>
                                        </p:tgtEl>
                                      </p:cBhvr>
                                    </p:animEffect>
                                    <p:anim calcmode="lin" valueType="num">
                                      <p:cBhvr>
                                        <p:cTn id="9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7" dur="26">
                                          <p:stCondLst>
                                            <p:cond delay="650"/>
                                          </p:stCondLst>
                                        </p:cTn>
                                        <p:tgtEl>
                                          <p:spTgt spid="9"/>
                                        </p:tgtEl>
                                      </p:cBhvr>
                                      <p:to x="100000" y="60000"/>
                                    </p:animScale>
                                    <p:animScale>
                                      <p:cBhvr>
                                        <p:cTn id="98" dur="166" decel="50000">
                                          <p:stCondLst>
                                            <p:cond delay="676"/>
                                          </p:stCondLst>
                                        </p:cTn>
                                        <p:tgtEl>
                                          <p:spTgt spid="9"/>
                                        </p:tgtEl>
                                      </p:cBhvr>
                                      <p:to x="100000" y="100000"/>
                                    </p:animScale>
                                    <p:animScale>
                                      <p:cBhvr>
                                        <p:cTn id="99" dur="26">
                                          <p:stCondLst>
                                            <p:cond delay="1312"/>
                                          </p:stCondLst>
                                        </p:cTn>
                                        <p:tgtEl>
                                          <p:spTgt spid="9"/>
                                        </p:tgtEl>
                                      </p:cBhvr>
                                      <p:to x="100000" y="80000"/>
                                    </p:animScale>
                                    <p:animScale>
                                      <p:cBhvr>
                                        <p:cTn id="100" dur="166" decel="50000">
                                          <p:stCondLst>
                                            <p:cond delay="1338"/>
                                          </p:stCondLst>
                                        </p:cTn>
                                        <p:tgtEl>
                                          <p:spTgt spid="9"/>
                                        </p:tgtEl>
                                      </p:cBhvr>
                                      <p:to x="100000" y="100000"/>
                                    </p:animScale>
                                    <p:animScale>
                                      <p:cBhvr>
                                        <p:cTn id="101" dur="26">
                                          <p:stCondLst>
                                            <p:cond delay="1642"/>
                                          </p:stCondLst>
                                        </p:cTn>
                                        <p:tgtEl>
                                          <p:spTgt spid="9"/>
                                        </p:tgtEl>
                                      </p:cBhvr>
                                      <p:to x="100000" y="90000"/>
                                    </p:animScale>
                                    <p:animScale>
                                      <p:cBhvr>
                                        <p:cTn id="102" dur="166" decel="50000">
                                          <p:stCondLst>
                                            <p:cond delay="1668"/>
                                          </p:stCondLst>
                                        </p:cTn>
                                        <p:tgtEl>
                                          <p:spTgt spid="9"/>
                                        </p:tgtEl>
                                      </p:cBhvr>
                                      <p:to x="100000" y="100000"/>
                                    </p:animScale>
                                    <p:animScale>
                                      <p:cBhvr>
                                        <p:cTn id="103" dur="26">
                                          <p:stCondLst>
                                            <p:cond delay="1808"/>
                                          </p:stCondLst>
                                        </p:cTn>
                                        <p:tgtEl>
                                          <p:spTgt spid="9"/>
                                        </p:tgtEl>
                                      </p:cBhvr>
                                      <p:to x="100000" y="95000"/>
                                    </p:animScale>
                                    <p:animScale>
                                      <p:cBhvr>
                                        <p:cTn id="104" dur="166" decel="50000">
                                          <p:stCondLst>
                                            <p:cond delay="1834"/>
                                          </p:stCondLst>
                                        </p:cTn>
                                        <p:tgtEl>
                                          <p:spTgt spid="9"/>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heel(1)">
                                      <p:cBhvr>
                                        <p:cTn id="109" dur="2000"/>
                                        <p:tgtEl>
                                          <p:spTgt spid="10"/>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wipe(down)">
                                      <p:cBhvr>
                                        <p:cTn id="114" dur="580">
                                          <p:stCondLst>
                                            <p:cond delay="0"/>
                                          </p:stCondLst>
                                        </p:cTn>
                                        <p:tgtEl>
                                          <p:spTgt spid="11"/>
                                        </p:tgtEl>
                                      </p:cBhvr>
                                    </p:animEffect>
                                    <p:anim calcmode="lin" valueType="num">
                                      <p:cBhvr>
                                        <p:cTn id="1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0" dur="26">
                                          <p:stCondLst>
                                            <p:cond delay="650"/>
                                          </p:stCondLst>
                                        </p:cTn>
                                        <p:tgtEl>
                                          <p:spTgt spid="11"/>
                                        </p:tgtEl>
                                      </p:cBhvr>
                                      <p:to x="100000" y="60000"/>
                                    </p:animScale>
                                    <p:animScale>
                                      <p:cBhvr>
                                        <p:cTn id="121" dur="166" decel="50000">
                                          <p:stCondLst>
                                            <p:cond delay="676"/>
                                          </p:stCondLst>
                                        </p:cTn>
                                        <p:tgtEl>
                                          <p:spTgt spid="11"/>
                                        </p:tgtEl>
                                      </p:cBhvr>
                                      <p:to x="100000" y="100000"/>
                                    </p:animScale>
                                    <p:animScale>
                                      <p:cBhvr>
                                        <p:cTn id="122" dur="26">
                                          <p:stCondLst>
                                            <p:cond delay="1312"/>
                                          </p:stCondLst>
                                        </p:cTn>
                                        <p:tgtEl>
                                          <p:spTgt spid="11"/>
                                        </p:tgtEl>
                                      </p:cBhvr>
                                      <p:to x="100000" y="80000"/>
                                    </p:animScale>
                                    <p:animScale>
                                      <p:cBhvr>
                                        <p:cTn id="123" dur="166" decel="50000">
                                          <p:stCondLst>
                                            <p:cond delay="1338"/>
                                          </p:stCondLst>
                                        </p:cTn>
                                        <p:tgtEl>
                                          <p:spTgt spid="11"/>
                                        </p:tgtEl>
                                      </p:cBhvr>
                                      <p:to x="100000" y="100000"/>
                                    </p:animScale>
                                    <p:animScale>
                                      <p:cBhvr>
                                        <p:cTn id="124" dur="26">
                                          <p:stCondLst>
                                            <p:cond delay="1642"/>
                                          </p:stCondLst>
                                        </p:cTn>
                                        <p:tgtEl>
                                          <p:spTgt spid="11"/>
                                        </p:tgtEl>
                                      </p:cBhvr>
                                      <p:to x="100000" y="90000"/>
                                    </p:animScale>
                                    <p:animScale>
                                      <p:cBhvr>
                                        <p:cTn id="125" dur="166" decel="50000">
                                          <p:stCondLst>
                                            <p:cond delay="1668"/>
                                          </p:stCondLst>
                                        </p:cTn>
                                        <p:tgtEl>
                                          <p:spTgt spid="11"/>
                                        </p:tgtEl>
                                      </p:cBhvr>
                                      <p:to x="100000" y="100000"/>
                                    </p:animScale>
                                    <p:animScale>
                                      <p:cBhvr>
                                        <p:cTn id="126" dur="26">
                                          <p:stCondLst>
                                            <p:cond delay="1808"/>
                                          </p:stCondLst>
                                        </p:cTn>
                                        <p:tgtEl>
                                          <p:spTgt spid="11"/>
                                        </p:tgtEl>
                                      </p:cBhvr>
                                      <p:to x="100000" y="95000"/>
                                    </p:animScale>
                                    <p:animScale>
                                      <p:cBhvr>
                                        <p:cTn id="127" dur="166" decel="50000">
                                          <p:stCondLst>
                                            <p:cond delay="1834"/>
                                          </p:stCondLst>
                                        </p:cTn>
                                        <p:tgtEl>
                                          <p:spTgt spid="11"/>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down)">
                                      <p:cBhvr>
                                        <p:cTn id="132" dur="580">
                                          <p:stCondLst>
                                            <p:cond delay="0"/>
                                          </p:stCondLst>
                                        </p:cTn>
                                        <p:tgtEl>
                                          <p:spTgt spid="12"/>
                                        </p:tgtEl>
                                      </p:cBhvr>
                                    </p:animEffect>
                                    <p:anim calcmode="lin" valueType="num">
                                      <p:cBhvr>
                                        <p:cTn id="1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8" dur="26">
                                          <p:stCondLst>
                                            <p:cond delay="650"/>
                                          </p:stCondLst>
                                        </p:cTn>
                                        <p:tgtEl>
                                          <p:spTgt spid="12"/>
                                        </p:tgtEl>
                                      </p:cBhvr>
                                      <p:to x="100000" y="60000"/>
                                    </p:animScale>
                                    <p:animScale>
                                      <p:cBhvr>
                                        <p:cTn id="139" dur="166" decel="50000">
                                          <p:stCondLst>
                                            <p:cond delay="676"/>
                                          </p:stCondLst>
                                        </p:cTn>
                                        <p:tgtEl>
                                          <p:spTgt spid="12"/>
                                        </p:tgtEl>
                                      </p:cBhvr>
                                      <p:to x="100000" y="100000"/>
                                    </p:animScale>
                                    <p:animScale>
                                      <p:cBhvr>
                                        <p:cTn id="140" dur="26">
                                          <p:stCondLst>
                                            <p:cond delay="1312"/>
                                          </p:stCondLst>
                                        </p:cTn>
                                        <p:tgtEl>
                                          <p:spTgt spid="12"/>
                                        </p:tgtEl>
                                      </p:cBhvr>
                                      <p:to x="100000" y="80000"/>
                                    </p:animScale>
                                    <p:animScale>
                                      <p:cBhvr>
                                        <p:cTn id="141" dur="166" decel="50000">
                                          <p:stCondLst>
                                            <p:cond delay="1338"/>
                                          </p:stCondLst>
                                        </p:cTn>
                                        <p:tgtEl>
                                          <p:spTgt spid="12"/>
                                        </p:tgtEl>
                                      </p:cBhvr>
                                      <p:to x="100000" y="100000"/>
                                    </p:animScale>
                                    <p:animScale>
                                      <p:cBhvr>
                                        <p:cTn id="142" dur="26">
                                          <p:stCondLst>
                                            <p:cond delay="1642"/>
                                          </p:stCondLst>
                                        </p:cTn>
                                        <p:tgtEl>
                                          <p:spTgt spid="12"/>
                                        </p:tgtEl>
                                      </p:cBhvr>
                                      <p:to x="100000" y="90000"/>
                                    </p:animScale>
                                    <p:animScale>
                                      <p:cBhvr>
                                        <p:cTn id="143" dur="166" decel="50000">
                                          <p:stCondLst>
                                            <p:cond delay="1668"/>
                                          </p:stCondLst>
                                        </p:cTn>
                                        <p:tgtEl>
                                          <p:spTgt spid="12"/>
                                        </p:tgtEl>
                                      </p:cBhvr>
                                      <p:to x="100000" y="100000"/>
                                    </p:animScale>
                                    <p:animScale>
                                      <p:cBhvr>
                                        <p:cTn id="144" dur="26">
                                          <p:stCondLst>
                                            <p:cond delay="1808"/>
                                          </p:stCondLst>
                                        </p:cTn>
                                        <p:tgtEl>
                                          <p:spTgt spid="12"/>
                                        </p:tgtEl>
                                      </p:cBhvr>
                                      <p:to x="100000" y="95000"/>
                                    </p:animScale>
                                    <p:animScale>
                                      <p:cBhvr>
                                        <p:cTn id="14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9" grpId="0"/>
      <p:bldP spid="10"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4572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4495800" y="533400"/>
            <a:ext cx="4495800" cy="769441"/>
          </a:xfrm>
          <a:prstGeom prst="rect">
            <a:avLst/>
          </a:prstGeom>
        </p:spPr>
        <p:txBody>
          <a:bodyPr wrap="square">
            <a:spAutoFit/>
          </a:bodyPr>
          <a:lstStyle/>
          <a:p>
            <a:pPr marL="457200" indent="-457200" algn="r">
              <a:buFont typeface="+mj-lt"/>
              <a:buAutoNum type="arabicPeriod" startAt="9"/>
            </a:pPr>
            <a:r>
              <a:rPr lang="en-US" sz="2000" b="1" dirty="0"/>
              <a:t>Concepts to be financed with  </a:t>
            </a:r>
            <a:r>
              <a:rPr lang="en-US" sz="2000" b="1" dirty="0" smtClean="0"/>
              <a:t> </a:t>
            </a:r>
            <a:r>
              <a:rPr lang="en-US" sz="2400" b="1" dirty="0" smtClean="0"/>
              <a:t>Non-Tithe </a:t>
            </a:r>
            <a:r>
              <a:rPr lang="en-US" sz="2400" b="1" dirty="0"/>
              <a:t>Funds</a:t>
            </a:r>
            <a:r>
              <a:rPr lang="en-US" sz="2400" b="1" dirty="0" smtClean="0"/>
              <a:t>.</a:t>
            </a:r>
            <a:endParaRPr lang="en-US" sz="2000" dirty="0"/>
          </a:p>
        </p:txBody>
      </p:sp>
      <p:cxnSp>
        <p:nvCxnSpPr>
          <p:cNvPr id="5" name="Straight Connector 4"/>
          <p:cNvCxnSpPr/>
          <p:nvPr/>
        </p:nvCxnSpPr>
        <p:spPr>
          <a:xfrm>
            <a:off x="2057400" y="2895600"/>
            <a:ext cx="6838623" cy="0"/>
          </a:xfrm>
          <a:prstGeom prst="line">
            <a:avLst/>
          </a:prstGeom>
          <a:ln w="762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1642739"/>
            <a:ext cx="914400"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Type and Level</a:t>
            </a:r>
          </a:p>
          <a:p>
            <a:pPr algn="ctr"/>
            <a:r>
              <a:rPr lang="en-US" sz="1000" b="1" dirty="0" smtClean="0">
                <a:latin typeface="Arial" pitchFamily="34" charset="0"/>
                <a:cs typeface="Arial" pitchFamily="34" charset="0"/>
              </a:rPr>
              <a:t>Benefits</a:t>
            </a:r>
            <a:endParaRPr lang="en-US" sz="1000" b="1" dirty="0">
              <a:latin typeface="Arial" pitchFamily="34" charset="0"/>
              <a:cs typeface="Arial" pitchFamily="34" charset="0"/>
            </a:endParaRPr>
          </a:p>
        </p:txBody>
      </p:sp>
      <p:sp>
        <p:nvSpPr>
          <p:cNvPr id="19" name="TextBox 18"/>
          <p:cNvSpPr txBox="1"/>
          <p:nvPr/>
        </p:nvSpPr>
        <p:spPr>
          <a:xfrm>
            <a:off x="3886200" y="1648096"/>
            <a:ext cx="914400" cy="523220"/>
          </a:xfrm>
          <a:prstGeom prst="rect">
            <a:avLst/>
          </a:prstGeom>
          <a:noFill/>
        </p:spPr>
        <p:txBody>
          <a:bodyPr wrap="square" rtlCol="0">
            <a:spAutoFit/>
          </a:bodyPr>
          <a:lstStyle/>
          <a:p>
            <a:pPr algn="ctr"/>
            <a:r>
              <a:rPr lang="en-US" sz="1000" b="1" dirty="0" smtClean="0">
                <a:latin typeface="Arial" pitchFamily="34" charset="0"/>
                <a:cs typeface="Arial" pitchFamily="34" charset="0"/>
              </a:rPr>
              <a:t>Literature</a:t>
            </a:r>
          </a:p>
          <a:p>
            <a:pPr algn="ctr"/>
            <a:r>
              <a:rPr lang="en-US" sz="1000" b="1" dirty="0" smtClean="0">
                <a:latin typeface="Arial" pitchFamily="34" charset="0"/>
                <a:cs typeface="Arial" pitchFamily="34" charset="0"/>
              </a:rPr>
              <a:t>Evangelists</a:t>
            </a:r>
          </a:p>
          <a:p>
            <a:pPr algn="ctr"/>
            <a:r>
              <a:rPr lang="en-US" sz="800" b="1" dirty="0" smtClean="0">
                <a:latin typeface="Arial" pitchFamily="34" charset="0"/>
                <a:cs typeface="Arial" pitchFamily="34" charset="0"/>
              </a:rPr>
              <a:t>Classification</a:t>
            </a:r>
            <a:endParaRPr lang="en-US" sz="800" b="1" dirty="0">
              <a:latin typeface="Arial" pitchFamily="34" charset="0"/>
              <a:cs typeface="Arial" pitchFamily="34" charset="0"/>
            </a:endParaRPr>
          </a:p>
        </p:txBody>
      </p:sp>
      <p:sp>
        <p:nvSpPr>
          <p:cNvPr id="20" name="TextBox 19"/>
          <p:cNvSpPr txBox="1"/>
          <p:nvPr/>
        </p:nvSpPr>
        <p:spPr>
          <a:xfrm>
            <a:off x="5056496" y="175174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a:t>
            </a:r>
          </a:p>
          <a:p>
            <a:pPr algn="ctr"/>
            <a:r>
              <a:rPr lang="en-US" sz="1000" b="1" dirty="0" smtClean="0">
                <a:latin typeface="Arial" pitchFamily="34" charset="0"/>
                <a:cs typeface="Arial" pitchFamily="34" charset="0"/>
              </a:rPr>
              <a:t>Source</a:t>
            </a:r>
          </a:p>
        </p:txBody>
      </p:sp>
      <p:sp>
        <p:nvSpPr>
          <p:cNvPr id="21" name="TextBox 20"/>
          <p:cNvSpPr txBox="1"/>
          <p:nvPr/>
        </p:nvSpPr>
        <p:spPr>
          <a:xfrm>
            <a:off x="6206012" y="1752600"/>
            <a:ext cx="10668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 Organization</a:t>
            </a:r>
          </a:p>
        </p:txBody>
      </p:sp>
      <p:sp>
        <p:nvSpPr>
          <p:cNvPr id="22" name="TextBox 21"/>
          <p:cNvSpPr txBox="1"/>
          <p:nvPr/>
        </p:nvSpPr>
        <p:spPr>
          <a:xfrm>
            <a:off x="7364104" y="1774349"/>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a:t>
            </a:r>
          </a:p>
          <a:p>
            <a:pPr algn="ctr"/>
            <a:r>
              <a:rPr lang="en-US" sz="1000" b="1" dirty="0" smtClean="0">
                <a:latin typeface="Arial" pitchFamily="34" charset="0"/>
                <a:cs typeface="Arial" pitchFamily="34" charset="0"/>
              </a:rPr>
              <a:t>Manager</a:t>
            </a:r>
          </a:p>
        </p:txBody>
      </p:sp>
      <p:sp>
        <p:nvSpPr>
          <p:cNvPr id="24" name="Oval 23"/>
          <p:cNvSpPr/>
          <p:nvPr/>
        </p:nvSpPr>
        <p:spPr>
          <a:xfrm>
            <a:off x="2875610" y="2156642"/>
            <a:ext cx="533400" cy="3659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t>
            </a:r>
            <a:endParaRPr lang="en-US" sz="2000" b="1" dirty="0"/>
          </a:p>
        </p:txBody>
      </p:sp>
      <p:pic>
        <p:nvPicPr>
          <p:cNvPr id="2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4112620" y="2169705"/>
            <a:ext cx="381000" cy="365918"/>
          </a:xfrm>
          <a:prstGeom prst="rect">
            <a:avLst/>
          </a:prstGeom>
          <a:noFill/>
          <a:extLst>
            <a:ext uri="{909E8E84-426E-40dd-AFC4-6F175D3DCCD1}">
              <a14:hiddenFill xmlns:a14="http://schemas.microsoft.com/office/drawing/2010/main">
                <a:solidFill>
                  <a:srgbClr val="FFFFFF"/>
                </a:solidFill>
              </a14:hiddenFill>
            </a:ext>
          </a:extLst>
        </p:spPr>
      </p:pic>
      <p:sp>
        <p:nvSpPr>
          <p:cNvPr id="26" name="Left-Right Arrow Callout 25"/>
          <p:cNvSpPr/>
          <p:nvPr/>
        </p:nvSpPr>
        <p:spPr>
          <a:xfrm>
            <a:off x="5203170" y="2156642"/>
            <a:ext cx="609600" cy="365918"/>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27" name="Trapezoid 26"/>
          <p:cNvSpPr/>
          <p:nvPr/>
        </p:nvSpPr>
        <p:spPr>
          <a:xfrm>
            <a:off x="6479968" y="2156642"/>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28" name="Trapezoid 27"/>
          <p:cNvSpPr/>
          <p:nvPr/>
        </p:nvSpPr>
        <p:spPr>
          <a:xfrm>
            <a:off x="7543800" y="2141560"/>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Up Arrow 28"/>
          <p:cNvSpPr/>
          <p:nvPr/>
        </p:nvSpPr>
        <p:spPr>
          <a:xfrm>
            <a:off x="7620000" y="2171724"/>
            <a:ext cx="381000" cy="350836"/>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t>
            </a:r>
            <a:endParaRPr lang="en-US" b="1" dirty="0">
              <a:solidFill>
                <a:schemeClr val="tx1"/>
              </a:solidFill>
            </a:endParaRPr>
          </a:p>
        </p:txBody>
      </p:sp>
      <p:sp>
        <p:nvSpPr>
          <p:cNvPr id="4" name="TextBox 3"/>
          <p:cNvSpPr txBox="1"/>
          <p:nvPr/>
        </p:nvSpPr>
        <p:spPr>
          <a:xfrm>
            <a:off x="2057400" y="3352800"/>
            <a:ext cx="6838623" cy="3416320"/>
          </a:xfrm>
          <a:prstGeom prst="rect">
            <a:avLst/>
          </a:prstGeom>
          <a:noFill/>
        </p:spPr>
        <p:txBody>
          <a:bodyPr wrap="square" rtlCol="0">
            <a:spAutoFit/>
          </a:bodyPr>
          <a:lstStyle/>
          <a:p>
            <a:pPr marL="342900" lvl="0" indent="-342900">
              <a:lnSpc>
                <a:spcPct val="200000"/>
              </a:lnSpc>
              <a:buFont typeface="+mj-lt"/>
              <a:buAutoNum type="arabicPeriod"/>
            </a:pPr>
            <a:r>
              <a:rPr lang="en-US" dirty="0"/>
              <a:t>Training Programs.  </a:t>
            </a:r>
            <a:r>
              <a:rPr lang="en-US" b="1" dirty="0"/>
              <a:t>P</a:t>
            </a:r>
            <a:r>
              <a:rPr lang="en-US" dirty="0"/>
              <a:t>rofessional </a:t>
            </a:r>
            <a:r>
              <a:rPr lang="en-US" b="1" dirty="0" smtClean="0"/>
              <a:t>T</a:t>
            </a:r>
            <a:r>
              <a:rPr lang="en-US" dirty="0" smtClean="0"/>
              <a:t>raining  </a:t>
            </a:r>
            <a:r>
              <a:rPr lang="en-US" b="1" dirty="0" smtClean="0"/>
              <a:t>F</a:t>
            </a:r>
            <a:r>
              <a:rPr lang="en-US" dirty="0" smtClean="0"/>
              <a:t>und. (</a:t>
            </a:r>
            <a:r>
              <a:rPr lang="en-US" b="1" dirty="0" smtClean="0">
                <a:latin typeface="Arial Black" panose="020B0A04020102020204" pitchFamily="34" charset="0"/>
              </a:rPr>
              <a:t>PTF</a:t>
            </a:r>
            <a:r>
              <a:rPr lang="en-US" dirty="0" smtClean="0"/>
              <a:t>)</a:t>
            </a:r>
            <a:endParaRPr lang="en-US" dirty="0"/>
          </a:p>
          <a:p>
            <a:pPr marL="342900" lvl="0" indent="-342900">
              <a:lnSpc>
                <a:spcPct val="200000"/>
              </a:lnSpc>
              <a:buFont typeface="+mj-lt"/>
              <a:buAutoNum type="arabicPeriod"/>
            </a:pPr>
            <a:r>
              <a:rPr lang="en-US" dirty="0"/>
              <a:t>Evaluation meetings.  Literature Evangelist and Associate Directors.  Professional </a:t>
            </a:r>
            <a:r>
              <a:rPr lang="en-US" dirty="0" smtClean="0"/>
              <a:t>Training </a:t>
            </a:r>
            <a:r>
              <a:rPr lang="en-US" dirty="0"/>
              <a:t>Fund</a:t>
            </a:r>
            <a:r>
              <a:rPr lang="en-US" dirty="0" smtClean="0"/>
              <a:t>. (</a:t>
            </a:r>
            <a:r>
              <a:rPr lang="en-US" b="1" dirty="0" smtClean="0">
                <a:latin typeface="Arial Black" panose="020B0A04020102020204" pitchFamily="34" charset="0"/>
              </a:rPr>
              <a:t>PTF</a:t>
            </a:r>
            <a:r>
              <a:rPr lang="en-US" dirty="0" smtClean="0"/>
              <a:t>)</a:t>
            </a:r>
            <a:endParaRPr lang="en-US" dirty="0"/>
          </a:p>
          <a:p>
            <a:pPr marL="342900" lvl="0" indent="-342900">
              <a:lnSpc>
                <a:spcPct val="200000"/>
              </a:lnSpc>
              <a:buFont typeface="+mj-lt"/>
              <a:buAutoNum type="arabicPeriod"/>
            </a:pPr>
            <a:r>
              <a:rPr lang="en-US" dirty="0"/>
              <a:t>Special meetings.  Professional </a:t>
            </a:r>
            <a:r>
              <a:rPr lang="en-US" b="1" dirty="0" smtClean="0"/>
              <a:t>T</a:t>
            </a:r>
            <a:r>
              <a:rPr lang="en-US" dirty="0" smtClean="0"/>
              <a:t>raining </a:t>
            </a:r>
            <a:r>
              <a:rPr lang="en-US" dirty="0"/>
              <a:t>Fund</a:t>
            </a:r>
            <a:r>
              <a:rPr lang="en-US" dirty="0" smtClean="0"/>
              <a:t>. (</a:t>
            </a:r>
            <a:r>
              <a:rPr lang="en-US" b="1" dirty="0" smtClean="0">
                <a:latin typeface="Arial Black" panose="020B0A04020102020204" pitchFamily="34" charset="0"/>
              </a:rPr>
              <a:t>PTF</a:t>
            </a:r>
            <a:r>
              <a:rPr lang="en-US" dirty="0" smtClean="0"/>
              <a:t>)</a:t>
            </a:r>
            <a:endParaRPr lang="en-US" dirty="0"/>
          </a:p>
          <a:p>
            <a:pPr marL="342900" lvl="0" indent="-342900">
              <a:lnSpc>
                <a:spcPct val="200000"/>
              </a:lnSpc>
              <a:buFont typeface="+mj-lt"/>
              <a:buAutoNum type="arabicPeriod"/>
            </a:pPr>
            <a:r>
              <a:rPr lang="en-US" dirty="0"/>
              <a:t>Sales Incentives.  Courtesy Fund</a:t>
            </a:r>
            <a:r>
              <a:rPr lang="en-US" dirty="0" smtClean="0"/>
              <a:t>. (</a:t>
            </a:r>
            <a:r>
              <a:rPr lang="en-US" b="1" dirty="0" smtClean="0">
                <a:latin typeface="Arial Black" panose="020B0A04020102020204" pitchFamily="34" charset="0"/>
              </a:rPr>
              <a:t>CF</a:t>
            </a:r>
            <a:r>
              <a:rPr lang="en-US" dirty="0" smtClean="0"/>
              <a:t>)</a:t>
            </a:r>
            <a:endParaRPr lang="en-US" dirty="0"/>
          </a:p>
          <a:p>
            <a:pPr marL="342900" lvl="0" indent="-342900">
              <a:lnSpc>
                <a:spcPct val="200000"/>
              </a:lnSpc>
              <a:buFont typeface="+mj-lt"/>
              <a:buAutoNum type="arabicPeriod"/>
            </a:pPr>
            <a:r>
              <a:rPr lang="en-US" dirty="0"/>
              <a:t>Associate Directors’ Salaries and Benefits.  </a:t>
            </a:r>
            <a:r>
              <a:rPr lang="en-US" b="1" dirty="0"/>
              <a:t>Leadership Fund</a:t>
            </a:r>
            <a:r>
              <a:rPr lang="en-US" b="1" dirty="0" smtClean="0"/>
              <a:t>. (</a:t>
            </a:r>
            <a:r>
              <a:rPr lang="en-US" b="1" dirty="0" smtClean="0">
                <a:latin typeface="Arial Black" panose="020B0A04020102020204" pitchFamily="34" charset="0"/>
              </a:rPr>
              <a:t>LF</a:t>
            </a:r>
            <a:r>
              <a:rPr lang="en-US" b="1" dirty="0" smtClean="0"/>
              <a:t>)</a:t>
            </a:r>
            <a:endParaRPr lang="en-US" dirty="0"/>
          </a:p>
        </p:txBody>
      </p:sp>
    </p:spTree>
    <p:extLst>
      <p:ext uri="{BB962C8B-B14F-4D97-AF65-F5344CB8AC3E}">
        <p14:creationId xmlns:p14="http://schemas.microsoft.com/office/powerpoint/2010/main" val="14846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par>
                                <p:cTn id="16" presetID="21" presetClass="entr" presetSubtype="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1)">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2000"/>
                                        <p:tgtEl>
                                          <p:spTgt spid="2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1)">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heel(1)">
                                      <p:cBhvr>
                                        <p:cTn id="50" dur="20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heel(1)">
                                      <p:cBhvr>
                                        <p:cTn id="55" dur="20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wheel(1)">
                                      <p:cBhvr>
                                        <p:cTn id="60" dur="20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wheel(1)">
                                      <p:cBhvr>
                                        <p:cTn id="65" dur="20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wheel(1)">
                                      <p:cBhvr>
                                        <p:cTn id="7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4" grpId="0" animBg="1"/>
      <p:bldP spid="26" grpId="0" animBg="1"/>
      <p:bldP spid="27" grpId="0" animBg="1"/>
      <p:bldP spid="28" grpId="0" animBg="1"/>
      <p:bldP spid="29" grpId="0" animBg="1"/>
      <p:bldP spid="4"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Callout 1"/>
          <p:cNvSpPr/>
          <p:nvPr/>
        </p:nvSpPr>
        <p:spPr>
          <a:xfrm>
            <a:off x="3962400" y="3764724"/>
            <a:ext cx="2743200" cy="1876455"/>
          </a:xfrm>
          <a:prstGeom prst="leftRightArrowCallout">
            <a:avLst/>
          </a:prstGeom>
          <a:solidFill>
            <a:schemeClr val="tx1"/>
          </a:solidFill>
          <a:ln>
            <a:noFill/>
          </a:ln>
          <a:effectLst>
            <a:glow rad="10541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Arial Black" panose="020B0A04020102020204" pitchFamily="34" charset="0"/>
              </a:rPr>
              <a:t>$</a:t>
            </a:r>
          </a:p>
        </p:txBody>
      </p:sp>
      <p:sp>
        <p:nvSpPr>
          <p:cNvPr id="3" name="TextBox 2"/>
          <p:cNvSpPr txBox="1"/>
          <p:nvPr/>
        </p:nvSpPr>
        <p:spPr>
          <a:xfrm>
            <a:off x="4314988" y="5669724"/>
            <a:ext cx="1905000" cy="954107"/>
          </a:xfrm>
          <a:prstGeom prst="rect">
            <a:avLst/>
          </a:prstGeom>
          <a:noFill/>
        </p:spPr>
        <p:txBody>
          <a:bodyPr wrap="square" rtlCol="0">
            <a:spAutoFit/>
          </a:bodyPr>
          <a:lstStyle/>
          <a:p>
            <a:pPr algn="ctr"/>
            <a:r>
              <a:rPr lang="es-MX" sz="2800" dirty="0" smtClean="0">
                <a:latin typeface="Arial Black" panose="020B0A04020102020204" pitchFamily="34" charset="0"/>
              </a:rPr>
              <a:t>N/TITHE</a:t>
            </a:r>
          </a:p>
          <a:p>
            <a:pPr algn="ctr"/>
            <a:r>
              <a:rPr lang="es-MX" sz="2800" dirty="0" smtClean="0">
                <a:latin typeface="Arial Black" panose="020B0A04020102020204" pitchFamily="34" charset="0"/>
              </a:rPr>
              <a:t>NT$</a:t>
            </a:r>
            <a:endParaRPr lang="en-US" sz="2800" dirty="0">
              <a:latin typeface="Arial Black" panose="020B0A04020102020204" pitchFamily="34" charset="0"/>
            </a:endParaRPr>
          </a:p>
        </p:txBody>
      </p:sp>
      <p:sp>
        <p:nvSpPr>
          <p:cNvPr id="4" name="Rectangle 3"/>
          <p:cNvSpPr/>
          <p:nvPr/>
        </p:nvSpPr>
        <p:spPr>
          <a:xfrm>
            <a:off x="1924377" y="2286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12" name="Rectangle 11"/>
          <p:cNvSpPr/>
          <p:nvPr/>
        </p:nvSpPr>
        <p:spPr>
          <a:xfrm>
            <a:off x="6324600" y="5371981"/>
            <a:ext cx="2286000" cy="769441"/>
          </a:xfrm>
          <a:prstGeom prst="rect">
            <a:avLst/>
          </a:prstGeom>
        </p:spPr>
        <p:txBody>
          <a:bodyPr wrap="square">
            <a:spAutoFit/>
          </a:bodyPr>
          <a:lstStyle/>
          <a:p>
            <a:pPr marL="0" lvl="2" algn="ctr"/>
            <a:r>
              <a:rPr lang="en-US" sz="1600" b="1" dirty="0" smtClean="0">
                <a:latin typeface="Arial Black" panose="020B0A04020102020204" pitchFamily="34" charset="0"/>
              </a:rPr>
              <a:t>L</a:t>
            </a:r>
            <a:r>
              <a:rPr lang="en-US" sz="1600" b="1" dirty="0" smtClean="0">
                <a:latin typeface="Arial Narrow" panose="020B0606020202030204" pitchFamily="34" charset="0"/>
              </a:rPr>
              <a:t>EADERSHIP  </a:t>
            </a:r>
            <a:r>
              <a:rPr lang="en-US" sz="1600" b="1" dirty="0" smtClean="0">
                <a:latin typeface="Arial Black" panose="020B0A04020102020204" pitchFamily="34" charset="0"/>
              </a:rPr>
              <a:t>F</a:t>
            </a:r>
            <a:r>
              <a:rPr lang="en-US" sz="1600" b="1" dirty="0" smtClean="0">
                <a:latin typeface="Arial Narrow" panose="020B0606020202030204" pitchFamily="34" charset="0"/>
              </a:rPr>
              <a:t>UND</a:t>
            </a:r>
          </a:p>
          <a:p>
            <a:pPr marL="0" lvl="2" algn="ctr"/>
            <a:r>
              <a:rPr lang="en-US" sz="1400" dirty="0">
                <a:latin typeface="Arial Narrow" panose="020B0606020202030204" pitchFamily="34" charset="0"/>
              </a:rPr>
              <a:t>Associate Directors’ Salaries and Benefits</a:t>
            </a:r>
            <a:endParaRPr lang="en-US" sz="1400" b="1" dirty="0" smtClean="0">
              <a:latin typeface="Arial Narrow" panose="020B0606020202030204" pitchFamily="34" charset="0"/>
            </a:endParaRPr>
          </a:p>
        </p:txBody>
      </p:sp>
      <p:pic>
        <p:nvPicPr>
          <p:cNvPr id="13" name="Picture 4" descr="C:\Users\Filiberto M Verduzco\AppData\Local\Microsoft\Windows\Temporary Internet Files\Content.IE5\MNJCCXSV\MC900436127[1].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981199" y="3451353"/>
            <a:ext cx="1981201" cy="14126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81200" y="4822953"/>
            <a:ext cx="1981200" cy="584775"/>
          </a:xfrm>
          <a:prstGeom prst="rect">
            <a:avLst/>
          </a:prstGeom>
          <a:noFill/>
        </p:spPr>
        <p:txBody>
          <a:bodyPr wrap="square" rtlCol="0">
            <a:spAutoFit/>
          </a:bodyPr>
          <a:lstStyle/>
          <a:p>
            <a:pPr algn="ctr"/>
            <a:r>
              <a:rPr lang="es-MX" sz="1600" b="1" dirty="0" smtClean="0">
                <a:latin typeface="Arial Black" panose="020B0A04020102020204" pitchFamily="34" charset="0"/>
              </a:rPr>
              <a:t>P</a:t>
            </a:r>
            <a:r>
              <a:rPr lang="es-MX" sz="1600" b="1" dirty="0" smtClean="0">
                <a:latin typeface="Arial Narrow" panose="020B0606020202030204" pitchFamily="34" charset="0"/>
              </a:rPr>
              <a:t>ROFESIONAL  </a:t>
            </a:r>
            <a:r>
              <a:rPr lang="es-MX" sz="1600" b="1" dirty="0" smtClean="0">
                <a:latin typeface="Arial Black" panose="020B0A04020102020204" pitchFamily="34" charset="0"/>
              </a:rPr>
              <a:t>T</a:t>
            </a:r>
            <a:r>
              <a:rPr lang="es-MX" sz="1600" b="1" dirty="0" smtClean="0">
                <a:latin typeface="Arial Narrow" panose="020B0606020202030204" pitchFamily="34" charset="0"/>
              </a:rPr>
              <a:t>RAINING  FUND</a:t>
            </a:r>
            <a:endParaRPr lang="en-US" sz="1600" b="1" dirty="0">
              <a:latin typeface="Arial Narrow" panose="020B0606020202030204" pitchFamily="34" charset="0"/>
            </a:endParaRPr>
          </a:p>
        </p:txBody>
      </p:sp>
      <p:sp>
        <p:nvSpPr>
          <p:cNvPr id="15" name="Rectangle 14"/>
          <p:cNvSpPr/>
          <p:nvPr/>
        </p:nvSpPr>
        <p:spPr>
          <a:xfrm>
            <a:off x="1981200" y="5459849"/>
            <a:ext cx="2514600" cy="1169551"/>
          </a:xfrm>
          <a:prstGeom prst="rect">
            <a:avLst/>
          </a:prstGeom>
        </p:spPr>
        <p:txBody>
          <a:bodyPr wrap="square">
            <a:spAutoFit/>
          </a:bodyPr>
          <a:lstStyle/>
          <a:p>
            <a:pPr marL="0" lvl="2"/>
            <a:r>
              <a:rPr lang="en-US" sz="1400" dirty="0" smtClean="0">
                <a:latin typeface="Arial Narrow" panose="020B0606020202030204" pitchFamily="34" charset="0"/>
              </a:rPr>
              <a:t>Training </a:t>
            </a:r>
            <a:r>
              <a:rPr lang="en-US" sz="1400" dirty="0">
                <a:latin typeface="Arial Narrow" panose="020B0606020202030204" pitchFamily="34" charset="0"/>
              </a:rPr>
              <a:t>programs.</a:t>
            </a:r>
          </a:p>
          <a:p>
            <a:pPr marL="0" lvl="2"/>
            <a:r>
              <a:rPr lang="en-US" sz="1400" dirty="0">
                <a:latin typeface="Arial Narrow" panose="020B0606020202030204" pitchFamily="34" charset="0"/>
              </a:rPr>
              <a:t>Evaluation meetings.  </a:t>
            </a:r>
            <a:endParaRPr lang="en-US" sz="1400" dirty="0" smtClean="0">
              <a:latin typeface="Arial Narrow" panose="020B0606020202030204" pitchFamily="34" charset="0"/>
            </a:endParaRPr>
          </a:p>
          <a:p>
            <a:pPr marL="457200" lvl="3"/>
            <a:r>
              <a:rPr lang="en-US" sz="1400" dirty="0" smtClean="0">
                <a:latin typeface="Arial Narrow" panose="020B0606020202030204" pitchFamily="34" charset="0"/>
              </a:rPr>
              <a:t>Literature </a:t>
            </a:r>
            <a:r>
              <a:rPr lang="en-US" sz="1400" dirty="0">
                <a:latin typeface="Arial Narrow" panose="020B0606020202030204" pitchFamily="34" charset="0"/>
              </a:rPr>
              <a:t>Evangelist </a:t>
            </a:r>
            <a:endParaRPr lang="en-US" sz="1400" dirty="0" smtClean="0">
              <a:latin typeface="Arial Narrow" panose="020B0606020202030204" pitchFamily="34" charset="0"/>
            </a:endParaRPr>
          </a:p>
          <a:p>
            <a:pPr marL="457200" lvl="3"/>
            <a:r>
              <a:rPr lang="en-US" sz="1400" dirty="0" smtClean="0">
                <a:latin typeface="Arial Narrow" panose="020B0606020202030204" pitchFamily="34" charset="0"/>
              </a:rPr>
              <a:t>and </a:t>
            </a:r>
            <a:r>
              <a:rPr lang="en-US" sz="1400" dirty="0">
                <a:latin typeface="Arial Narrow" panose="020B0606020202030204" pitchFamily="34" charset="0"/>
              </a:rPr>
              <a:t>Associate Directors.</a:t>
            </a:r>
          </a:p>
          <a:p>
            <a:pPr marL="0" lvl="2"/>
            <a:r>
              <a:rPr lang="en-US" sz="1400" dirty="0">
                <a:latin typeface="Arial Narrow" panose="020B0606020202030204" pitchFamily="34" charset="0"/>
              </a:rPr>
              <a:t>Special meetings</a:t>
            </a:r>
          </a:p>
        </p:txBody>
      </p:sp>
      <p:sp>
        <p:nvSpPr>
          <p:cNvPr id="16" name="Rectangle 15"/>
          <p:cNvSpPr/>
          <p:nvPr/>
        </p:nvSpPr>
        <p:spPr>
          <a:xfrm>
            <a:off x="4495800" y="381000"/>
            <a:ext cx="4495800" cy="830997"/>
          </a:xfrm>
          <a:prstGeom prst="rect">
            <a:avLst/>
          </a:prstGeom>
        </p:spPr>
        <p:txBody>
          <a:bodyPr wrap="square">
            <a:spAutoFit/>
          </a:bodyPr>
          <a:lstStyle/>
          <a:p>
            <a:pPr marL="457200" indent="-457200" algn="r">
              <a:buFont typeface="+mj-lt"/>
              <a:buAutoNum type="arabicPeriod" startAt="9"/>
            </a:pPr>
            <a:r>
              <a:rPr lang="en-US" sz="2000" b="1" dirty="0"/>
              <a:t>Concepts to be financed with  </a:t>
            </a:r>
            <a:r>
              <a:rPr lang="en-US" sz="2000" b="1" dirty="0" smtClean="0"/>
              <a:t> </a:t>
            </a:r>
            <a:r>
              <a:rPr lang="en-US" sz="2800" b="1" dirty="0" smtClean="0"/>
              <a:t>Non-Tithe </a:t>
            </a:r>
            <a:r>
              <a:rPr lang="en-US" sz="2800" b="1" dirty="0"/>
              <a:t>Funds</a:t>
            </a:r>
            <a:r>
              <a:rPr lang="en-US" sz="2400" b="1" dirty="0" smtClean="0"/>
              <a:t>.</a:t>
            </a:r>
            <a:endParaRPr lang="en-US" sz="2000" dirty="0"/>
          </a:p>
        </p:txBody>
      </p:sp>
      <p:pic>
        <p:nvPicPr>
          <p:cNvPr id="17"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4569820" y="2286000"/>
            <a:ext cx="1449980" cy="13925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95654" y="1447800"/>
            <a:ext cx="2333746" cy="830997"/>
          </a:xfrm>
          <a:prstGeom prst="rect">
            <a:avLst/>
          </a:prstGeom>
          <a:noFill/>
        </p:spPr>
        <p:txBody>
          <a:bodyPr wrap="square" rtlCol="0">
            <a:spAutoFit/>
          </a:bodyPr>
          <a:lstStyle/>
          <a:p>
            <a:pPr lvl="0" algn="ctr"/>
            <a:r>
              <a:rPr lang="en-US" sz="1600" b="1" dirty="0" smtClean="0">
                <a:latin typeface="Arial Black" panose="020B0A04020102020204" pitchFamily="34" charset="0"/>
              </a:rPr>
              <a:t>C</a:t>
            </a:r>
            <a:r>
              <a:rPr lang="en-US" sz="1600" b="1" dirty="0" smtClean="0">
                <a:latin typeface="Arial Narrow" panose="020B0606020202030204" pitchFamily="34" charset="0"/>
              </a:rPr>
              <a:t>OURTESY  </a:t>
            </a:r>
            <a:r>
              <a:rPr lang="en-US" sz="1600" b="1" dirty="0" smtClean="0">
                <a:latin typeface="Arial Black" panose="020B0A04020102020204" pitchFamily="34" charset="0"/>
              </a:rPr>
              <a:t>F</a:t>
            </a:r>
            <a:r>
              <a:rPr lang="en-US" sz="1600" b="1" dirty="0" smtClean="0">
                <a:latin typeface="Arial Narrow" panose="020B0606020202030204" pitchFamily="34" charset="0"/>
              </a:rPr>
              <a:t>UND</a:t>
            </a:r>
          </a:p>
          <a:p>
            <a:pPr lvl="0" algn="ctr"/>
            <a:r>
              <a:rPr lang="en-US" sz="1600" dirty="0" smtClean="0">
                <a:latin typeface="Arial Narrow" panose="020B0606020202030204" pitchFamily="34" charset="0"/>
              </a:rPr>
              <a:t>Sales Incentives to the </a:t>
            </a:r>
            <a:r>
              <a:rPr lang="en-US" sz="1600" dirty="0" err="1" smtClean="0">
                <a:latin typeface="Arial Narrow" panose="020B0606020202030204" pitchFamily="34" charset="0"/>
              </a:rPr>
              <a:t>Colportors</a:t>
            </a:r>
            <a:endParaRPr lang="en-US" sz="1600" dirty="0">
              <a:latin typeface="Arial Narrow" panose="020B0606020202030204" pitchFamily="34" charset="0"/>
            </a:endParaRPr>
          </a:p>
        </p:txBody>
      </p:sp>
      <p:sp>
        <p:nvSpPr>
          <p:cNvPr id="19" name="Rectangle 18"/>
          <p:cNvSpPr/>
          <p:nvPr/>
        </p:nvSpPr>
        <p:spPr>
          <a:xfrm>
            <a:off x="5051825" y="2895600"/>
            <a:ext cx="663175" cy="646331"/>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chemeClr val="bg1"/>
                </a:solidFill>
                <a:effectLst/>
              </a:rPr>
              <a:t>CF</a:t>
            </a:r>
            <a:endParaRPr lang="en-US" sz="3600" b="1" cap="none" spc="0" dirty="0">
              <a:ln w="10541" cmpd="sng">
                <a:solidFill>
                  <a:schemeClr val="accent1">
                    <a:shade val="88000"/>
                    <a:satMod val="110000"/>
                  </a:schemeClr>
                </a:solidFill>
                <a:prstDash val="solid"/>
              </a:ln>
              <a:solidFill>
                <a:schemeClr val="bg1"/>
              </a:solidFill>
              <a:effectLst/>
            </a:endParaRPr>
          </a:p>
        </p:txBody>
      </p:sp>
      <p:pic>
        <p:nvPicPr>
          <p:cNvPr id="20"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6705600" y="3962400"/>
            <a:ext cx="1449980" cy="139258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187605" y="4572000"/>
            <a:ext cx="663175" cy="646331"/>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chemeClr val="bg1"/>
                </a:solidFill>
                <a:effectLst/>
              </a:rPr>
              <a:t>LF</a:t>
            </a:r>
            <a:endParaRPr lang="en-US" sz="36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4109487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2000"/>
                                        <p:tgtEl>
                                          <p:spTgt spid="19"/>
                                        </p:tgtEl>
                                      </p:cBhvr>
                                    </p:animEffect>
                                  </p:childTnLst>
                                </p:cTn>
                              </p:par>
                              <p:par>
                                <p:cTn id="34" presetID="21"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1)">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heel(1)">
                                      <p:cBhvr>
                                        <p:cTn id="41" dur="2000"/>
                                        <p:tgtEl>
                                          <p:spTgt spid="21"/>
                                        </p:tgtEl>
                                      </p:cBhvr>
                                    </p:animEffect>
                                  </p:childTnLst>
                                </p:cTn>
                              </p:par>
                              <p:par>
                                <p:cTn id="42" presetID="21" presetClass="entr" presetSubtype="1"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2000"/>
                                        <p:tgtEl>
                                          <p:spTgt spid="20"/>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4" grpId="0"/>
      <p:bldP spid="15" grpId="0"/>
      <p:bldP spid="18" grpId="0"/>
      <p:bldP spid="19"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4497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332208"/>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sp>
        <p:nvSpPr>
          <p:cNvPr id="4" name="Rectangle 3"/>
          <p:cNvSpPr/>
          <p:nvPr/>
        </p:nvSpPr>
        <p:spPr>
          <a:xfrm>
            <a:off x="2057400" y="1557278"/>
            <a:ext cx="6934200" cy="4647426"/>
          </a:xfrm>
          <a:prstGeom prst="rect">
            <a:avLst/>
          </a:prstGeom>
        </p:spPr>
        <p:txBody>
          <a:bodyPr wrap="square">
            <a:spAutoFit/>
          </a:bodyPr>
          <a:lstStyle/>
          <a:p>
            <a:pPr marL="342900" lvl="0" indent="-342900">
              <a:buFont typeface="+mj-lt"/>
              <a:buAutoNum type="arabicPeriod"/>
            </a:pPr>
            <a:r>
              <a:rPr lang="en-US" sz="2400" b="1" dirty="0"/>
              <a:t>Tithe Funds</a:t>
            </a:r>
            <a:r>
              <a:rPr lang="en-US" sz="2400" b="1" dirty="0" smtClean="0"/>
              <a:t>.</a:t>
            </a:r>
          </a:p>
          <a:p>
            <a:pPr marL="800100" lvl="1" indent="-342900">
              <a:buFont typeface="+mj-lt"/>
              <a:buAutoNum type="alphaLcPeriod"/>
            </a:pPr>
            <a:r>
              <a:rPr lang="en-US" b="1" dirty="0" smtClean="0">
                <a:latin typeface="Arial Black" panose="020B0A04020102020204" pitchFamily="34" charset="0"/>
              </a:rPr>
              <a:t>B</a:t>
            </a:r>
            <a:r>
              <a:rPr lang="en-US" b="1" dirty="0" smtClean="0"/>
              <a:t>enefits  </a:t>
            </a:r>
            <a:r>
              <a:rPr lang="en-US" b="1" dirty="0" smtClean="0">
                <a:latin typeface="Arial Black" panose="020B0A04020102020204" pitchFamily="34" charset="0"/>
              </a:rPr>
              <a:t>P</a:t>
            </a:r>
            <a:r>
              <a:rPr lang="en-US" b="1" dirty="0" smtClean="0"/>
              <a:t>lan for </a:t>
            </a:r>
            <a:r>
              <a:rPr lang="en-US" b="1" dirty="0" err="1" smtClean="0">
                <a:latin typeface="Arial Black" panose="020B0A04020102020204" pitchFamily="34" charset="0"/>
              </a:rPr>
              <a:t>C</a:t>
            </a:r>
            <a:r>
              <a:rPr lang="en-US" b="1" dirty="0" err="1" smtClean="0"/>
              <a:t>olportors</a:t>
            </a:r>
            <a:r>
              <a:rPr lang="en-US" b="1" dirty="0" smtClean="0"/>
              <a:t> (Retirement Fund).</a:t>
            </a:r>
            <a:r>
              <a:rPr lang="en-US" dirty="0" smtClean="0"/>
              <a:t>   </a:t>
            </a:r>
            <a:r>
              <a:rPr lang="en-US" dirty="0"/>
              <a:t>For a Defined Benefits Plan, as defined in these Policies, for the Literature Evangelist thus classified in these Policies.  The Inter American Division is the administrator of these funds through the Funds’ Balance Owning Organizations, according to what is defined and established in these Policies.  </a:t>
            </a:r>
            <a:endParaRPr lang="en-US" dirty="0" smtClean="0"/>
          </a:p>
          <a:p>
            <a:pPr lvl="1"/>
            <a:r>
              <a:rPr lang="en-US" b="1" dirty="0" smtClean="0"/>
              <a:t>	</a:t>
            </a:r>
            <a:r>
              <a:rPr lang="en-US" sz="2000" b="1" dirty="0" smtClean="0"/>
              <a:t>20</a:t>
            </a:r>
            <a:r>
              <a:rPr lang="en-US" sz="2000" b="1" dirty="0"/>
              <a:t>%</a:t>
            </a:r>
            <a:r>
              <a:rPr lang="en-US" dirty="0"/>
              <a:t> of the Total Tithe Fund is assigned to this fund</a:t>
            </a:r>
            <a:r>
              <a:rPr lang="en-US" dirty="0" smtClean="0"/>
              <a:t>.</a:t>
            </a:r>
          </a:p>
          <a:p>
            <a:pPr lvl="1"/>
            <a:endParaRPr lang="en-US" dirty="0" smtClean="0"/>
          </a:p>
          <a:p>
            <a:pPr marL="1714500" lvl="3" indent="-342900">
              <a:buFont typeface="+mj-lt"/>
              <a:buAutoNum type="arabicPeriod"/>
            </a:pPr>
            <a:r>
              <a:rPr lang="en-US" dirty="0"/>
              <a:t>Each Union will maintain an accounting record of these funds destined to finance the Literature Evangelist’s retirement benefit.  These funds will be managed within a Balance Fund for the Literature Evangelist Benefits Plan, and </a:t>
            </a:r>
            <a:r>
              <a:rPr lang="en-US" b="1" dirty="0"/>
              <a:t>will be sent to the Inter American Division’s </a:t>
            </a:r>
            <a:r>
              <a:rPr lang="en-US" b="1" dirty="0" smtClean="0"/>
              <a:t>Treasury</a:t>
            </a:r>
            <a:r>
              <a:rPr lang="en-US" dirty="0" smtClean="0"/>
              <a:t> </a:t>
            </a:r>
            <a:r>
              <a:rPr lang="en-US" dirty="0"/>
              <a:t>for its control and corresponding benefits payment</a:t>
            </a:r>
            <a:r>
              <a:rPr lang="en-US" dirty="0" smtClean="0"/>
              <a:t>.</a:t>
            </a:r>
            <a:endParaRPr lang="en-US" dirty="0"/>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heel(1)">
                                      <p:cBhvr>
                                        <p:cTn id="2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24377" y="269951"/>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14" name="Rectangle 13"/>
          <p:cNvSpPr/>
          <p:nvPr/>
        </p:nvSpPr>
        <p:spPr>
          <a:xfrm>
            <a:off x="4419600" y="15240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67056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443097" y="5950803"/>
            <a:ext cx="1710725" cy="830997"/>
          </a:xfrm>
          <a:prstGeom prst="rect">
            <a:avLst/>
          </a:prstGeom>
          <a:noFill/>
          <a:ln>
            <a:solidFill>
              <a:srgbClr val="FF0000"/>
            </a:solidFill>
          </a:ln>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solidFill>
                  <a:srgbClr val="FF0000"/>
                </a:solidFill>
                <a:effectLst/>
              </a:rPr>
              <a:t>100 %</a:t>
            </a:r>
            <a:endParaRPr lang="en-US" sz="4800" b="1" cap="none" spc="0" dirty="0">
              <a:ln w="10541" cmpd="sng">
                <a:solidFill>
                  <a:schemeClr val="accent1">
                    <a:shade val="88000"/>
                    <a:satMod val="110000"/>
                  </a:schemeClr>
                </a:solidFill>
                <a:prstDash val="solid"/>
              </a:ln>
              <a:solidFill>
                <a:srgbClr val="FF0000"/>
              </a:solidFill>
              <a:effectLst/>
            </a:endParaRPr>
          </a:p>
        </p:txBody>
      </p:sp>
      <p:sp>
        <p:nvSpPr>
          <p:cNvPr id="17" name="Rectangle 16"/>
          <p:cNvSpPr/>
          <p:nvPr/>
        </p:nvSpPr>
        <p:spPr>
          <a:xfrm>
            <a:off x="2286000" y="5464314"/>
            <a:ext cx="1600200" cy="707886"/>
          </a:xfrm>
          <a:prstGeom prst="rect">
            <a:avLst/>
          </a:prstGeom>
          <a:noFill/>
          <a:ln>
            <a:noFill/>
          </a:ln>
        </p:spPr>
        <p:txBody>
          <a:bodyPr wrap="square" lIns="91440" tIns="45720" rIns="91440" bIns="45720">
            <a:spAutoFit/>
          </a:bodyPr>
          <a:lstStyle/>
          <a:p>
            <a:pPr algn="ctr"/>
            <a:r>
              <a:rPr lang="en-US" sz="4000" b="1" spc="-100" dirty="0">
                <a:ln w="10541" cmpd="sng">
                  <a:solidFill>
                    <a:schemeClr val="accent1">
                      <a:shade val="88000"/>
                      <a:satMod val="110000"/>
                    </a:schemeClr>
                  </a:solidFill>
                  <a:prstDash val="solid"/>
                </a:ln>
                <a:solidFill>
                  <a:srgbClr val="FF0000"/>
                </a:solidFill>
                <a:latin typeface="Arial Black" panose="020B0A04020102020204" pitchFamily="34" charset="0"/>
              </a:rPr>
              <a:t>2</a:t>
            </a:r>
            <a:r>
              <a:rPr lang="en-US" sz="4000" b="1" cap="none" spc="-100" dirty="0" smtClean="0">
                <a:ln w="10541" cmpd="sng">
                  <a:solidFill>
                    <a:schemeClr val="accent1">
                      <a:shade val="88000"/>
                      <a:satMod val="110000"/>
                    </a:schemeClr>
                  </a:solidFill>
                  <a:prstDash val="solid"/>
                </a:ln>
                <a:solidFill>
                  <a:srgbClr val="FF0000"/>
                </a:solidFill>
                <a:effectLst/>
                <a:latin typeface="Arial Black" panose="020B0A04020102020204" pitchFamily="34" charset="0"/>
              </a:rPr>
              <a:t>0 %</a:t>
            </a:r>
            <a:endParaRPr lang="en-US" sz="4000" b="1" cap="none" spc="-100" dirty="0">
              <a:ln w="10541" cmpd="sng">
                <a:solidFill>
                  <a:schemeClr val="accent1">
                    <a:shade val="88000"/>
                    <a:satMod val="110000"/>
                  </a:schemeClr>
                </a:solidFill>
                <a:prstDash val="solid"/>
              </a:ln>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8)">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4497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332208"/>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sp>
        <p:nvSpPr>
          <p:cNvPr id="4" name="Rectangle 3"/>
          <p:cNvSpPr/>
          <p:nvPr/>
        </p:nvSpPr>
        <p:spPr>
          <a:xfrm>
            <a:off x="2057400" y="1720840"/>
            <a:ext cx="6934200" cy="4666021"/>
          </a:xfrm>
          <a:prstGeom prst="rect">
            <a:avLst/>
          </a:prstGeom>
        </p:spPr>
        <p:txBody>
          <a:bodyPr wrap="square">
            <a:spAutoFit/>
          </a:bodyPr>
          <a:lstStyle/>
          <a:p>
            <a:pPr marL="342900" lvl="0" indent="-342900">
              <a:lnSpc>
                <a:spcPct val="150000"/>
              </a:lnSpc>
              <a:buFont typeface="+mj-lt"/>
              <a:buAutoNum type="alphaLcPeriod" startAt="2"/>
            </a:pPr>
            <a:r>
              <a:rPr lang="en-US" b="1" dirty="0"/>
              <a:t>Basic Fund. </a:t>
            </a:r>
            <a:endParaRPr lang="en-US" b="1" dirty="0" smtClean="0"/>
          </a:p>
          <a:p>
            <a:pPr lvl="0">
              <a:lnSpc>
                <a:spcPct val="150000"/>
              </a:lnSpc>
            </a:pPr>
            <a:r>
              <a:rPr lang="en-US" sz="2000" b="1" dirty="0" smtClean="0"/>
              <a:t>45</a:t>
            </a:r>
            <a:r>
              <a:rPr lang="en-US" sz="2000" b="1" dirty="0"/>
              <a:t>%</a:t>
            </a:r>
            <a:r>
              <a:rPr lang="en-US" dirty="0"/>
              <a:t> of the total Tithes fund is assigned to this fund.</a:t>
            </a:r>
          </a:p>
          <a:p>
            <a:pPr marL="800100" lvl="1" indent="-342900">
              <a:lnSpc>
                <a:spcPct val="150000"/>
              </a:lnSpc>
              <a:buFont typeface="+mj-lt"/>
              <a:buAutoNum type="arabicPeriod"/>
            </a:pPr>
            <a:r>
              <a:rPr lang="en-US" dirty="0"/>
              <a:t>The following benefits are financed in this fund.</a:t>
            </a:r>
          </a:p>
          <a:p>
            <a:pPr marL="1714500" lvl="3" indent="-342900">
              <a:lnSpc>
                <a:spcPct val="150000"/>
              </a:lnSpc>
              <a:buFont typeface="+mj-lt"/>
              <a:buAutoNum type="alphaLcPeriod"/>
            </a:pPr>
            <a:r>
              <a:rPr lang="en-US" dirty="0"/>
              <a:t>Educational Assistance.</a:t>
            </a:r>
          </a:p>
          <a:p>
            <a:pPr marL="1714500" lvl="3" indent="-342900">
              <a:lnSpc>
                <a:spcPct val="150000"/>
              </a:lnSpc>
              <a:buFont typeface="+mj-lt"/>
              <a:buAutoNum type="alphaLcPeriod"/>
            </a:pPr>
            <a:r>
              <a:rPr lang="en-US" dirty="0"/>
              <a:t>Medical Assistance.</a:t>
            </a:r>
          </a:p>
          <a:p>
            <a:pPr marL="1714500" lvl="3" indent="-342900">
              <a:lnSpc>
                <a:spcPct val="150000"/>
              </a:lnSpc>
              <a:buFont typeface="+mj-lt"/>
              <a:buAutoNum type="alphaLcPeriod"/>
            </a:pPr>
            <a:r>
              <a:rPr lang="en-US" dirty="0"/>
              <a:t>Rent Assistance.</a:t>
            </a:r>
          </a:p>
          <a:p>
            <a:pPr marL="1714500" lvl="3" indent="-342900">
              <a:lnSpc>
                <a:spcPct val="150000"/>
              </a:lnSpc>
              <a:buFont typeface="+mj-lt"/>
              <a:buAutoNum type="alphaLcPeriod"/>
            </a:pPr>
            <a:r>
              <a:rPr lang="en-US" dirty="0"/>
              <a:t>Transportation Assistance.</a:t>
            </a:r>
          </a:p>
          <a:p>
            <a:pPr marL="1714500" lvl="3" indent="-342900">
              <a:lnSpc>
                <a:spcPct val="150000"/>
              </a:lnSpc>
              <a:buFont typeface="+mj-lt"/>
              <a:buAutoNum type="alphaLcPeriod"/>
            </a:pPr>
            <a:r>
              <a:rPr lang="en-US" dirty="0"/>
              <a:t>Vacations.</a:t>
            </a:r>
          </a:p>
          <a:p>
            <a:pPr marL="800100" lvl="1" indent="-342900">
              <a:lnSpc>
                <a:spcPct val="150000"/>
              </a:lnSpc>
              <a:buFont typeface="+mj-lt"/>
              <a:buAutoNum type="arabicPeriod"/>
            </a:pPr>
            <a:r>
              <a:rPr lang="en-US" dirty="0"/>
              <a:t>This fund is administered by the Local Fields.  They will maintain an accounting record.  The fund will be managed as an </a:t>
            </a:r>
            <a:r>
              <a:rPr lang="en-US" b="1" dirty="0"/>
              <a:t>AFO-Basic Fund.</a:t>
            </a:r>
            <a:endParaRPr lang="en-US" dirty="0">
              <a:effectLst/>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heel(1)">
                                      <p:cBhvr>
                                        <p:cTn id="20" dur="2000"/>
                                        <p:tgtEl>
                                          <p:spTgt spid="4">
                                            <p:txEl>
                                              <p:pRg st="3" end="3"/>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heel(1)">
                                      <p:cBhvr>
                                        <p:cTn id="23" dur="2000"/>
                                        <p:tgtEl>
                                          <p:spTgt spid="4">
                                            <p:txEl>
                                              <p:pRg st="4" end="4"/>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heel(1)">
                                      <p:cBhvr>
                                        <p:cTn id="26" dur="2000"/>
                                        <p:tgtEl>
                                          <p:spTgt spid="4">
                                            <p:txEl>
                                              <p:pRg st="5" end="5"/>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heel(1)">
                                      <p:cBhvr>
                                        <p:cTn id="29" dur="2000"/>
                                        <p:tgtEl>
                                          <p:spTgt spid="4">
                                            <p:txEl>
                                              <p:pRg st="6" end="6"/>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heel(1)">
                                      <p:cBhvr>
                                        <p:cTn id="32" dur="20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heel(1)">
                                      <p:cBhvr>
                                        <p:cTn id="3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057400" y="349270"/>
            <a:ext cx="6934200" cy="6432530"/>
          </a:xfrm>
          <a:prstGeom prst="rect">
            <a:avLst/>
          </a:prstGeom>
        </p:spPr>
        <p:txBody>
          <a:bodyPr wrap="square">
            <a:spAutoFit/>
          </a:bodyPr>
          <a:lstStyle/>
          <a:p>
            <a:pPr marL="342900" lvl="0" indent="-342900">
              <a:buFont typeface="+mj-lt"/>
              <a:buAutoNum type="arabicPeriod"/>
            </a:pPr>
            <a:r>
              <a:rPr lang="en-US" sz="1600" dirty="0"/>
              <a:t>Decision Making – Within Strategic – Administrative Environments, founded on the mission focus described in section </a:t>
            </a:r>
            <a:r>
              <a:rPr lang="en-US" sz="1600" b="1" dirty="0"/>
              <a:t>N 01</a:t>
            </a:r>
            <a:r>
              <a:rPr lang="en-US" sz="1600" dirty="0"/>
              <a:t>. These activities are assigned to the Inter American Division’s Publishing Ministry Department, to the Union’s Publishing Ministry Department, to the Local Field’s Publishing Ministry Department and to the Publishing Houses.</a:t>
            </a:r>
          </a:p>
          <a:p>
            <a:pPr marL="342900" lvl="0" indent="-342900">
              <a:buFont typeface="+mj-lt"/>
              <a:buAutoNum type="arabicPeriod"/>
            </a:pPr>
            <a:r>
              <a:rPr lang="en-US" sz="1600" dirty="0"/>
              <a:t>Production, Marketing, Promotion and Sale of Evangelistic Publications.  These activities are assigned to the publishing Houses.</a:t>
            </a:r>
          </a:p>
          <a:p>
            <a:pPr marL="342900" lvl="0" indent="-342900">
              <a:buFont typeface="+mj-lt"/>
              <a:buAutoNum type="arabicPeriod"/>
            </a:pPr>
            <a:r>
              <a:rPr lang="en-US" sz="1600" dirty="0"/>
              <a:t>Recruitment, Skill building, Training, Supervision, Evaluation and Promotion of the sales workforce that the Literature Evangelists represent.  These activities are assigned to the inter American Division’s, Unions and Local Fields Publishing Ministry Department.</a:t>
            </a:r>
          </a:p>
          <a:p>
            <a:pPr marL="342900" lvl="0" indent="-342900">
              <a:buFont typeface="+mj-lt"/>
              <a:buAutoNum type="arabicPeriod"/>
            </a:pPr>
            <a:r>
              <a:rPr lang="en-US" sz="1600" dirty="0"/>
              <a:t>Distribution Channels Design in closer relation with the geographic market realities represented in Inter America, and with the objective that the evangelistic publications be more accessible to the end-user.  These activities are assigned to the Publishing Houses.</a:t>
            </a:r>
          </a:p>
          <a:p>
            <a:pPr marL="342900" lvl="0" indent="-342900">
              <a:buFont typeface="+mj-lt"/>
              <a:buAutoNum type="arabicPeriod"/>
            </a:pPr>
            <a:r>
              <a:rPr lang="en-US" sz="1600" dirty="0"/>
              <a:t>Professionalizing the activities so the contact with the end-user of the evangelistic publications is more oriented to a missionary and redemptive activity.  These activities are assigned to the Publishing Ministry Department of the Inter American Division, of the Unions and of the Local Fields.</a:t>
            </a:r>
          </a:p>
          <a:p>
            <a:pPr marL="342900" lvl="0" indent="-342900">
              <a:buFont typeface="+mj-lt"/>
              <a:buAutoNum type="arabicPeriod"/>
            </a:pPr>
            <a:r>
              <a:rPr lang="en-US" sz="1600" dirty="0"/>
              <a:t>Connections between the Inter American Division, the Unions, the Local Fields, the Pastors, and Local Churches so that God’s plan for the Publications is applied, and the members use the materials for evangelizing and for their growth and spiritual maturity.    These activities are assigned to the Publishing Ministry Departments of the Inter American Division, the Unions and the Local Fields.</a:t>
            </a:r>
            <a:endParaRPr lang="en-US" sz="1600" dirty="0">
              <a:effectLst/>
            </a:endParaRPr>
          </a:p>
        </p:txBody>
      </p:sp>
    </p:spTree>
    <p:extLst>
      <p:ext uri="{BB962C8B-B14F-4D97-AF65-F5344CB8AC3E}">
        <p14:creationId xmlns:p14="http://schemas.microsoft.com/office/powerpoint/2010/main" val="389395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269951"/>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15240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67056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08019" y="5950803"/>
            <a:ext cx="1580881" cy="769441"/>
          </a:xfrm>
          <a:prstGeom prst="rect">
            <a:avLst/>
          </a:prstGeom>
          <a:noFill/>
          <a:ln>
            <a:solidFill>
              <a:srgbClr val="FF0000"/>
            </a:solidFill>
          </a:ln>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solidFill>
                  <a:srgbClr val="FF0000"/>
                </a:solidFill>
                <a:effectLst/>
              </a:rPr>
              <a:t>100 %</a:t>
            </a:r>
            <a:endParaRPr lang="en-US" sz="4400" b="1" cap="none" spc="0" dirty="0">
              <a:ln w="10541" cmpd="sng">
                <a:solidFill>
                  <a:schemeClr val="accent1">
                    <a:shade val="88000"/>
                    <a:satMod val="110000"/>
                  </a:schemeClr>
                </a:solidFill>
                <a:prstDash val="solid"/>
              </a:ln>
              <a:solidFill>
                <a:srgbClr val="FF0000"/>
              </a:solidFill>
              <a:effectLst/>
            </a:endParaRPr>
          </a:p>
        </p:txBody>
      </p:sp>
      <p:sp>
        <p:nvSpPr>
          <p:cNvPr id="6" name="Rectangle 5"/>
          <p:cNvSpPr/>
          <p:nvPr/>
        </p:nvSpPr>
        <p:spPr>
          <a:xfrm>
            <a:off x="2286000" y="5464314"/>
            <a:ext cx="1600200" cy="646331"/>
          </a:xfrm>
          <a:prstGeom prst="rect">
            <a:avLst/>
          </a:prstGeom>
          <a:noFill/>
          <a:ln>
            <a:noFill/>
          </a:ln>
        </p:spPr>
        <p:txBody>
          <a:bodyPr wrap="square" lIns="91440" tIns="45720" rIns="91440" bIns="45720">
            <a:spAutoFit/>
          </a:bodyPr>
          <a:lstStyle/>
          <a:p>
            <a:pPr algn="ctr"/>
            <a:r>
              <a:rPr lang="en-US" sz="3600" b="1" spc="-100" dirty="0">
                <a:ln w="10541" cmpd="sng">
                  <a:solidFill>
                    <a:schemeClr val="accent1">
                      <a:shade val="88000"/>
                      <a:satMod val="110000"/>
                    </a:schemeClr>
                  </a:solidFill>
                  <a:prstDash val="solid"/>
                </a:ln>
                <a:solidFill>
                  <a:srgbClr val="FF0000"/>
                </a:solidFill>
                <a:latin typeface="Arial Black" panose="020B0A04020102020204" pitchFamily="34" charset="0"/>
              </a:rPr>
              <a:t>2</a:t>
            </a:r>
            <a:r>
              <a:rPr lang="en-US" sz="3600" b="1" cap="none" spc="-100" dirty="0" smtClean="0">
                <a:ln w="10541" cmpd="sng">
                  <a:solidFill>
                    <a:schemeClr val="accent1">
                      <a:shade val="88000"/>
                      <a:satMod val="110000"/>
                    </a:schemeClr>
                  </a:solidFill>
                  <a:prstDash val="solid"/>
                </a:ln>
                <a:solidFill>
                  <a:srgbClr val="FF0000"/>
                </a:solidFill>
                <a:effectLst/>
                <a:latin typeface="Arial Black" panose="020B0A04020102020204" pitchFamily="34" charset="0"/>
              </a:rPr>
              <a:t>0 %</a:t>
            </a:r>
            <a:endParaRPr lang="en-US" sz="3600" b="1" cap="none" spc="-100" dirty="0">
              <a:ln w="10541" cmpd="sng">
                <a:solidFill>
                  <a:schemeClr val="accent1">
                    <a:shade val="88000"/>
                    <a:satMod val="110000"/>
                  </a:schemeClr>
                </a:solidFill>
                <a:prstDash val="solid"/>
              </a:ln>
              <a:solidFill>
                <a:srgbClr val="FF0000"/>
              </a:solidFill>
              <a:effectLst/>
              <a:latin typeface="Arial Black" panose="020B0A04020102020204" pitchFamily="34" charset="0"/>
            </a:endParaRPr>
          </a:p>
        </p:txBody>
      </p:sp>
      <p:sp>
        <p:nvSpPr>
          <p:cNvPr id="7" name="Rectangle 6"/>
          <p:cNvSpPr/>
          <p:nvPr/>
        </p:nvSpPr>
        <p:spPr>
          <a:xfrm>
            <a:off x="4495800" y="1182469"/>
            <a:ext cx="1600200" cy="646331"/>
          </a:xfrm>
          <a:prstGeom prst="rect">
            <a:avLst/>
          </a:prstGeom>
          <a:noFill/>
          <a:ln>
            <a:noFill/>
          </a:ln>
        </p:spPr>
        <p:txBody>
          <a:bodyPr wrap="square" lIns="91440" tIns="45720" rIns="91440" bIns="45720">
            <a:spAutoFit/>
          </a:bodyPr>
          <a:lstStyle/>
          <a:p>
            <a:pPr algn="ctr"/>
            <a:r>
              <a:rPr lang="en-US" sz="3600" b="1" spc="-100" dirty="0" smtClean="0">
                <a:ln w="10541" cmpd="sng">
                  <a:solidFill>
                    <a:schemeClr val="accent1">
                      <a:shade val="88000"/>
                      <a:satMod val="110000"/>
                    </a:schemeClr>
                  </a:solidFill>
                  <a:prstDash val="solid"/>
                </a:ln>
                <a:solidFill>
                  <a:srgbClr val="FF0000"/>
                </a:solidFill>
                <a:latin typeface="Arial Black" panose="020B0A04020102020204" pitchFamily="34" charset="0"/>
              </a:rPr>
              <a:t>45</a:t>
            </a:r>
            <a:r>
              <a:rPr lang="en-US" sz="3600" b="1" cap="none" spc="-100" dirty="0" smtClean="0">
                <a:ln w="10541" cmpd="sng">
                  <a:solidFill>
                    <a:schemeClr val="accent1">
                      <a:shade val="88000"/>
                      <a:satMod val="110000"/>
                    </a:schemeClr>
                  </a:solidFill>
                  <a:prstDash val="solid"/>
                </a:ln>
                <a:solidFill>
                  <a:srgbClr val="FF0000"/>
                </a:solidFill>
                <a:effectLst/>
                <a:latin typeface="Arial Black" panose="020B0A04020102020204" pitchFamily="34" charset="0"/>
              </a:rPr>
              <a:t> %</a:t>
            </a:r>
            <a:endParaRPr lang="en-US" sz="3600" b="1" cap="none" spc="-100" dirty="0">
              <a:ln w="10541" cmpd="sng">
                <a:solidFill>
                  <a:schemeClr val="accent1">
                    <a:shade val="88000"/>
                    <a:satMod val="110000"/>
                  </a:schemeClr>
                </a:solidFill>
                <a:prstDash val="solid"/>
              </a:ln>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4497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332208"/>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sp>
        <p:nvSpPr>
          <p:cNvPr id="4" name="Rectangle 3"/>
          <p:cNvSpPr/>
          <p:nvPr/>
        </p:nvSpPr>
        <p:spPr>
          <a:xfrm>
            <a:off x="2133600" y="2136339"/>
            <a:ext cx="6858000" cy="3835024"/>
          </a:xfrm>
          <a:prstGeom prst="rect">
            <a:avLst/>
          </a:prstGeom>
        </p:spPr>
        <p:txBody>
          <a:bodyPr wrap="square">
            <a:spAutoFit/>
          </a:bodyPr>
          <a:lstStyle/>
          <a:p>
            <a:pPr marL="342900" lvl="0" indent="-342900">
              <a:lnSpc>
                <a:spcPct val="150000"/>
              </a:lnSpc>
              <a:buFont typeface="+mj-lt"/>
              <a:buAutoNum type="alphaLcPeriod" startAt="3"/>
            </a:pPr>
            <a:r>
              <a:rPr lang="en-US" b="1" dirty="0"/>
              <a:t>Spiritual Formation Fund.</a:t>
            </a:r>
            <a:r>
              <a:rPr lang="en-US" dirty="0"/>
              <a:t>  </a:t>
            </a:r>
            <a:endParaRPr lang="en-US" dirty="0" smtClean="0"/>
          </a:p>
          <a:p>
            <a:pPr lvl="0">
              <a:lnSpc>
                <a:spcPct val="150000"/>
              </a:lnSpc>
            </a:pPr>
            <a:r>
              <a:rPr lang="en-US" sz="2000" b="1" dirty="0" smtClean="0"/>
              <a:t>35</a:t>
            </a:r>
            <a:r>
              <a:rPr lang="en-US" sz="2000" b="1" dirty="0"/>
              <a:t>%</a:t>
            </a:r>
            <a:r>
              <a:rPr lang="en-US" dirty="0"/>
              <a:t> of the </a:t>
            </a:r>
            <a:r>
              <a:rPr lang="en-US" dirty="0" smtClean="0"/>
              <a:t>total </a:t>
            </a:r>
            <a:r>
              <a:rPr lang="en-US" dirty="0"/>
              <a:t>Tithe Fund is assigned to this fund.</a:t>
            </a:r>
          </a:p>
          <a:p>
            <a:pPr marL="342900" lvl="0" indent="-342900">
              <a:lnSpc>
                <a:spcPct val="150000"/>
              </a:lnSpc>
              <a:buFont typeface="+mj-lt"/>
              <a:buAutoNum type="arabicPeriod"/>
            </a:pPr>
            <a:r>
              <a:rPr lang="en-US" dirty="0"/>
              <a:t>This fund finances the indirect benefits for Spiritual Formation detailed below:</a:t>
            </a:r>
          </a:p>
          <a:p>
            <a:pPr marL="1257300" lvl="2" indent="-342900">
              <a:lnSpc>
                <a:spcPct val="150000"/>
              </a:lnSpc>
              <a:buFont typeface="+mj-lt"/>
              <a:buAutoNum type="alphaLcPeriod"/>
            </a:pPr>
            <a:r>
              <a:rPr lang="en-US" dirty="0"/>
              <a:t>Congress attendance</a:t>
            </a:r>
          </a:p>
          <a:p>
            <a:pPr marL="1257300" lvl="2" indent="-342900">
              <a:lnSpc>
                <a:spcPct val="150000"/>
              </a:lnSpc>
              <a:buFont typeface="+mj-lt"/>
              <a:buAutoNum type="alphaLcPeriod"/>
            </a:pPr>
            <a:r>
              <a:rPr lang="en-US" dirty="0"/>
              <a:t>Spiritual retreats</a:t>
            </a:r>
          </a:p>
          <a:p>
            <a:pPr marL="342900" lvl="0" indent="-342900">
              <a:lnSpc>
                <a:spcPct val="150000"/>
              </a:lnSpc>
              <a:buFont typeface="+mj-lt"/>
              <a:buAutoNum type="arabicPeriod"/>
            </a:pPr>
            <a:r>
              <a:rPr lang="en-US" dirty="0"/>
              <a:t>The Unions administer this fund. They will keep an accounting record.  The Fund will be manages as an </a:t>
            </a:r>
            <a:r>
              <a:rPr lang="en-US" b="1" dirty="0"/>
              <a:t>AFO-Spiritual Formation Fund.</a:t>
            </a:r>
            <a:endParaRPr lang="en-US" dirty="0">
              <a:effectLst/>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269951"/>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15240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67056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08019" y="5950803"/>
            <a:ext cx="1580881" cy="769441"/>
          </a:xfrm>
          <a:prstGeom prst="rect">
            <a:avLst/>
          </a:prstGeom>
          <a:noFill/>
          <a:ln>
            <a:solidFill>
              <a:srgbClr val="FF0000"/>
            </a:solidFill>
          </a:ln>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solidFill>
                  <a:srgbClr val="FF0000"/>
                </a:solidFill>
                <a:effectLst/>
              </a:rPr>
              <a:t>100 %</a:t>
            </a:r>
            <a:endParaRPr lang="en-US" sz="4400" b="1" cap="none" spc="0" dirty="0">
              <a:ln w="10541" cmpd="sng">
                <a:solidFill>
                  <a:schemeClr val="accent1">
                    <a:shade val="88000"/>
                    <a:satMod val="110000"/>
                  </a:schemeClr>
                </a:solidFill>
                <a:prstDash val="solid"/>
              </a:ln>
              <a:solidFill>
                <a:srgbClr val="FF0000"/>
              </a:solidFill>
              <a:effectLst/>
            </a:endParaRPr>
          </a:p>
        </p:txBody>
      </p:sp>
      <p:sp>
        <p:nvSpPr>
          <p:cNvPr id="6" name="Rectangle 5"/>
          <p:cNvSpPr/>
          <p:nvPr/>
        </p:nvSpPr>
        <p:spPr>
          <a:xfrm>
            <a:off x="2286000" y="5464314"/>
            <a:ext cx="1600200" cy="646331"/>
          </a:xfrm>
          <a:prstGeom prst="rect">
            <a:avLst/>
          </a:prstGeom>
          <a:noFill/>
          <a:ln>
            <a:noFill/>
          </a:ln>
        </p:spPr>
        <p:txBody>
          <a:bodyPr wrap="square" lIns="91440" tIns="45720" rIns="91440" bIns="45720">
            <a:spAutoFit/>
          </a:bodyPr>
          <a:lstStyle/>
          <a:p>
            <a:pPr algn="ctr"/>
            <a:r>
              <a:rPr lang="en-US" sz="3600" b="1" spc="-100" dirty="0">
                <a:ln w="10541" cmpd="sng">
                  <a:solidFill>
                    <a:schemeClr val="accent1">
                      <a:shade val="88000"/>
                      <a:satMod val="110000"/>
                    </a:schemeClr>
                  </a:solidFill>
                  <a:prstDash val="solid"/>
                </a:ln>
                <a:solidFill>
                  <a:srgbClr val="FF0000"/>
                </a:solidFill>
                <a:latin typeface="Arial Black" panose="020B0A04020102020204" pitchFamily="34" charset="0"/>
              </a:rPr>
              <a:t>2</a:t>
            </a:r>
            <a:r>
              <a:rPr lang="en-US" sz="3600" b="1" cap="none" spc="-100" dirty="0" smtClean="0">
                <a:ln w="10541" cmpd="sng">
                  <a:solidFill>
                    <a:schemeClr val="accent1">
                      <a:shade val="88000"/>
                      <a:satMod val="110000"/>
                    </a:schemeClr>
                  </a:solidFill>
                  <a:prstDash val="solid"/>
                </a:ln>
                <a:solidFill>
                  <a:srgbClr val="FF0000"/>
                </a:solidFill>
                <a:effectLst/>
                <a:latin typeface="Arial Black" panose="020B0A04020102020204" pitchFamily="34" charset="0"/>
              </a:rPr>
              <a:t>0 %</a:t>
            </a:r>
            <a:endParaRPr lang="en-US" sz="3600" b="1" cap="none" spc="-100" dirty="0">
              <a:ln w="10541" cmpd="sng">
                <a:solidFill>
                  <a:schemeClr val="accent1">
                    <a:shade val="88000"/>
                    <a:satMod val="110000"/>
                  </a:schemeClr>
                </a:solidFill>
                <a:prstDash val="solid"/>
              </a:ln>
              <a:solidFill>
                <a:srgbClr val="FF0000"/>
              </a:solidFill>
              <a:effectLst/>
              <a:latin typeface="Arial Black" panose="020B0A04020102020204" pitchFamily="34" charset="0"/>
            </a:endParaRPr>
          </a:p>
        </p:txBody>
      </p:sp>
      <p:sp>
        <p:nvSpPr>
          <p:cNvPr id="7" name="Rectangle 6"/>
          <p:cNvSpPr/>
          <p:nvPr/>
        </p:nvSpPr>
        <p:spPr>
          <a:xfrm>
            <a:off x="4495800" y="1182469"/>
            <a:ext cx="1600200" cy="646331"/>
          </a:xfrm>
          <a:prstGeom prst="rect">
            <a:avLst/>
          </a:prstGeom>
          <a:noFill/>
          <a:ln>
            <a:noFill/>
          </a:ln>
        </p:spPr>
        <p:txBody>
          <a:bodyPr wrap="square" lIns="91440" tIns="45720" rIns="91440" bIns="45720">
            <a:spAutoFit/>
          </a:bodyPr>
          <a:lstStyle/>
          <a:p>
            <a:pPr algn="ctr"/>
            <a:r>
              <a:rPr lang="en-US" sz="3600" b="1" spc="-100" dirty="0" smtClean="0">
                <a:ln w="10541" cmpd="sng">
                  <a:solidFill>
                    <a:schemeClr val="accent1">
                      <a:shade val="88000"/>
                      <a:satMod val="110000"/>
                    </a:schemeClr>
                  </a:solidFill>
                  <a:prstDash val="solid"/>
                </a:ln>
                <a:solidFill>
                  <a:srgbClr val="FF0000"/>
                </a:solidFill>
                <a:latin typeface="Arial Black" panose="020B0A04020102020204" pitchFamily="34" charset="0"/>
              </a:rPr>
              <a:t>45</a:t>
            </a:r>
            <a:r>
              <a:rPr lang="en-US" sz="3600" b="1" cap="none" spc="-100" dirty="0" smtClean="0">
                <a:ln w="10541" cmpd="sng">
                  <a:solidFill>
                    <a:schemeClr val="accent1">
                      <a:shade val="88000"/>
                      <a:satMod val="110000"/>
                    </a:schemeClr>
                  </a:solidFill>
                  <a:prstDash val="solid"/>
                </a:ln>
                <a:solidFill>
                  <a:srgbClr val="FF0000"/>
                </a:solidFill>
                <a:effectLst/>
                <a:latin typeface="Arial Black" panose="020B0A04020102020204" pitchFamily="34" charset="0"/>
              </a:rPr>
              <a:t> %</a:t>
            </a:r>
            <a:endParaRPr lang="en-US" sz="3600" b="1" cap="none" spc="-100" dirty="0">
              <a:ln w="10541" cmpd="sng">
                <a:solidFill>
                  <a:schemeClr val="accent1">
                    <a:shade val="88000"/>
                    <a:satMod val="110000"/>
                  </a:schemeClr>
                </a:solidFill>
                <a:prstDash val="solid"/>
              </a:ln>
              <a:solidFill>
                <a:srgbClr val="FF0000"/>
              </a:solidFill>
              <a:effectLst/>
              <a:latin typeface="Arial Black" panose="020B0A04020102020204" pitchFamily="34" charset="0"/>
            </a:endParaRPr>
          </a:p>
        </p:txBody>
      </p:sp>
      <p:sp>
        <p:nvSpPr>
          <p:cNvPr id="8" name="Rectangle 7"/>
          <p:cNvSpPr/>
          <p:nvPr/>
        </p:nvSpPr>
        <p:spPr>
          <a:xfrm>
            <a:off x="7010400" y="5754469"/>
            <a:ext cx="1600200" cy="646331"/>
          </a:xfrm>
          <a:prstGeom prst="rect">
            <a:avLst/>
          </a:prstGeom>
          <a:noFill/>
          <a:ln>
            <a:noFill/>
          </a:ln>
        </p:spPr>
        <p:txBody>
          <a:bodyPr wrap="square" lIns="91440" tIns="45720" rIns="91440" bIns="45720">
            <a:spAutoFit/>
          </a:bodyPr>
          <a:lstStyle/>
          <a:p>
            <a:pPr algn="ctr"/>
            <a:r>
              <a:rPr lang="en-US" sz="3600" b="1" spc="-100" dirty="0">
                <a:ln w="10541" cmpd="sng">
                  <a:solidFill>
                    <a:schemeClr val="accent1">
                      <a:shade val="88000"/>
                      <a:satMod val="110000"/>
                    </a:schemeClr>
                  </a:solidFill>
                  <a:prstDash val="solid"/>
                </a:ln>
                <a:solidFill>
                  <a:srgbClr val="FF0000"/>
                </a:solidFill>
                <a:latin typeface="Arial Black" panose="020B0A04020102020204" pitchFamily="34" charset="0"/>
              </a:rPr>
              <a:t>3</a:t>
            </a:r>
            <a:r>
              <a:rPr lang="en-US" sz="3600" b="1" spc="-100" dirty="0" smtClean="0">
                <a:ln w="10541" cmpd="sng">
                  <a:solidFill>
                    <a:schemeClr val="accent1">
                      <a:shade val="88000"/>
                      <a:satMod val="110000"/>
                    </a:schemeClr>
                  </a:solidFill>
                  <a:prstDash val="solid"/>
                </a:ln>
                <a:solidFill>
                  <a:srgbClr val="FF0000"/>
                </a:solidFill>
                <a:latin typeface="Arial Black" panose="020B0A04020102020204" pitchFamily="34" charset="0"/>
              </a:rPr>
              <a:t>5</a:t>
            </a:r>
            <a:r>
              <a:rPr lang="en-US" sz="3600" b="1" cap="none" spc="-100" dirty="0" smtClean="0">
                <a:ln w="10541" cmpd="sng">
                  <a:solidFill>
                    <a:schemeClr val="accent1">
                      <a:shade val="88000"/>
                      <a:satMod val="110000"/>
                    </a:schemeClr>
                  </a:solidFill>
                  <a:prstDash val="solid"/>
                </a:ln>
                <a:solidFill>
                  <a:srgbClr val="FF0000"/>
                </a:solidFill>
                <a:effectLst/>
                <a:latin typeface="Arial Black" panose="020B0A04020102020204" pitchFamily="34" charset="0"/>
              </a:rPr>
              <a:t> %</a:t>
            </a:r>
            <a:endParaRPr lang="en-US" sz="3600" b="1" cap="none" spc="-100" dirty="0">
              <a:ln w="10541" cmpd="sng">
                <a:solidFill>
                  <a:schemeClr val="accent1">
                    <a:shade val="88000"/>
                    <a:satMod val="110000"/>
                  </a:schemeClr>
                </a:solidFill>
                <a:prstDash val="solid"/>
              </a:ln>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80">
                                          <p:stCondLst>
                                            <p:cond delay="0"/>
                                          </p:stCondLst>
                                        </p:cTn>
                                        <p:tgtEl>
                                          <p:spTgt spid="8"/>
                                        </p:tgtEl>
                                      </p:cBhvr>
                                    </p:animEffect>
                                    <p:anim calcmode="lin" valueType="num">
                                      <p:cBhvr>
                                        <p:cTn id="5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9" dur="26">
                                          <p:stCondLst>
                                            <p:cond delay="650"/>
                                          </p:stCondLst>
                                        </p:cTn>
                                        <p:tgtEl>
                                          <p:spTgt spid="8"/>
                                        </p:tgtEl>
                                      </p:cBhvr>
                                      <p:to x="100000" y="60000"/>
                                    </p:animScale>
                                    <p:animScale>
                                      <p:cBhvr>
                                        <p:cTn id="60" dur="166" decel="50000">
                                          <p:stCondLst>
                                            <p:cond delay="676"/>
                                          </p:stCondLst>
                                        </p:cTn>
                                        <p:tgtEl>
                                          <p:spTgt spid="8"/>
                                        </p:tgtEl>
                                      </p:cBhvr>
                                      <p:to x="100000" y="100000"/>
                                    </p:animScale>
                                    <p:animScale>
                                      <p:cBhvr>
                                        <p:cTn id="61" dur="26">
                                          <p:stCondLst>
                                            <p:cond delay="1312"/>
                                          </p:stCondLst>
                                        </p:cTn>
                                        <p:tgtEl>
                                          <p:spTgt spid="8"/>
                                        </p:tgtEl>
                                      </p:cBhvr>
                                      <p:to x="100000" y="80000"/>
                                    </p:animScale>
                                    <p:animScale>
                                      <p:cBhvr>
                                        <p:cTn id="62" dur="166" decel="50000">
                                          <p:stCondLst>
                                            <p:cond delay="1338"/>
                                          </p:stCondLst>
                                        </p:cTn>
                                        <p:tgtEl>
                                          <p:spTgt spid="8"/>
                                        </p:tgtEl>
                                      </p:cBhvr>
                                      <p:to x="100000" y="100000"/>
                                    </p:animScale>
                                    <p:animScale>
                                      <p:cBhvr>
                                        <p:cTn id="63" dur="26">
                                          <p:stCondLst>
                                            <p:cond delay="1642"/>
                                          </p:stCondLst>
                                        </p:cTn>
                                        <p:tgtEl>
                                          <p:spTgt spid="8"/>
                                        </p:tgtEl>
                                      </p:cBhvr>
                                      <p:to x="100000" y="90000"/>
                                    </p:animScale>
                                    <p:animScale>
                                      <p:cBhvr>
                                        <p:cTn id="64" dur="166" decel="50000">
                                          <p:stCondLst>
                                            <p:cond delay="1668"/>
                                          </p:stCondLst>
                                        </p:cTn>
                                        <p:tgtEl>
                                          <p:spTgt spid="8"/>
                                        </p:tgtEl>
                                      </p:cBhvr>
                                      <p:to x="100000" y="100000"/>
                                    </p:animScale>
                                    <p:animScale>
                                      <p:cBhvr>
                                        <p:cTn id="65" dur="26">
                                          <p:stCondLst>
                                            <p:cond delay="1808"/>
                                          </p:stCondLst>
                                        </p:cTn>
                                        <p:tgtEl>
                                          <p:spTgt spid="8"/>
                                        </p:tgtEl>
                                      </p:cBhvr>
                                      <p:to x="100000" y="95000"/>
                                    </p:animScale>
                                    <p:animScale>
                                      <p:cBhvr>
                                        <p:cTn id="6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1524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14347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sp>
        <p:nvSpPr>
          <p:cNvPr id="4" name="TextBox 3"/>
          <p:cNvSpPr txBox="1"/>
          <p:nvPr/>
        </p:nvSpPr>
        <p:spPr>
          <a:xfrm>
            <a:off x="1981200" y="1143000"/>
            <a:ext cx="7010400" cy="5693866"/>
          </a:xfrm>
          <a:prstGeom prst="rect">
            <a:avLst/>
          </a:prstGeom>
          <a:noFill/>
        </p:spPr>
        <p:txBody>
          <a:bodyPr wrap="square" rtlCol="0">
            <a:spAutoFit/>
          </a:bodyPr>
          <a:lstStyle/>
          <a:p>
            <a:pPr marL="342900" lvl="0" indent="-342900">
              <a:buFont typeface="+mj-lt"/>
              <a:buAutoNum type="arabicPeriod" startAt="2"/>
            </a:pPr>
            <a:r>
              <a:rPr lang="en-US" sz="1600" b="1" dirty="0"/>
              <a:t>Non-Tithe Fund.</a:t>
            </a:r>
            <a:endParaRPr lang="en-US" sz="1600" dirty="0"/>
          </a:p>
          <a:p>
            <a:pPr marL="800100" lvl="1" indent="-342900">
              <a:buFont typeface="+mj-lt"/>
              <a:buAutoNum type="alphaLcPeriod"/>
            </a:pPr>
            <a:r>
              <a:rPr lang="en-US" sz="1400" b="1" dirty="0"/>
              <a:t>Leadership Fund.</a:t>
            </a:r>
            <a:r>
              <a:rPr lang="en-US" sz="1400" dirty="0"/>
              <a:t> </a:t>
            </a:r>
            <a:r>
              <a:rPr lang="en-US" sz="1400" b="1" dirty="0"/>
              <a:t>70%</a:t>
            </a:r>
            <a:r>
              <a:rPr lang="en-US" sz="1400" dirty="0"/>
              <a:t> of the total non-tithe fund is assigned to this Fund.</a:t>
            </a:r>
          </a:p>
          <a:p>
            <a:pPr marL="1257300" lvl="2" indent="-342900">
              <a:buFont typeface="+mj-lt"/>
              <a:buAutoNum type="arabicPeriod"/>
            </a:pPr>
            <a:r>
              <a:rPr lang="en-US" sz="1400" dirty="0"/>
              <a:t>This Fund finances the salaries and the benefits of the Associate Directors.</a:t>
            </a:r>
          </a:p>
          <a:p>
            <a:pPr marL="1257300" lvl="2" indent="-342900">
              <a:buFont typeface="+mj-lt"/>
              <a:buAutoNum type="arabicPeriod"/>
            </a:pPr>
            <a:r>
              <a:rPr lang="en-US" sz="1400" dirty="0"/>
              <a:t>The Associate Director’s salary and benefits system can include the following concepts:</a:t>
            </a:r>
          </a:p>
          <a:p>
            <a:pPr marL="1714500" lvl="3" indent="-342900">
              <a:buFont typeface="+mj-lt"/>
              <a:buAutoNum type="alphaLcPeriod"/>
            </a:pPr>
            <a:r>
              <a:rPr lang="en-US" sz="1400" dirty="0"/>
              <a:t>Salaries</a:t>
            </a:r>
          </a:p>
          <a:p>
            <a:pPr marL="1714500" lvl="3" indent="-342900">
              <a:buFont typeface="+mj-lt"/>
              <a:buAutoNum type="alphaLcPeriod"/>
            </a:pPr>
            <a:r>
              <a:rPr lang="en-US" sz="1400" dirty="0"/>
              <a:t>Commissions</a:t>
            </a:r>
          </a:p>
          <a:p>
            <a:pPr marL="1714500" lvl="3" indent="-342900">
              <a:buFont typeface="+mj-lt"/>
              <a:buAutoNum type="alphaLcPeriod"/>
            </a:pPr>
            <a:r>
              <a:rPr lang="en-US" sz="1400" dirty="0"/>
              <a:t>Traveling Fare Tickets</a:t>
            </a:r>
          </a:p>
          <a:p>
            <a:pPr marL="1714500" lvl="3" indent="-342900">
              <a:buFont typeface="+mj-lt"/>
              <a:buAutoNum type="alphaLcPeriod"/>
            </a:pPr>
            <a:r>
              <a:rPr lang="en-US" sz="1400" dirty="0"/>
              <a:t>The particular countries’ ‘Social Security’.  The Defined Benefits Plan coverage instance will be established by the Union’s Publishing’s System Board.</a:t>
            </a:r>
          </a:p>
          <a:p>
            <a:pPr marL="1714500" lvl="3" indent="-342900">
              <a:buFont typeface="+mj-lt"/>
              <a:buAutoNum type="alphaLcPeriod"/>
            </a:pPr>
            <a:r>
              <a:rPr lang="en-US" sz="1400" dirty="0"/>
              <a:t>Denominational Insurances.</a:t>
            </a:r>
          </a:p>
          <a:p>
            <a:pPr lvl="5"/>
            <a:r>
              <a:rPr lang="en-US" sz="1400" dirty="0"/>
              <a:t>1)	Death and Dismemberment.</a:t>
            </a:r>
          </a:p>
          <a:p>
            <a:pPr lvl="5"/>
            <a:r>
              <a:rPr lang="en-US" sz="1400" dirty="0"/>
              <a:t>2)	Survivors’.</a:t>
            </a:r>
          </a:p>
          <a:p>
            <a:pPr lvl="5"/>
            <a:r>
              <a:rPr lang="en-US" sz="1400" dirty="0"/>
              <a:t>3)	Disability	</a:t>
            </a:r>
          </a:p>
          <a:p>
            <a:pPr lvl="3"/>
            <a:r>
              <a:rPr lang="en-US" sz="1400" dirty="0"/>
              <a:t>f. Auto insurance. Limited coverage.</a:t>
            </a:r>
          </a:p>
          <a:p>
            <a:pPr lvl="3"/>
            <a:r>
              <a:rPr lang="en-US" sz="1400" dirty="0"/>
              <a:t>g.1% Annual Purchase incentive on purchases above a ceiling established by the Local Fields’ Publishing’s System Board.</a:t>
            </a:r>
          </a:p>
          <a:p>
            <a:pPr marL="1257300" lvl="2" indent="-342900">
              <a:buFont typeface="+mj-lt"/>
              <a:buAutoNum type="arabicPeriod"/>
            </a:pPr>
            <a:r>
              <a:rPr lang="en-US" sz="1400" dirty="0"/>
              <a:t>The Unions’ Publishing’s System Boards will decide as to the application of this provision; and as to the Associate Directors’ remuneration system, including the commissions.</a:t>
            </a:r>
          </a:p>
          <a:p>
            <a:pPr marL="1257300" lvl="2" indent="-342900">
              <a:buFont typeface="+mj-lt"/>
              <a:buAutoNum type="arabicPeriod"/>
            </a:pPr>
            <a:r>
              <a:rPr lang="en-US" sz="1400" dirty="0"/>
              <a:t>The scale or level determination for the Associate Directors will be the prerogative of the Unions’ Publishing’s System Boards.  This determination will be based on the purchase levels of the group of Literature Evangelist they supervise and counsel</a:t>
            </a:r>
            <a:r>
              <a:rPr lang="en-US" sz="1400" dirty="0" smtClean="0"/>
              <a:t>.</a:t>
            </a:r>
          </a:p>
          <a:p>
            <a:pPr marL="1257300" lvl="2" indent="-342900">
              <a:buFont typeface="+mj-lt"/>
              <a:buAutoNum type="arabicPeriod"/>
            </a:pPr>
            <a:r>
              <a:rPr lang="en-US" sz="1400" dirty="0"/>
              <a:t>This fund will be managed as an </a:t>
            </a:r>
            <a:r>
              <a:rPr lang="en-US" sz="1400" b="1" dirty="0"/>
              <a:t>AFO – Leadership Fund</a:t>
            </a:r>
            <a:r>
              <a:rPr lang="en-US" sz="1400" dirty="0"/>
              <a:t> by the Local Fields</a:t>
            </a:r>
            <a:r>
              <a:rPr lang="en-US" sz="1400" dirty="0" smtClean="0"/>
              <a:t>.</a:t>
            </a:r>
            <a:endParaRPr lang="en-US" sz="1400" dirty="0"/>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1)">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heel(1)">
                                      <p:cBhvr>
                                        <p:cTn id="47" dur="2000"/>
                                        <p:tgtEl>
                                          <p:spTgt spid="4">
                                            <p:txEl>
                                              <p:pRg st="8" end="8"/>
                                            </p:txEl>
                                          </p:spTgt>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wheel(1)">
                                      <p:cBhvr>
                                        <p:cTn id="50" dur="2000"/>
                                        <p:tgtEl>
                                          <p:spTgt spid="4">
                                            <p:txEl>
                                              <p:pRg st="9" end="9"/>
                                            </p:txEl>
                                          </p:spTgt>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wheel(1)">
                                      <p:cBhvr>
                                        <p:cTn id="53" dur="2000"/>
                                        <p:tgtEl>
                                          <p:spTgt spid="4">
                                            <p:txEl>
                                              <p:pRg st="10" end="10"/>
                                            </p:txEl>
                                          </p:spTgt>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wheel(1)">
                                      <p:cBhvr>
                                        <p:cTn id="56" dur="2000"/>
                                        <p:tgtEl>
                                          <p:spTgt spid="4">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Effect transition="in" filter="wheel(1)">
                                      <p:cBhvr>
                                        <p:cTn id="61" dur="2000"/>
                                        <p:tgtEl>
                                          <p:spTgt spid="4">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4">
                                            <p:txEl>
                                              <p:pRg st="13" end="13"/>
                                            </p:txEl>
                                          </p:spTgt>
                                        </p:tgtEl>
                                        <p:attrNameLst>
                                          <p:attrName>style.visibility</p:attrName>
                                        </p:attrNameLst>
                                      </p:cBhvr>
                                      <p:to>
                                        <p:strVal val="visible"/>
                                      </p:to>
                                    </p:set>
                                    <p:animEffect transition="in" filter="wheel(1)">
                                      <p:cBhvr>
                                        <p:cTn id="66" dur="2000"/>
                                        <p:tgtEl>
                                          <p:spTgt spid="4">
                                            <p:txEl>
                                              <p:pRg st="13" end="1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4">
                                            <p:txEl>
                                              <p:pRg st="14" end="14"/>
                                            </p:txEl>
                                          </p:spTgt>
                                        </p:tgtEl>
                                        <p:attrNameLst>
                                          <p:attrName>style.visibility</p:attrName>
                                        </p:attrNameLst>
                                      </p:cBhvr>
                                      <p:to>
                                        <p:strVal val="visible"/>
                                      </p:to>
                                    </p:set>
                                    <p:animEffect transition="in" filter="wheel(1)">
                                      <p:cBhvr>
                                        <p:cTn id="71" dur="2000"/>
                                        <p:tgtEl>
                                          <p:spTgt spid="4">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4">
                                            <p:txEl>
                                              <p:pRg st="15" end="15"/>
                                            </p:txEl>
                                          </p:spTgt>
                                        </p:tgtEl>
                                        <p:attrNameLst>
                                          <p:attrName>style.visibility</p:attrName>
                                        </p:attrNameLst>
                                      </p:cBhvr>
                                      <p:to>
                                        <p:strVal val="visible"/>
                                      </p:to>
                                    </p:set>
                                    <p:animEffect transition="in" filter="wheel(1)">
                                      <p:cBhvr>
                                        <p:cTn id="76" dur="2000"/>
                                        <p:tgtEl>
                                          <p:spTgt spid="4">
                                            <p:txEl>
                                              <p:pRg st="15" end="1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4">
                                            <p:txEl>
                                              <p:pRg st="16" end="16"/>
                                            </p:txEl>
                                          </p:spTgt>
                                        </p:tgtEl>
                                        <p:attrNameLst>
                                          <p:attrName>style.visibility</p:attrName>
                                        </p:attrNameLst>
                                      </p:cBhvr>
                                      <p:to>
                                        <p:strVal val="visible"/>
                                      </p:to>
                                    </p:set>
                                    <p:animEffect transition="in" filter="wheel(1)">
                                      <p:cBhvr>
                                        <p:cTn id="81" dur="2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4377" y="2286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15" name="Rectangle 14"/>
          <p:cNvSpPr/>
          <p:nvPr/>
        </p:nvSpPr>
        <p:spPr>
          <a:xfrm>
            <a:off x="4495800" y="21967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1518296"/>
            <a:ext cx="5959475" cy="480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884038" y="6096000"/>
            <a:ext cx="1452642" cy="707886"/>
          </a:xfrm>
          <a:prstGeom prst="rect">
            <a:avLst/>
          </a:prstGeom>
          <a:noFill/>
          <a:ln>
            <a:solidFill>
              <a:srgbClr val="FF0000"/>
            </a:solidFill>
          </a:ln>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FF0000"/>
                </a:solidFill>
                <a:effectLst/>
              </a:rPr>
              <a:t>100 %</a:t>
            </a:r>
            <a:endParaRPr lang="en-US" sz="4000" b="1" cap="none" spc="0" dirty="0">
              <a:ln w="10541" cmpd="sng">
                <a:solidFill>
                  <a:schemeClr val="accent1">
                    <a:shade val="88000"/>
                    <a:satMod val="110000"/>
                  </a:schemeClr>
                </a:solidFill>
                <a:prstDash val="solid"/>
              </a:ln>
              <a:solidFill>
                <a:srgbClr val="FF0000"/>
              </a:solidFill>
              <a:effectLst/>
            </a:endParaRPr>
          </a:p>
        </p:txBody>
      </p:sp>
      <p:sp>
        <p:nvSpPr>
          <p:cNvPr id="18" name="Rectangle 17"/>
          <p:cNvSpPr/>
          <p:nvPr/>
        </p:nvSpPr>
        <p:spPr>
          <a:xfrm>
            <a:off x="7113735" y="3048000"/>
            <a:ext cx="1093569" cy="646331"/>
          </a:xfrm>
          <a:prstGeom prst="rect">
            <a:avLst/>
          </a:prstGeom>
          <a:noFill/>
          <a:ln>
            <a:solidFill>
              <a:srgbClr val="FF0000"/>
            </a:solidFill>
          </a:ln>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rgbClr val="FF0000"/>
                </a:solidFill>
                <a:effectLst/>
              </a:rPr>
              <a:t>70 %</a:t>
            </a:r>
            <a:endParaRPr lang="en-US" sz="36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1524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14347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sp>
        <p:nvSpPr>
          <p:cNvPr id="4" name="Rectangle 3"/>
          <p:cNvSpPr/>
          <p:nvPr/>
        </p:nvSpPr>
        <p:spPr>
          <a:xfrm>
            <a:off x="1924377" y="2136339"/>
            <a:ext cx="7067223" cy="4031873"/>
          </a:xfrm>
          <a:prstGeom prst="rect">
            <a:avLst/>
          </a:prstGeom>
        </p:spPr>
        <p:txBody>
          <a:bodyPr wrap="square">
            <a:spAutoFit/>
          </a:bodyPr>
          <a:lstStyle/>
          <a:p>
            <a:pPr marL="342900" lvl="0" indent="-342900">
              <a:lnSpc>
                <a:spcPct val="200000"/>
              </a:lnSpc>
              <a:buFont typeface="+mj-lt"/>
              <a:buAutoNum type="alphaLcPeriod" startAt="2"/>
            </a:pPr>
            <a:r>
              <a:rPr lang="en-US" sz="2000" b="1" dirty="0"/>
              <a:t>Courtesy Fund.</a:t>
            </a:r>
            <a:r>
              <a:rPr lang="en-US" sz="2000" dirty="0"/>
              <a:t>   </a:t>
            </a:r>
            <a:endParaRPr lang="en-US" sz="2000" dirty="0" smtClean="0"/>
          </a:p>
          <a:p>
            <a:pPr lvl="0">
              <a:lnSpc>
                <a:spcPct val="200000"/>
              </a:lnSpc>
            </a:pPr>
            <a:r>
              <a:rPr lang="en-US" b="1" dirty="0" smtClean="0"/>
              <a:t>5</a:t>
            </a:r>
            <a:r>
              <a:rPr lang="en-US" b="1" dirty="0"/>
              <a:t>% </a:t>
            </a:r>
            <a:r>
              <a:rPr lang="en-US" dirty="0"/>
              <a:t>of the total Non-Tithe Funds will be assigned to this fund.</a:t>
            </a:r>
          </a:p>
          <a:p>
            <a:pPr marL="800100" lvl="1" indent="-342900">
              <a:lnSpc>
                <a:spcPct val="200000"/>
              </a:lnSpc>
              <a:buFont typeface="+mj-lt"/>
              <a:buAutoNum type="arabicPeriod"/>
            </a:pPr>
            <a:r>
              <a:rPr lang="en-US" dirty="0"/>
              <a:t>This fund finances the sales incentives for the Evangelical Colporteurs according to the standards and levels established by these Policies.</a:t>
            </a:r>
          </a:p>
          <a:p>
            <a:pPr marL="800100" lvl="1" indent="-342900">
              <a:lnSpc>
                <a:spcPct val="200000"/>
              </a:lnSpc>
              <a:buFont typeface="+mj-lt"/>
              <a:buAutoNum type="arabicPeriod"/>
            </a:pPr>
            <a:r>
              <a:rPr lang="en-US" dirty="0"/>
              <a:t>This fund is managed by the </a:t>
            </a:r>
            <a:r>
              <a:rPr lang="en-US" b="1" dirty="0"/>
              <a:t>Publishing Houses.  </a:t>
            </a:r>
            <a:r>
              <a:rPr lang="en-US" dirty="0"/>
              <a:t>It will be recorded in the accounting records as  </a:t>
            </a:r>
            <a:r>
              <a:rPr lang="en-US" dirty="0" smtClean="0"/>
              <a:t>a </a:t>
            </a:r>
            <a:r>
              <a:rPr lang="en-US" sz="1200" b="1" dirty="0" smtClean="0">
                <a:latin typeface="Arial Black" panose="020B0A04020102020204" pitchFamily="34" charset="0"/>
              </a:rPr>
              <a:t>Reserve </a:t>
            </a:r>
            <a:r>
              <a:rPr lang="en-US" sz="1200" b="1" dirty="0">
                <a:latin typeface="Arial Black" panose="020B0A04020102020204" pitchFamily="34" charset="0"/>
              </a:rPr>
              <a:t>– Courtesy Fund.</a:t>
            </a:r>
            <a:endParaRPr lang="en-US" sz="1200" dirty="0">
              <a:effectLst/>
              <a:latin typeface="Arial Black" panose="020B0A04020102020204" pitchFamily="34" charset="0"/>
            </a:endParaRPr>
          </a:p>
        </p:txBody>
      </p:sp>
    </p:spTree>
    <p:extLst>
      <p:ext uri="{BB962C8B-B14F-4D97-AF65-F5344CB8AC3E}">
        <p14:creationId xmlns:p14="http://schemas.microsoft.com/office/powerpoint/2010/main" val="102545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2286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95800" y="21967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1518296"/>
            <a:ext cx="5959475" cy="480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84038" y="6096000"/>
            <a:ext cx="1452642" cy="707886"/>
          </a:xfrm>
          <a:prstGeom prst="rect">
            <a:avLst/>
          </a:prstGeom>
          <a:noFill/>
          <a:ln>
            <a:solidFill>
              <a:srgbClr val="FF0000"/>
            </a:solidFill>
          </a:ln>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FF0000"/>
                </a:solidFill>
                <a:effectLst/>
              </a:rPr>
              <a:t>100 %</a:t>
            </a:r>
            <a:endParaRPr lang="en-US" sz="4000" b="1" cap="none" spc="0" dirty="0">
              <a:ln w="10541" cmpd="sng">
                <a:solidFill>
                  <a:schemeClr val="accent1">
                    <a:shade val="88000"/>
                    <a:satMod val="110000"/>
                  </a:schemeClr>
                </a:solidFill>
                <a:prstDash val="solid"/>
              </a:ln>
              <a:solidFill>
                <a:srgbClr val="FF0000"/>
              </a:solidFill>
              <a:effectLst/>
            </a:endParaRPr>
          </a:p>
        </p:txBody>
      </p:sp>
      <p:sp>
        <p:nvSpPr>
          <p:cNvPr id="6" name="Rectangle 5"/>
          <p:cNvSpPr/>
          <p:nvPr/>
        </p:nvSpPr>
        <p:spPr>
          <a:xfrm>
            <a:off x="7113735" y="3048000"/>
            <a:ext cx="1093569" cy="646331"/>
          </a:xfrm>
          <a:prstGeom prst="rect">
            <a:avLst/>
          </a:prstGeom>
          <a:noFill/>
          <a:ln>
            <a:solidFill>
              <a:srgbClr val="FF0000"/>
            </a:solidFill>
          </a:ln>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rgbClr val="FF0000"/>
                </a:solidFill>
                <a:effectLst/>
              </a:rPr>
              <a:t>70 %</a:t>
            </a:r>
            <a:endParaRPr lang="en-US" sz="3600" b="1" cap="none" spc="0" dirty="0">
              <a:ln w="10541" cmpd="sng">
                <a:solidFill>
                  <a:schemeClr val="accent1">
                    <a:shade val="88000"/>
                    <a:satMod val="110000"/>
                  </a:schemeClr>
                </a:solidFill>
                <a:prstDash val="solid"/>
              </a:ln>
              <a:solidFill>
                <a:srgbClr val="FF0000"/>
              </a:solidFill>
              <a:effectLst/>
            </a:endParaRPr>
          </a:p>
        </p:txBody>
      </p:sp>
      <p:sp>
        <p:nvSpPr>
          <p:cNvPr id="7" name="Rectangle 6"/>
          <p:cNvSpPr/>
          <p:nvPr/>
        </p:nvSpPr>
        <p:spPr>
          <a:xfrm>
            <a:off x="4003219" y="1487269"/>
            <a:ext cx="859531" cy="646331"/>
          </a:xfrm>
          <a:prstGeom prst="rect">
            <a:avLst/>
          </a:prstGeom>
          <a:noFill/>
          <a:ln>
            <a:solidFill>
              <a:srgbClr val="FF0000"/>
            </a:solidFill>
          </a:ln>
        </p:spPr>
        <p:txBody>
          <a:bodyPr wrap="none" lIns="91440" tIns="45720" rIns="91440" bIns="45720">
            <a:spAutoFit/>
          </a:bodyPr>
          <a:lstStyle/>
          <a:p>
            <a:pPr algn="ctr"/>
            <a:r>
              <a:rPr lang="en-US" sz="3600" b="1" dirty="0">
                <a:ln w="10541" cmpd="sng">
                  <a:solidFill>
                    <a:schemeClr val="accent1">
                      <a:shade val="88000"/>
                      <a:satMod val="110000"/>
                    </a:schemeClr>
                  </a:solidFill>
                  <a:prstDash val="solid"/>
                </a:ln>
                <a:solidFill>
                  <a:srgbClr val="FF0000"/>
                </a:solidFill>
              </a:rPr>
              <a:t>5</a:t>
            </a:r>
            <a:r>
              <a:rPr lang="en-US" sz="3600" b="1" cap="none" spc="0" dirty="0" smtClean="0">
                <a:ln w="10541" cmpd="sng">
                  <a:solidFill>
                    <a:schemeClr val="accent1">
                      <a:shade val="88000"/>
                      <a:satMod val="110000"/>
                    </a:schemeClr>
                  </a:solidFill>
                  <a:prstDash val="solid"/>
                </a:ln>
                <a:solidFill>
                  <a:srgbClr val="FF0000"/>
                </a:solidFill>
                <a:effectLst/>
              </a:rPr>
              <a:t> %</a:t>
            </a:r>
            <a:endParaRPr lang="en-US" sz="36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380048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1524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19600" y="14347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sp>
        <p:nvSpPr>
          <p:cNvPr id="4" name="Rectangle 3"/>
          <p:cNvSpPr/>
          <p:nvPr/>
        </p:nvSpPr>
        <p:spPr>
          <a:xfrm>
            <a:off x="2133600" y="1620083"/>
            <a:ext cx="6781800" cy="4247317"/>
          </a:xfrm>
          <a:prstGeom prst="rect">
            <a:avLst/>
          </a:prstGeom>
        </p:spPr>
        <p:txBody>
          <a:bodyPr wrap="square">
            <a:spAutoFit/>
          </a:bodyPr>
          <a:lstStyle/>
          <a:p>
            <a:pPr marL="342900" lvl="0" indent="-342900">
              <a:lnSpc>
                <a:spcPct val="150000"/>
              </a:lnSpc>
              <a:buFont typeface="+mj-lt"/>
              <a:buAutoNum type="alphaLcPeriod" startAt="3"/>
            </a:pPr>
            <a:r>
              <a:rPr lang="en-US" sz="2000" b="1" dirty="0"/>
              <a:t>Professional Formation Fund.   </a:t>
            </a:r>
            <a:endParaRPr lang="en-US" sz="2000" b="1" dirty="0" smtClean="0"/>
          </a:p>
          <a:p>
            <a:pPr lvl="0">
              <a:lnSpc>
                <a:spcPct val="150000"/>
              </a:lnSpc>
            </a:pPr>
            <a:r>
              <a:rPr lang="en-US" b="1" dirty="0" smtClean="0"/>
              <a:t>25</a:t>
            </a:r>
            <a:r>
              <a:rPr lang="en-US" b="1" dirty="0"/>
              <a:t>%</a:t>
            </a:r>
            <a:r>
              <a:rPr lang="en-US" dirty="0"/>
              <a:t> of the total </a:t>
            </a:r>
            <a:r>
              <a:rPr lang="en-US" b="1" dirty="0"/>
              <a:t>Non—Tithe Funds</a:t>
            </a:r>
            <a:r>
              <a:rPr lang="en-US" dirty="0"/>
              <a:t> is assigned to this fund.</a:t>
            </a:r>
          </a:p>
          <a:p>
            <a:pPr marL="800100" lvl="1" indent="-342900">
              <a:lnSpc>
                <a:spcPct val="150000"/>
              </a:lnSpc>
              <a:buFont typeface="+mj-lt"/>
              <a:buAutoNum type="arabicPeriod"/>
            </a:pPr>
            <a:r>
              <a:rPr lang="en-US" dirty="0"/>
              <a:t>This Fund finances the Professional Formation Indirect Benefits identified below:</a:t>
            </a:r>
          </a:p>
          <a:p>
            <a:pPr marL="1714500" lvl="3" indent="-342900">
              <a:lnSpc>
                <a:spcPct val="150000"/>
              </a:lnSpc>
              <a:buFont typeface="+mj-lt"/>
              <a:buAutoNum type="alphaLcPeriod"/>
            </a:pPr>
            <a:r>
              <a:rPr lang="en-US" dirty="0"/>
              <a:t>Training Programs (Colporteur’s Schools).</a:t>
            </a:r>
          </a:p>
          <a:p>
            <a:pPr marL="1714500" lvl="3" indent="-342900">
              <a:lnSpc>
                <a:spcPct val="150000"/>
              </a:lnSpc>
              <a:buFont typeface="+mj-lt"/>
              <a:buAutoNum type="alphaLcPeriod"/>
            </a:pPr>
            <a:r>
              <a:rPr lang="en-US" dirty="0"/>
              <a:t>Evaluation meetings.  Literature Evangelist and Associate Directors.</a:t>
            </a:r>
          </a:p>
          <a:p>
            <a:pPr marL="1714500" lvl="3" indent="-342900">
              <a:lnSpc>
                <a:spcPct val="150000"/>
              </a:lnSpc>
              <a:buFont typeface="+mj-lt"/>
              <a:buAutoNum type="alphaLcPeriod"/>
            </a:pPr>
            <a:r>
              <a:rPr lang="en-US" dirty="0"/>
              <a:t>Special meetings.</a:t>
            </a:r>
          </a:p>
          <a:p>
            <a:pPr marL="800100" lvl="1" indent="-342900">
              <a:lnSpc>
                <a:spcPct val="150000"/>
              </a:lnSpc>
              <a:buFont typeface="+mj-lt"/>
              <a:buAutoNum type="arabicPeriod"/>
            </a:pPr>
            <a:r>
              <a:rPr lang="en-US" dirty="0"/>
              <a:t>This Fund is managed by the Unions.  It will be recorded in the accounting records as an </a:t>
            </a:r>
            <a:r>
              <a:rPr lang="en-US" b="1" dirty="0"/>
              <a:t>AFO—Professional Formation.</a:t>
            </a:r>
            <a:endParaRPr lang="en-US" dirty="0">
              <a:effectLst/>
            </a:endParaRPr>
          </a:p>
        </p:txBody>
      </p:sp>
    </p:spTree>
    <p:extLst>
      <p:ext uri="{BB962C8B-B14F-4D97-AF65-F5344CB8AC3E}">
        <p14:creationId xmlns:p14="http://schemas.microsoft.com/office/powerpoint/2010/main" val="380048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1)">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77" y="2286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10 </a:t>
            </a:r>
            <a:endParaRPr lang="en-US" sz="4400" b="1" dirty="0">
              <a:latin typeface="Arial Black" panose="020B0A04020102020204" pitchFamily="34" charset="0"/>
            </a:endParaRPr>
          </a:p>
        </p:txBody>
      </p:sp>
      <p:sp>
        <p:nvSpPr>
          <p:cNvPr id="3" name="Rectangle 2"/>
          <p:cNvSpPr/>
          <p:nvPr/>
        </p:nvSpPr>
        <p:spPr>
          <a:xfrm>
            <a:off x="4495800" y="219670"/>
            <a:ext cx="4572000" cy="923330"/>
          </a:xfrm>
          <a:prstGeom prst="rect">
            <a:avLst/>
          </a:prstGeom>
        </p:spPr>
        <p:txBody>
          <a:bodyPr>
            <a:spAutoFit/>
          </a:bodyPr>
          <a:lstStyle/>
          <a:p>
            <a:pPr marL="342900" indent="-342900" algn="r">
              <a:buFont typeface="+mj-lt"/>
              <a:buAutoNum type="arabicPeriod" startAt="10"/>
            </a:pPr>
            <a:r>
              <a:rPr lang="en-US" b="1" dirty="0"/>
              <a:t>Funds to Finance the Literature Evangelist Benefits. </a:t>
            </a:r>
            <a:endParaRPr lang="en-US" b="1" dirty="0" smtClean="0"/>
          </a:p>
          <a:p>
            <a:pPr algn="r"/>
            <a:r>
              <a:rPr lang="en-US" b="1" dirty="0" smtClean="0"/>
              <a:t>Funds </a:t>
            </a:r>
            <a:r>
              <a:rPr lang="en-US" b="1" dirty="0"/>
              <a:t>Administrating Organizations.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1518296"/>
            <a:ext cx="5959475" cy="480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84038" y="6096000"/>
            <a:ext cx="1452642" cy="707886"/>
          </a:xfrm>
          <a:prstGeom prst="rect">
            <a:avLst/>
          </a:prstGeom>
          <a:noFill/>
          <a:ln>
            <a:solidFill>
              <a:srgbClr val="FF0000"/>
            </a:solidFill>
          </a:ln>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FF0000"/>
                </a:solidFill>
                <a:effectLst/>
              </a:rPr>
              <a:t>100 %</a:t>
            </a:r>
            <a:endParaRPr lang="en-US" sz="4000" b="1" cap="none" spc="0" dirty="0">
              <a:ln w="10541" cmpd="sng">
                <a:solidFill>
                  <a:schemeClr val="accent1">
                    <a:shade val="88000"/>
                    <a:satMod val="110000"/>
                  </a:schemeClr>
                </a:solidFill>
                <a:prstDash val="solid"/>
              </a:ln>
              <a:solidFill>
                <a:srgbClr val="FF0000"/>
              </a:solidFill>
              <a:effectLst/>
            </a:endParaRPr>
          </a:p>
        </p:txBody>
      </p:sp>
      <p:sp>
        <p:nvSpPr>
          <p:cNvPr id="6" name="Rectangle 5"/>
          <p:cNvSpPr/>
          <p:nvPr/>
        </p:nvSpPr>
        <p:spPr>
          <a:xfrm>
            <a:off x="7113735" y="3048000"/>
            <a:ext cx="1093569" cy="646331"/>
          </a:xfrm>
          <a:prstGeom prst="rect">
            <a:avLst/>
          </a:prstGeom>
          <a:noFill/>
          <a:ln>
            <a:solidFill>
              <a:srgbClr val="FF0000"/>
            </a:solidFill>
          </a:ln>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rgbClr val="FF0000"/>
                </a:solidFill>
                <a:effectLst/>
              </a:rPr>
              <a:t>70 %</a:t>
            </a:r>
            <a:endParaRPr lang="en-US" sz="3600" b="1" cap="none" spc="0" dirty="0">
              <a:ln w="10541" cmpd="sng">
                <a:solidFill>
                  <a:schemeClr val="accent1">
                    <a:shade val="88000"/>
                    <a:satMod val="110000"/>
                  </a:schemeClr>
                </a:solidFill>
                <a:prstDash val="solid"/>
              </a:ln>
              <a:solidFill>
                <a:srgbClr val="FF0000"/>
              </a:solidFill>
              <a:effectLst/>
            </a:endParaRPr>
          </a:p>
        </p:txBody>
      </p:sp>
      <p:sp>
        <p:nvSpPr>
          <p:cNvPr id="7" name="Rectangle 6"/>
          <p:cNvSpPr/>
          <p:nvPr/>
        </p:nvSpPr>
        <p:spPr>
          <a:xfrm>
            <a:off x="4003219" y="1487269"/>
            <a:ext cx="859531" cy="646331"/>
          </a:xfrm>
          <a:prstGeom prst="rect">
            <a:avLst/>
          </a:prstGeom>
          <a:noFill/>
          <a:ln>
            <a:solidFill>
              <a:srgbClr val="FF0000"/>
            </a:solidFill>
          </a:ln>
        </p:spPr>
        <p:txBody>
          <a:bodyPr wrap="none" lIns="91440" tIns="45720" rIns="91440" bIns="45720">
            <a:spAutoFit/>
          </a:bodyPr>
          <a:lstStyle/>
          <a:p>
            <a:pPr algn="ctr"/>
            <a:r>
              <a:rPr lang="en-US" sz="3600" b="1" dirty="0">
                <a:ln w="10541" cmpd="sng">
                  <a:solidFill>
                    <a:schemeClr val="accent1">
                      <a:shade val="88000"/>
                      <a:satMod val="110000"/>
                    </a:schemeClr>
                  </a:solidFill>
                  <a:prstDash val="solid"/>
                </a:ln>
                <a:solidFill>
                  <a:srgbClr val="FF0000"/>
                </a:solidFill>
              </a:rPr>
              <a:t>5</a:t>
            </a:r>
            <a:r>
              <a:rPr lang="en-US" sz="3600" b="1" cap="none" spc="0" dirty="0" smtClean="0">
                <a:ln w="10541" cmpd="sng">
                  <a:solidFill>
                    <a:schemeClr val="accent1">
                      <a:shade val="88000"/>
                      <a:satMod val="110000"/>
                    </a:schemeClr>
                  </a:solidFill>
                  <a:prstDash val="solid"/>
                </a:ln>
                <a:solidFill>
                  <a:srgbClr val="FF0000"/>
                </a:solidFill>
                <a:effectLst/>
              </a:rPr>
              <a:t> %</a:t>
            </a:r>
            <a:endParaRPr lang="en-US" sz="3600" b="1" cap="none" spc="0" dirty="0">
              <a:ln w="10541" cmpd="sng">
                <a:solidFill>
                  <a:schemeClr val="accent1">
                    <a:shade val="88000"/>
                    <a:satMod val="110000"/>
                  </a:schemeClr>
                </a:solidFill>
                <a:prstDash val="solid"/>
              </a:ln>
              <a:solidFill>
                <a:srgbClr val="FF0000"/>
              </a:solidFill>
              <a:effectLst/>
            </a:endParaRPr>
          </a:p>
        </p:txBody>
      </p:sp>
      <p:sp>
        <p:nvSpPr>
          <p:cNvPr id="8" name="Rectangle 7"/>
          <p:cNvSpPr/>
          <p:nvPr/>
        </p:nvSpPr>
        <p:spPr>
          <a:xfrm>
            <a:off x="3062050" y="2706469"/>
            <a:ext cx="1093569" cy="646331"/>
          </a:xfrm>
          <a:prstGeom prst="rect">
            <a:avLst/>
          </a:prstGeom>
          <a:noFill/>
          <a:ln>
            <a:solidFill>
              <a:srgbClr val="FF0000"/>
            </a:solidFill>
          </a:ln>
        </p:spPr>
        <p:txBody>
          <a:bodyPr wrap="none" lIns="91440" tIns="45720" rIns="91440" bIns="45720">
            <a:spAutoFit/>
          </a:bodyPr>
          <a:lstStyle/>
          <a:p>
            <a:pPr algn="ctr"/>
            <a:r>
              <a:rPr lang="en-US" sz="3600" b="1" dirty="0" smtClean="0">
                <a:ln w="10541" cmpd="sng">
                  <a:solidFill>
                    <a:schemeClr val="accent1">
                      <a:shade val="88000"/>
                      <a:satMod val="110000"/>
                    </a:schemeClr>
                  </a:solidFill>
                  <a:prstDash val="solid"/>
                </a:ln>
                <a:solidFill>
                  <a:srgbClr val="FF0000"/>
                </a:solidFill>
              </a:rPr>
              <a:t>25</a:t>
            </a:r>
            <a:r>
              <a:rPr lang="en-US" sz="3600" b="1" cap="none" spc="0" dirty="0" smtClean="0">
                <a:ln w="10541" cmpd="sng">
                  <a:solidFill>
                    <a:schemeClr val="accent1">
                      <a:shade val="88000"/>
                      <a:satMod val="110000"/>
                    </a:schemeClr>
                  </a:solidFill>
                  <a:prstDash val="solid"/>
                </a:ln>
                <a:solidFill>
                  <a:srgbClr val="FF0000"/>
                </a:solidFill>
                <a:effectLst/>
              </a:rPr>
              <a:t> %</a:t>
            </a:r>
            <a:endParaRPr lang="en-US" sz="3600" b="1" cap="none" spc="0" dirty="0">
              <a:ln w="10541" cmpd="sng">
                <a:solidFill>
                  <a:schemeClr val="accent1">
                    <a:shade val="88000"/>
                    <a:satMod val="110000"/>
                  </a:schemeClr>
                </a:solidFill>
                <a:prstDash val="solid"/>
              </a:ln>
              <a:solidFill>
                <a:srgbClr val="FF0000"/>
              </a:solidFill>
              <a:effectLst/>
            </a:endParaRPr>
          </a:p>
        </p:txBody>
      </p:sp>
    </p:spTree>
    <p:extLst>
      <p:ext uri="{BB962C8B-B14F-4D97-AF65-F5344CB8AC3E}">
        <p14:creationId xmlns:p14="http://schemas.microsoft.com/office/powerpoint/2010/main" val="380048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
            <a:ext cx="6477000" cy="646331"/>
          </a:xfrm>
          <a:prstGeom prst="rect">
            <a:avLst/>
          </a:prstGeom>
          <a:noFill/>
        </p:spPr>
        <p:txBody>
          <a:bodyPr wrap="square" rtlCol="0">
            <a:spAutoFit/>
          </a:bodyPr>
          <a:lstStyle/>
          <a:p>
            <a:pPr algn="ctr"/>
            <a:r>
              <a:rPr lang="en-US" b="1" dirty="0" smtClean="0"/>
              <a:t>FINANCING  THE  BENEFITS  OF  LITERATURE  EVANGELISTS</a:t>
            </a:r>
          </a:p>
          <a:p>
            <a:pPr algn="ctr"/>
            <a:r>
              <a:rPr lang="en-US" b="1" dirty="0" smtClean="0"/>
              <a:t>DISTRIBUTION  OF  FUNDS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902467460"/>
              </p:ext>
            </p:extLst>
          </p:nvPr>
        </p:nvGraphicFramePr>
        <p:xfrm>
          <a:off x="4267200" y="1397000"/>
          <a:ext cx="2209800" cy="1854200"/>
        </p:xfrm>
        <a:graphic>
          <a:graphicData uri="http://schemas.openxmlformats.org/drawingml/2006/table">
            <a:tbl>
              <a:tblPr firstRow="1" bandRow="1">
                <a:tableStyleId>{5940675A-B579-460E-94D1-54222C63F5DA}</a:tableStyleId>
              </a:tblPr>
              <a:tblGrid>
                <a:gridCol w="2209800"/>
              </a:tblGrid>
              <a:tr h="370840">
                <a:tc>
                  <a:txBody>
                    <a:bodyPr/>
                    <a:lstStyle/>
                    <a:p>
                      <a:pPr algn="ctr"/>
                      <a:r>
                        <a:rPr lang="en-US" sz="1400" b="0" dirty="0" smtClean="0">
                          <a:ln w="3175">
                            <a:solidFill>
                              <a:schemeClr val="tx1"/>
                            </a:solidFill>
                          </a:ln>
                          <a:latin typeface="Arial Narrow" panose="020B0606020202030204" pitchFamily="34" charset="0"/>
                        </a:rPr>
                        <a:t>IAD</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UNIONS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LOCAL FIELDS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PUBLISHING HOUSES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400" b="0" dirty="0" smtClean="0">
                          <a:ln w="3175">
                            <a:solidFill>
                              <a:schemeClr val="tx1"/>
                            </a:solidFill>
                          </a:ln>
                          <a:latin typeface="Arial Narrow" panose="020B0606020202030204" pitchFamily="34" charset="0"/>
                        </a:rPr>
                        <a:t>BOOK STORES</a:t>
                      </a:r>
                      <a:endParaRPr lang="en-US" sz="1400" b="0" dirty="0">
                        <a:ln w="3175">
                          <a:solidFill>
                            <a:schemeClr val="tx1"/>
                          </a:solidFill>
                        </a:ln>
                        <a:latin typeface="Arial Narrow" panose="020B060602020203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Rectangle 4"/>
          <p:cNvSpPr/>
          <p:nvPr/>
        </p:nvSpPr>
        <p:spPr>
          <a:xfrm>
            <a:off x="2209800" y="1676438"/>
            <a:ext cx="691023" cy="2624116"/>
          </a:xfrm>
          <a:prstGeom prst="rect">
            <a:avLst/>
          </a:prstGeom>
          <a:noFill/>
        </p:spPr>
        <p:txBody>
          <a:bodyPr vert="wordArtVert"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effectLst/>
                <a:latin typeface="Arial Black" panose="020B0A04020102020204" pitchFamily="34" charset="0"/>
              </a:rPr>
              <a:t>TITHE</a:t>
            </a:r>
            <a:endParaRPr lang="en-US" sz="2400" b="1" cap="none" spc="0" dirty="0">
              <a:ln w="10541" cmpd="sng">
                <a:solidFill>
                  <a:schemeClr val="accent1">
                    <a:shade val="88000"/>
                    <a:satMod val="110000"/>
                  </a:schemeClr>
                </a:solidFill>
                <a:prstDash val="solid"/>
              </a:ln>
              <a:effectLst/>
              <a:latin typeface="Arial Black" panose="020B0A04020102020204" pitchFamily="34" charset="0"/>
            </a:endParaRPr>
          </a:p>
        </p:txBody>
      </p:sp>
      <p:sp>
        <p:nvSpPr>
          <p:cNvPr id="6" name="Rectangle 5"/>
          <p:cNvSpPr/>
          <p:nvPr/>
        </p:nvSpPr>
        <p:spPr>
          <a:xfrm>
            <a:off x="7900114" y="1518028"/>
            <a:ext cx="606576" cy="3045706"/>
          </a:xfrm>
          <a:prstGeom prst="rect">
            <a:avLst/>
          </a:prstGeom>
          <a:noFill/>
        </p:spPr>
        <p:txBody>
          <a:bodyPr vert="wordArtVert"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effectLst/>
                <a:latin typeface="Arial Black" panose="020B0A04020102020204" pitchFamily="34" charset="0"/>
              </a:rPr>
              <a:t>N/TITHE</a:t>
            </a:r>
            <a:endParaRPr lang="en-US" sz="2000" b="1" cap="none" spc="0" dirty="0">
              <a:ln w="10541" cmpd="sng">
                <a:solidFill>
                  <a:schemeClr val="accent1">
                    <a:shade val="88000"/>
                    <a:satMod val="110000"/>
                  </a:schemeClr>
                </a:solidFill>
                <a:prstDash val="solid"/>
              </a:ln>
              <a:effectLst/>
              <a:latin typeface="Arial Black" panose="020B0A04020102020204" pitchFamily="34" charset="0"/>
            </a:endParaRPr>
          </a:p>
        </p:txBody>
      </p:sp>
      <p:cxnSp>
        <p:nvCxnSpPr>
          <p:cNvPr id="8" name="Straight Arrow Connector 7"/>
          <p:cNvCxnSpPr/>
          <p:nvPr/>
        </p:nvCxnSpPr>
        <p:spPr>
          <a:xfrm>
            <a:off x="3810000" y="1527720"/>
            <a:ext cx="0" cy="2434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42160" y="2643424"/>
            <a:ext cx="0" cy="13189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477000" y="2667000"/>
            <a:ext cx="4572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77000" y="3048000"/>
            <a:ext cx="4572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810000" y="2707944"/>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810000" y="3088944"/>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10000" y="1981200"/>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10000" y="2362200"/>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10000" y="1524000"/>
            <a:ext cx="4572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589360" y="3962400"/>
            <a:ext cx="3581400" cy="914400"/>
          </a:xfrm>
          <a:prstGeom prst="rect">
            <a:avLst/>
          </a:prstGeom>
          <a:solidFill>
            <a:schemeClr val="bg1"/>
          </a:solidFill>
          <a:ln w="57150">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Black" panose="020B0A04020102020204" pitchFamily="34" charset="0"/>
              </a:rPr>
              <a:t>22 UNIONS</a:t>
            </a:r>
            <a:endParaRPr lang="en-US" dirty="0">
              <a:solidFill>
                <a:schemeClr val="tx1"/>
              </a:solidFill>
            </a:endParaRPr>
          </a:p>
        </p:txBody>
      </p:sp>
      <p:sp>
        <p:nvSpPr>
          <p:cNvPr id="36" name="Rectangle 35"/>
          <p:cNvSpPr/>
          <p:nvPr/>
        </p:nvSpPr>
        <p:spPr>
          <a:xfrm>
            <a:off x="6477000" y="50292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Narrow" panose="020B0606020202030204" pitchFamily="34" charset="0"/>
              </a:rPr>
              <a:t>LEADERSHIP  FUND</a:t>
            </a:r>
          </a:p>
          <a:p>
            <a:pPr algn="ctr"/>
            <a:r>
              <a:rPr lang="en-US" sz="1100" b="1" dirty="0" smtClean="0">
                <a:solidFill>
                  <a:schemeClr val="tx1"/>
                </a:solidFill>
                <a:latin typeface="Arial Black" panose="020B0A04020102020204" pitchFamily="34" charset="0"/>
              </a:rPr>
              <a:t>70 %</a:t>
            </a:r>
          </a:p>
          <a:p>
            <a:pPr algn="ctr"/>
            <a:r>
              <a:rPr lang="en-US" sz="900" b="1" dirty="0" smtClean="0">
                <a:solidFill>
                  <a:schemeClr val="tx1"/>
                </a:solidFill>
                <a:latin typeface="Arial Black" panose="020B0A04020102020204" pitchFamily="34" charset="0"/>
              </a:rPr>
              <a:t>LOCAL FIELDS</a:t>
            </a:r>
            <a:endParaRPr lang="en-US" sz="900" b="1" dirty="0">
              <a:solidFill>
                <a:schemeClr val="tx1"/>
              </a:solidFill>
              <a:latin typeface="Arial Black" panose="020B0A04020102020204" pitchFamily="34" charset="0"/>
            </a:endParaRPr>
          </a:p>
        </p:txBody>
      </p:sp>
      <p:sp>
        <p:nvSpPr>
          <p:cNvPr id="37" name="Rectangle 36"/>
          <p:cNvSpPr/>
          <p:nvPr/>
        </p:nvSpPr>
        <p:spPr>
          <a:xfrm>
            <a:off x="6477000" y="55626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COURTESY  FUND</a:t>
            </a:r>
          </a:p>
          <a:p>
            <a:pPr algn="ctr"/>
            <a:r>
              <a:rPr lang="en-US" sz="1200" b="1" dirty="0" smtClean="0">
                <a:solidFill>
                  <a:schemeClr val="tx1"/>
                </a:solidFill>
                <a:latin typeface="Arial Black" panose="020B0A04020102020204" pitchFamily="34" charset="0"/>
              </a:rPr>
              <a:t>5 %</a:t>
            </a:r>
          </a:p>
          <a:p>
            <a:pPr algn="ctr"/>
            <a:r>
              <a:rPr lang="en-US" sz="900" b="1" dirty="0" smtClean="0">
                <a:solidFill>
                  <a:schemeClr val="tx1"/>
                </a:solidFill>
                <a:latin typeface="Arial Black" panose="020B0A04020102020204" pitchFamily="34" charset="0"/>
              </a:rPr>
              <a:t>PUBLISHING HOUSES</a:t>
            </a:r>
            <a:endParaRPr lang="en-US" sz="900" b="1" dirty="0">
              <a:solidFill>
                <a:schemeClr val="tx1"/>
              </a:solidFill>
              <a:latin typeface="Arial Black" panose="020B0A04020102020204" pitchFamily="34" charset="0"/>
            </a:endParaRPr>
          </a:p>
        </p:txBody>
      </p:sp>
      <p:sp>
        <p:nvSpPr>
          <p:cNvPr id="38" name="Rectangle 37"/>
          <p:cNvSpPr/>
          <p:nvPr/>
        </p:nvSpPr>
        <p:spPr>
          <a:xfrm>
            <a:off x="6477000" y="60960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PROFESIONAL  TRAINING FUND </a:t>
            </a:r>
          </a:p>
          <a:p>
            <a:pPr algn="ctr"/>
            <a:r>
              <a:rPr lang="en-US" sz="1100" b="1" dirty="0" smtClean="0">
                <a:solidFill>
                  <a:schemeClr val="tx1"/>
                </a:solidFill>
                <a:latin typeface="Arial Black" panose="020B0A04020102020204" pitchFamily="34" charset="0"/>
              </a:rPr>
              <a:t>25 %</a:t>
            </a:r>
          </a:p>
          <a:p>
            <a:pPr algn="ctr"/>
            <a:r>
              <a:rPr lang="en-US" sz="900" b="1" dirty="0" smtClean="0">
                <a:solidFill>
                  <a:schemeClr val="tx1"/>
                </a:solidFill>
                <a:latin typeface="Arial Black" panose="020B0A04020102020204" pitchFamily="34" charset="0"/>
              </a:rPr>
              <a:t>UNIONS</a:t>
            </a:r>
            <a:endParaRPr lang="en-US" sz="900" b="1" dirty="0">
              <a:solidFill>
                <a:schemeClr val="tx1"/>
              </a:solidFill>
              <a:latin typeface="Arial Black" panose="020B0A04020102020204" pitchFamily="34" charset="0"/>
            </a:endParaRPr>
          </a:p>
        </p:txBody>
      </p:sp>
      <p:sp>
        <p:nvSpPr>
          <p:cNvPr id="39" name="Rectangle 38"/>
          <p:cNvSpPr/>
          <p:nvPr/>
        </p:nvSpPr>
        <p:spPr>
          <a:xfrm>
            <a:off x="2209800" y="50292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Narrow" panose="020B0606020202030204" pitchFamily="34" charset="0"/>
              </a:rPr>
              <a:t>BASIC FUND</a:t>
            </a:r>
          </a:p>
          <a:p>
            <a:pPr algn="ctr"/>
            <a:r>
              <a:rPr lang="en-US" sz="1100" b="1" dirty="0" smtClean="0">
                <a:solidFill>
                  <a:schemeClr val="tx1"/>
                </a:solidFill>
                <a:latin typeface="Arial Black" panose="020B0A04020102020204" pitchFamily="34" charset="0"/>
              </a:rPr>
              <a:t>45 %  </a:t>
            </a:r>
          </a:p>
          <a:p>
            <a:pPr algn="ctr"/>
            <a:r>
              <a:rPr lang="en-US" sz="900" b="1" dirty="0" smtClean="0">
                <a:solidFill>
                  <a:schemeClr val="tx1"/>
                </a:solidFill>
                <a:latin typeface="Arial Black" panose="020B0A04020102020204" pitchFamily="34" charset="0"/>
              </a:rPr>
              <a:t>LOCAL FIELDS</a:t>
            </a:r>
            <a:endParaRPr lang="en-US" sz="900" b="1" dirty="0">
              <a:solidFill>
                <a:schemeClr val="tx1"/>
              </a:solidFill>
              <a:latin typeface="Arial Black" panose="020B0A04020102020204" pitchFamily="34" charset="0"/>
            </a:endParaRPr>
          </a:p>
        </p:txBody>
      </p:sp>
      <p:sp>
        <p:nvSpPr>
          <p:cNvPr id="40" name="Rectangle 39"/>
          <p:cNvSpPr/>
          <p:nvPr/>
        </p:nvSpPr>
        <p:spPr>
          <a:xfrm>
            <a:off x="2209800" y="55626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Narrow" panose="020B0606020202030204" pitchFamily="34" charset="0"/>
              </a:rPr>
              <a:t>SPIRITUAL  FORMATION FUND</a:t>
            </a:r>
          </a:p>
          <a:p>
            <a:pPr algn="ctr"/>
            <a:r>
              <a:rPr lang="en-US" sz="1100" b="1" dirty="0" smtClean="0">
                <a:solidFill>
                  <a:schemeClr val="tx1"/>
                </a:solidFill>
                <a:latin typeface="Arial Black" panose="020B0A04020102020204" pitchFamily="34" charset="0"/>
              </a:rPr>
              <a:t>35 %</a:t>
            </a:r>
          </a:p>
          <a:p>
            <a:pPr algn="ctr"/>
            <a:r>
              <a:rPr lang="en-US" sz="900" b="1" dirty="0" smtClean="0">
                <a:solidFill>
                  <a:schemeClr val="tx1"/>
                </a:solidFill>
                <a:latin typeface="Arial Black" panose="020B0A04020102020204" pitchFamily="34" charset="0"/>
              </a:rPr>
              <a:t>UNIONS</a:t>
            </a:r>
            <a:endParaRPr lang="en-US" sz="900" b="1" dirty="0">
              <a:solidFill>
                <a:schemeClr val="tx1"/>
              </a:solidFill>
              <a:latin typeface="Arial Black" panose="020B0A04020102020204" pitchFamily="34" charset="0"/>
            </a:endParaRPr>
          </a:p>
        </p:txBody>
      </p:sp>
      <p:sp>
        <p:nvSpPr>
          <p:cNvPr id="41" name="Rectangle 40"/>
          <p:cNvSpPr/>
          <p:nvPr/>
        </p:nvSpPr>
        <p:spPr>
          <a:xfrm>
            <a:off x="2209800" y="6096000"/>
            <a:ext cx="2057400" cy="533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Arial Narrow" panose="020B0606020202030204" pitchFamily="34" charset="0"/>
              </a:rPr>
              <a:t>BENEFITS PLAN  FOR COLPORT0RS</a:t>
            </a:r>
          </a:p>
          <a:p>
            <a:pPr algn="ctr"/>
            <a:r>
              <a:rPr lang="en-US" sz="1200" b="1" dirty="0" smtClean="0">
                <a:solidFill>
                  <a:schemeClr val="tx1"/>
                </a:solidFill>
                <a:latin typeface="Arial Black" panose="020B0A04020102020204" pitchFamily="34" charset="0"/>
              </a:rPr>
              <a:t>20 %</a:t>
            </a:r>
            <a:r>
              <a:rPr lang="en-US" sz="900" b="1" dirty="0" smtClean="0">
                <a:solidFill>
                  <a:schemeClr val="tx1"/>
                </a:solidFill>
                <a:latin typeface="Arial Black" panose="020B0A04020102020204" pitchFamily="34" charset="0"/>
              </a:rPr>
              <a:t> </a:t>
            </a:r>
          </a:p>
          <a:p>
            <a:pPr algn="ctr"/>
            <a:r>
              <a:rPr lang="en-US" sz="900" b="1" dirty="0" smtClean="0">
                <a:solidFill>
                  <a:schemeClr val="tx1"/>
                </a:solidFill>
                <a:latin typeface="Arial Black" panose="020B0A04020102020204" pitchFamily="34" charset="0"/>
              </a:rPr>
              <a:t> IAD</a:t>
            </a:r>
            <a:endParaRPr lang="en-US" sz="900" b="1" dirty="0">
              <a:solidFill>
                <a:schemeClr val="tx1"/>
              </a:solidFill>
              <a:latin typeface="Arial Black" panose="020B0A04020102020204" pitchFamily="34" charset="0"/>
            </a:endParaRPr>
          </a:p>
        </p:txBody>
      </p:sp>
      <p:cxnSp>
        <p:nvCxnSpPr>
          <p:cNvPr id="43" name="Curved Connector 42"/>
          <p:cNvCxnSpPr/>
          <p:nvPr/>
        </p:nvCxnSpPr>
        <p:spPr>
          <a:xfrm rot="10800000" flipV="1">
            <a:off x="3162300" y="4419600"/>
            <a:ext cx="427060" cy="60960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a:off x="7170760" y="4419600"/>
            <a:ext cx="487340" cy="60960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5029199"/>
            <a:ext cx="2209800" cy="1628775"/>
          </a:xfrm>
          <a:prstGeom prst="rect">
            <a:avLst/>
          </a:prstGeom>
        </p:spPr>
      </p:pic>
      <p:sp>
        <p:nvSpPr>
          <p:cNvPr id="27" name="Oval 26"/>
          <p:cNvSpPr/>
          <p:nvPr/>
        </p:nvSpPr>
        <p:spPr>
          <a:xfrm>
            <a:off x="1981200" y="4541441"/>
            <a:ext cx="533400" cy="3659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t>
            </a:r>
            <a:endParaRPr lang="en-US" sz="2000" b="1" dirty="0"/>
          </a:p>
        </p:txBody>
      </p:sp>
      <p:pic>
        <p:nvPicPr>
          <p:cNvPr id="29"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2594360" y="4523125"/>
            <a:ext cx="381000" cy="365918"/>
          </a:xfrm>
          <a:prstGeom prst="rect">
            <a:avLst/>
          </a:prstGeom>
          <a:noFill/>
          <a:extLst>
            <a:ext uri="{909E8E84-426E-40dd-AFC4-6F175D3DCCD1}">
              <a14:hiddenFill xmlns:a14="http://schemas.microsoft.com/office/drawing/2010/main">
                <a:solidFill>
                  <a:srgbClr val="FFFFFF"/>
                </a:solidFill>
              </a14:hiddenFill>
            </a:ext>
          </a:extLst>
        </p:spPr>
      </p:pic>
      <p:sp>
        <p:nvSpPr>
          <p:cNvPr id="30" name="Left-Right Arrow Callout 29"/>
          <p:cNvSpPr/>
          <p:nvPr/>
        </p:nvSpPr>
        <p:spPr>
          <a:xfrm>
            <a:off x="2247900" y="1066800"/>
            <a:ext cx="609600" cy="365918"/>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a:t>
            </a:r>
          </a:p>
        </p:txBody>
      </p:sp>
      <p:sp>
        <p:nvSpPr>
          <p:cNvPr id="31" name="Trapezoid 30"/>
          <p:cNvSpPr/>
          <p:nvPr/>
        </p:nvSpPr>
        <p:spPr>
          <a:xfrm>
            <a:off x="4572000" y="929482"/>
            <a:ext cx="533400" cy="365918"/>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a:t>
            </a:r>
          </a:p>
        </p:txBody>
      </p:sp>
      <p:sp>
        <p:nvSpPr>
          <p:cNvPr id="32" name="Trapezoid 31"/>
          <p:cNvSpPr/>
          <p:nvPr/>
        </p:nvSpPr>
        <p:spPr>
          <a:xfrm>
            <a:off x="4800600" y="5715000"/>
            <a:ext cx="1219200" cy="91440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Up Arrow 32"/>
          <p:cNvSpPr/>
          <p:nvPr/>
        </p:nvSpPr>
        <p:spPr>
          <a:xfrm>
            <a:off x="4996543" y="5745163"/>
            <a:ext cx="870857" cy="87671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Arial Black" panose="020B0A04020102020204" pitchFamily="34" charset="0"/>
              </a:rPr>
              <a:t>$</a:t>
            </a:r>
            <a:endParaRPr lang="en-US" sz="3600" b="1" dirty="0">
              <a:solidFill>
                <a:schemeClr val="tx1"/>
              </a:solidFill>
              <a:latin typeface="Arial Black" panose="020B0A04020102020204" pitchFamily="34" charset="0"/>
            </a:endParaRPr>
          </a:p>
        </p:txBody>
      </p:sp>
      <p:sp>
        <p:nvSpPr>
          <p:cNvPr id="34" name="Oval 33"/>
          <p:cNvSpPr/>
          <p:nvPr/>
        </p:nvSpPr>
        <p:spPr>
          <a:xfrm>
            <a:off x="8382000" y="4572000"/>
            <a:ext cx="533400" cy="3659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t>
            </a:r>
            <a:endParaRPr lang="en-US" sz="2000" b="1" dirty="0"/>
          </a:p>
        </p:txBody>
      </p:sp>
      <p:pic>
        <p:nvPicPr>
          <p:cNvPr id="42"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924800" y="4572000"/>
            <a:ext cx="381000" cy="365918"/>
          </a:xfrm>
          <a:prstGeom prst="rect">
            <a:avLst/>
          </a:prstGeom>
          <a:noFill/>
          <a:extLst>
            <a:ext uri="{909E8E84-426E-40dd-AFC4-6F175D3DCCD1}">
              <a14:hiddenFill xmlns:a14="http://schemas.microsoft.com/office/drawing/2010/main">
                <a:solidFill>
                  <a:srgbClr val="FFFFFF"/>
                </a:solidFill>
              </a14:hiddenFill>
            </a:ext>
          </a:extLst>
        </p:spPr>
      </p:pic>
      <p:sp>
        <p:nvSpPr>
          <p:cNvPr id="44" name="Left-Right Arrow Callout 43"/>
          <p:cNvSpPr/>
          <p:nvPr/>
        </p:nvSpPr>
        <p:spPr>
          <a:xfrm>
            <a:off x="7890165" y="1005682"/>
            <a:ext cx="609600" cy="365918"/>
          </a:xfrm>
          <a:prstGeom prst="leftRightArrow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Black" panose="020B0A04020102020204" pitchFamily="34" charset="0"/>
              </a:rPr>
              <a:t>$</a:t>
            </a:r>
          </a:p>
        </p:txBody>
      </p:sp>
      <p:sp>
        <p:nvSpPr>
          <p:cNvPr id="47" name="TextBox 46"/>
          <p:cNvSpPr txBox="1"/>
          <p:nvPr/>
        </p:nvSpPr>
        <p:spPr>
          <a:xfrm>
            <a:off x="2092035" y="66669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a:t>
            </a:r>
          </a:p>
          <a:p>
            <a:pPr algn="ctr"/>
            <a:r>
              <a:rPr lang="en-US" sz="1000" b="1" dirty="0" smtClean="0">
                <a:latin typeface="Arial" pitchFamily="34" charset="0"/>
                <a:cs typeface="Arial" pitchFamily="34" charset="0"/>
              </a:rPr>
              <a:t>Source</a:t>
            </a:r>
          </a:p>
        </p:txBody>
      </p:sp>
      <p:sp>
        <p:nvSpPr>
          <p:cNvPr id="48" name="TextBox 47"/>
          <p:cNvSpPr txBox="1"/>
          <p:nvPr/>
        </p:nvSpPr>
        <p:spPr>
          <a:xfrm>
            <a:off x="5105400" y="920883"/>
            <a:ext cx="10668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 Organization</a:t>
            </a:r>
          </a:p>
        </p:txBody>
      </p:sp>
      <p:sp>
        <p:nvSpPr>
          <p:cNvPr id="49" name="TextBox 48"/>
          <p:cNvSpPr txBox="1"/>
          <p:nvPr/>
        </p:nvSpPr>
        <p:spPr>
          <a:xfrm>
            <a:off x="4966855" y="531489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a:t>
            </a:r>
          </a:p>
          <a:p>
            <a:pPr algn="ctr"/>
            <a:r>
              <a:rPr lang="en-US" sz="1000" b="1" dirty="0" smtClean="0">
                <a:latin typeface="Arial" pitchFamily="34" charset="0"/>
                <a:cs typeface="Arial" pitchFamily="34" charset="0"/>
              </a:rPr>
              <a:t>Manager</a:t>
            </a:r>
          </a:p>
        </p:txBody>
      </p:sp>
      <p:sp>
        <p:nvSpPr>
          <p:cNvPr id="50" name="TextBox 49"/>
          <p:cNvSpPr txBox="1"/>
          <p:nvPr/>
        </p:nvSpPr>
        <p:spPr>
          <a:xfrm>
            <a:off x="7758545" y="630380"/>
            <a:ext cx="914400"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Funding</a:t>
            </a:r>
          </a:p>
          <a:p>
            <a:pPr algn="ctr"/>
            <a:r>
              <a:rPr lang="en-US" sz="1000" b="1" dirty="0" smtClean="0">
                <a:latin typeface="Arial" pitchFamily="34" charset="0"/>
                <a:cs typeface="Arial" pitchFamily="34" charset="0"/>
              </a:rPr>
              <a:t>Source</a:t>
            </a:r>
          </a:p>
        </p:txBody>
      </p:sp>
      <p:sp>
        <p:nvSpPr>
          <p:cNvPr id="4" name="Rectangle 3"/>
          <p:cNvSpPr/>
          <p:nvPr/>
        </p:nvSpPr>
        <p:spPr>
          <a:xfrm>
            <a:off x="6238839" y="4186535"/>
            <a:ext cx="869149" cy="461665"/>
          </a:xfrm>
          <a:prstGeom prst="rect">
            <a:avLst/>
          </a:prstGeom>
          <a:solidFill>
            <a:schemeClr val="tx1"/>
          </a:solidFill>
        </p:spPr>
        <p:txBody>
          <a:bodyPr wrap="none">
            <a:spAutoFit/>
          </a:bodyPr>
          <a:lstStyle/>
          <a:p>
            <a:pPr algn="ctr"/>
            <a:r>
              <a:rPr lang="es-MX" sz="2400" dirty="0">
                <a:solidFill>
                  <a:schemeClr val="bg1"/>
                </a:solidFill>
                <a:latin typeface="Arial Black" panose="020B0A04020102020204" pitchFamily="34" charset="0"/>
              </a:rPr>
              <a:t>NT$</a:t>
            </a:r>
            <a:endParaRPr lang="en-US" sz="2400" dirty="0">
              <a:solidFill>
                <a:schemeClr val="bg1"/>
              </a:solidFill>
              <a:latin typeface="Arial Black" panose="020B0A04020102020204" pitchFamily="34" charset="0"/>
            </a:endParaRPr>
          </a:p>
        </p:txBody>
      </p:sp>
      <p:sp>
        <p:nvSpPr>
          <p:cNvPr id="51" name="Rectangle 50"/>
          <p:cNvSpPr/>
          <p:nvPr/>
        </p:nvSpPr>
        <p:spPr>
          <a:xfrm>
            <a:off x="3741953" y="4166545"/>
            <a:ext cx="677647" cy="461665"/>
          </a:xfrm>
          <a:prstGeom prst="rect">
            <a:avLst/>
          </a:prstGeom>
          <a:solidFill>
            <a:schemeClr val="tx1"/>
          </a:solidFill>
        </p:spPr>
        <p:txBody>
          <a:bodyPr wrap="square">
            <a:spAutoFit/>
          </a:bodyPr>
          <a:lstStyle/>
          <a:p>
            <a:pPr algn="ctr"/>
            <a:r>
              <a:rPr lang="es-MX" sz="2400" dirty="0" smtClean="0">
                <a:solidFill>
                  <a:schemeClr val="bg1"/>
                </a:solidFill>
                <a:latin typeface="Arial Black" panose="020B0A04020102020204" pitchFamily="34" charset="0"/>
              </a:rPr>
              <a:t>T</a:t>
            </a:r>
            <a:r>
              <a:rPr lang="es-MX" sz="2400" dirty="0">
                <a:solidFill>
                  <a:schemeClr val="bg1"/>
                </a:solidFill>
                <a:latin typeface="Arial Black" panose="020B0A04020102020204" pitchFamily="34" charset="0"/>
              </a:rPr>
              <a:t>$</a:t>
            </a:r>
            <a:endParaRPr lang="en-US"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0048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80">
                                          <p:stCondLst>
                                            <p:cond delay="0"/>
                                          </p:stCondLst>
                                        </p:cTn>
                                        <p:tgtEl>
                                          <p:spTgt spid="48"/>
                                        </p:tgtEl>
                                      </p:cBhvr>
                                    </p:animEffect>
                                    <p:anim calcmode="lin" valueType="num">
                                      <p:cBhvr>
                                        <p:cTn id="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8" dur="26">
                                          <p:stCondLst>
                                            <p:cond delay="650"/>
                                          </p:stCondLst>
                                        </p:cTn>
                                        <p:tgtEl>
                                          <p:spTgt spid="48"/>
                                        </p:tgtEl>
                                      </p:cBhvr>
                                      <p:to x="100000" y="60000"/>
                                    </p:animScale>
                                    <p:animScale>
                                      <p:cBhvr>
                                        <p:cTn id="19" dur="166" decel="50000">
                                          <p:stCondLst>
                                            <p:cond delay="676"/>
                                          </p:stCondLst>
                                        </p:cTn>
                                        <p:tgtEl>
                                          <p:spTgt spid="48"/>
                                        </p:tgtEl>
                                      </p:cBhvr>
                                      <p:to x="100000" y="100000"/>
                                    </p:animScale>
                                    <p:animScale>
                                      <p:cBhvr>
                                        <p:cTn id="20" dur="26">
                                          <p:stCondLst>
                                            <p:cond delay="1312"/>
                                          </p:stCondLst>
                                        </p:cTn>
                                        <p:tgtEl>
                                          <p:spTgt spid="48"/>
                                        </p:tgtEl>
                                      </p:cBhvr>
                                      <p:to x="100000" y="80000"/>
                                    </p:animScale>
                                    <p:animScale>
                                      <p:cBhvr>
                                        <p:cTn id="21" dur="166" decel="50000">
                                          <p:stCondLst>
                                            <p:cond delay="1338"/>
                                          </p:stCondLst>
                                        </p:cTn>
                                        <p:tgtEl>
                                          <p:spTgt spid="48"/>
                                        </p:tgtEl>
                                      </p:cBhvr>
                                      <p:to x="100000" y="100000"/>
                                    </p:animScale>
                                    <p:animScale>
                                      <p:cBhvr>
                                        <p:cTn id="22" dur="26">
                                          <p:stCondLst>
                                            <p:cond delay="1642"/>
                                          </p:stCondLst>
                                        </p:cTn>
                                        <p:tgtEl>
                                          <p:spTgt spid="48"/>
                                        </p:tgtEl>
                                      </p:cBhvr>
                                      <p:to x="100000" y="90000"/>
                                    </p:animScale>
                                    <p:animScale>
                                      <p:cBhvr>
                                        <p:cTn id="23" dur="166" decel="50000">
                                          <p:stCondLst>
                                            <p:cond delay="1668"/>
                                          </p:stCondLst>
                                        </p:cTn>
                                        <p:tgtEl>
                                          <p:spTgt spid="48"/>
                                        </p:tgtEl>
                                      </p:cBhvr>
                                      <p:to x="100000" y="100000"/>
                                    </p:animScale>
                                    <p:animScale>
                                      <p:cBhvr>
                                        <p:cTn id="24" dur="26">
                                          <p:stCondLst>
                                            <p:cond delay="1808"/>
                                          </p:stCondLst>
                                        </p:cTn>
                                        <p:tgtEl>
                                          <p:spTgt spid="48"/>
                                        </p:tgtEl>
                                      </p:cBhvr>
                                      <p:to x="100000" y="95000"/>
                                    </p:animScale>
                                    <p:animScale>
                                      <p:cBhvr>
                                        <p:cTn id="25" dur="166" decel="50000">
                                          <p:stCondLst>
                                            <p:cond delay="1834"/>
                                          </p:stCondLst>
                                        </p:cTn>
                                        <p:tgtEl>
                                          <p:spTgt spid="4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80">
                                          <p:stCondLst>
                                            <p:cond delay="0"/>
                                          </p:stCondLst>
                                        </p:cTn>
                                        <p:tgtEl>
                                          <p:spTgt spid="31"/>
                                        </p:tgtEl>
                                      </p:cBhvr>
                                    </p:animEffect>
                                    <p:anim calcmode="lin" valueType="num">
                                      <p:cBhvr>
                                        <p:cTn id="2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4" dur="26">
                                          <p:stCondLst>
                                            <p:cond delay="650"/>
                                          </p:stCondLst>
                                        </p:cTn>
                                        <p:tgtEl>
                                          <p:spTgt spid="31"/>
                                        </p:tgtEl>
                                      </p:cBhvr>
                                      <p:to x="100000" y="60000"/>
                                    </p:animScale>
                                    <p:animScale>
                                      <p:cBhvr>
                                        <p:cTn id="35" dur="166" decel="50000">
                                          <p:stCondLst>
                                            <p:cond delay="676"/>
                                          </p:stCondLst>
                                        </p:cTn>
                                        <p:tgtEl>
                                          <p:spTgt spid="31"/>
                                        </p:tgtEl>
                                      </p:cBhvr>
                                      <p:to x="100000" y="100000"/>
                                    </p:animScale>
                                    <p:animScale>
                                      <p:cBhvr>
                                        <p:cTn id="36" dur="26">
                                          <p:stCondLst>
                                            <p:cond delay="1312"/>
                                          </p:stCondLst>
                                        </p:cTn>
                                        <p:tgtEl>
                                          <p:spTgt spid="31"/>
                                        </p:tgtEl>
                                      </p:cBhvr>
                                      <p:to x="100000" y="80000"/>
                                    </p:animScale>
                                    <p:animScale>
                                      <p:cBhvr>
                                        <p:cTn id="37" dur="166" decel="50000">
                                          <p:stCondLst>
                                            <p:cond delay="1338"/>
                                          </p:stCondLst>
                                        </p:cTn>
                                        <p:tgtEl>
                                          <p:spTgt spid="31"/>
                                        </p:tgtEl>
                                      </p:cBhvr>
                                      <p:to x="100000" y="100000"/>
                                    </p:animScale>
                                    <p:animScale>
                                      <p:cBhvr>
                                        <p:cTn id="38" dur="26">
                                          <p:stCondLst>
                                            <p:cond delay="1642"/>
                                          </p:stCondLst>
                                        </p:cTn>
                                        <p:tgtEl>
                                          <p:spTgt spid="31"/>
                                        </p:tgtEl>
                                      </p:cBhvr>
                                      <p:to x="100000" y="90000"/>
                                    </p:animScale>
                                    <p:animScale>
                                      <p:cBhvr>
                                        <p:cTn id="39" dur="166" decel="50000">
                                          <p:stCondLst>
                                            <p:cond delay="1668"/>
                                          </p:stCondLst>
                                        </p:cTn>
                                        <p:tgtEl>
                                          <p:spTgt spid="31"/>
                                        </p:tgtEl>
                                      </p:cBhvr>
                                      <p:to x="100000" y="100000"/>
                                    </p:animScale>
                                    <p:animScale>
                                      <p:cBhvr>
                                        <p:cTn id="40" dur="26">
                                          <p:stCondLst>
                                            <p:cond delay="1808"/>
                                          </p:stCondLst>
                                        </p:cTn>
                                        <p:tgtEl>
                                          <p:spTgt spid="31"/>
                                        </p:tgtEl>
                                      </p:cBhvr>
                                      <p:to x="100000" y="95000"/>
                                    </p:animScale>
                                    <p:animScale>
                                      <p:cBhvr>
                                        <p:cTn id="41" dur="166" decel="50000">
                                          <p:stCondLst>
                                            <p:cond delay="1834"/>
                                          </p:stCondLst>
                                        </p:cTn>
                                        <p:tgtEl>
                                          <p:spTgt spid="3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80">
                                          <p:stCondLst>
                                            <p:cond delay="0"/>
                                          </p:stCondLst>
                                        </p:cTn>
                                        <p:tgtEl>
                                          <p:spTgt spid="5"/>
                                        </p:tgtEl>
                                      </p:cBhvr>
                                    </p:animEffect>
                                    <p:anim calcmode="lin" valueType="num">
                                      <p:cBhvr>
                                        <p:cTn id="4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gtEl>
                                      </p:cBhvr>
                                      <p:to x="100000" y="60000"/>
                                    </p:animScale>
                                    <p:animScale>
                                      <p:cBhvr>
                                        <p:cTn id="53" dur="166" decel="50000">
                                          <p:stCondLst>
                                            <p:cond delay="676"/>
                                          </p:stCondLst>
                                        </p:cTn>
                                        <p:tgtEl>
                                          <p:spTgt spid="5"/>
                                        </p:tgtEl>
                                      </p:cBhvr>
                                      <p:to x="100000" y="100000"/>
                                    </p:animScale>
                                    <p:animScale>
                                      <p:cBhvr>
                                        <p:cTn id="54" dur="26">
                                          <p:stCondLst>
                                            <p:cond delay="1312"/>
                                          </p:stCondLst>
                                        </p:cTn>
                                        <p:tgtEl>
                                          <p:spTgt spid="5"/>
                                        </p:tgtEl>
                                      </p:cBhvr>
                                      <p:to x="100000" y="80000"/>
                                    </p:animScale>
                                    <p:animScale>
                                      <p:cBhvr>
                                        <p:cTn id="55" dur="166" decel="50000">
                                          <p:stCondLst>
                                            <p:cond delay="1338"/>
                                          </p:stCondLst>
                                        </p:cTn>
                                        <p:tgtEl>
                                          <p:spTgt spid="5"/>
                                        </p:tgtEl>
                                      </p:cBhvr>
                                      <p:to x="100000" y="100000"/>
                                    </p:animScale>
                                    <p:animScale>
                                      <p:cBhvr>
                                        <p:cTn id="56" dur="26">
                                          <p:stCondLst>
                                            <p:cond delay="1642"/>
                                          </p:stCondLst>
                                        </p:cTn>
                                        <p:tgtEl>
                                          <p:spTgt spid="5"/>
                                        </p:tgtEl>
                                      </p:cBhvr>
                                      <p:to x="100000" y="90000"/>
                                    </p:animScale>
                                    <p:animScale>
                                      <p:cBhvr>
                                        <p:cTn id="57" dur="166" decel="50000">
                                          <p:stCondLst>
                                            <p:cond delay="1668"/>
                                          </p:stCondLst>
                                        </p:cTn>
                                        <p:tgtEl>
                                          <p:spTgt spid="5"/>
                                        </p:tgtEl>
                                      </p:cBhvr>
                                      <p:to x="100000" y="100000"/>
                                    </p:animScale>
                                    <p:animScale>
                                      <p:cBhvr>
                                        <p:cTn id="58" dur="26">
                                          <p:stCondLst>
                                            <p:cond delay="1808"/>
                                          </p:stCondLst>
                                        </p:cTn>
                                        <p:tgtEl>
                                          <p:spTgt spid="5"/>
                                        </p:tgtEl>
                                      </p:cBhvr>
                                      <p:to x="100000" y="95000"/>
                                    </p:animScale>
                                    <p:animScale>
                                      <p:cBhvr>
                                        <p:cTn id="59" dur="166" decel="50000">
                                          <p:stCondLst>
                                            <p:cond delay="1834"/>
                                          </p:stCondLst>
                                        </p:cTn>
                                        <p:tgtEl>
                                          <p:spTgt spid="5"/>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80">
                                          <p:stCondLst>
                                            <p:cond delay="0"/>
                                          </p:stCondLst>
                                        </p:cTn>
                                        <p:tgtEl>
                                          <p:spTgt spid="6"/>
                                        </p:tgtEl>
                                      </p:cBhvr>
                                    </p:animEffect>
                                    <p:anim calcmode="lin" valueType="num">
                                      <p:cBhvr>
                                        <p:cTn id="6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8" dur="26">
                                          <p:stCondLst>
                                            <p:cond delay="650"/>
                                          </p:stCondLst>
                                        </p:cTn>
                                        <p:tgtEl>
                                          <p:spTgt spid="6"/>
                                        </p:tgtEl>
                                      </p:cBhvr>
                                      <p:to x="100000" y="60000"/>
                                    </p:animScale>
                                    <p:animScale>
                                      <p:cBhvr>
                                        <p:cTn id="69" dur="166" decel="50000">
                                          <p:stCondLst>
                                            <p:cond delay="676"/>
                                          </p:stCondLst>
                                        </p:cTn>
                                        <p:tgtEl>
                                          <p:spTgt spid="6"/>
                                        </p:tgtEl>
                                      </p:cBhvr>
                                      <p:to x="100000" y="100000"/>
                                    </p:animScale>
                                    <p:animScale>
                                      <p:cBhvr>
                                        <p:cTn id="70" dur="26">
                                          <p:stCondLst>
                                            <p:cond delay="1312"/>
                                          </p:stCondLst>
                                        </p:cTn>
                                        <p:tgtEl>
                                          <p:spTgt spid="6"/>
                                        </p:tgtEl>
                                      </p:cBhvr>
                                      <p:to x="100000" y="80000"/>
                                    </p:animScale>
                                    <p:animScale>
                                      <p:cBhvr>
                                        <p:cTn id="71" dur="166" decel="50000">
                                          <p:stCondLst>
                                            <p:cond delay="1338"/>
                                          </p:stCondLst>
                                        </p:cTn>
                                        <p:tgtEl>
                                          <p:spTgt spid="6"/>
                                        </p:tgtEl>
                                      </p:cBhvr>
                                      <p:to x="100000" y="100000"/>
                                    </p:animScale>
                                    <p:animScale>
                                      <p:cBhvr>
                                        <p:cTn id="72" dur="26">
                                          <p:stCondLst>
                                            <p:cond delay="1642"/>
                                          </p:stCondLst>
                                        </p:cTn>
                                        <p:tgtEl>
                                          <p:spTgt spid="6"/>
                                        </p:tgtEl>
                                      </p:cBhvr>
                                      <p:to x="100000" y="90000"/>
                                    </p:animScale>
                                    <p:animScale>
                                      <p:cBhvr>
                                        <p:cTn id="73" dur="166" decel="50000">
                                          <p:stCondLst>
                                            <p:cond delay="1668"/>
                                          </p:stCondLst>
                                        </p:cTn>
                                        <p:tgtEl>
                                          <p:spTgt spid="6"/>
                                        </p:tgtEl>
                                      </p:cBhvr>
                                      <p:to x="100000" y="100000"/>
                                    </p:animScale>
                                    <p:animScale>
                                      <p:cBhvr>
                                        <p:cTn id="74" dur="26">
                                          <p:stCondLst>
                                            <p:cond delay="1808"/>
                                          </p:stCondLst>
                                        </p:cTn>
                                        <p:tgtEl>
                                          <p:spTgt spid="6"/>
                                        </p:tgtEl>
                                      </p:cBhvr>
                                      <p:to x="100000" y="95000"/>
                                    </p:animScale>
                                    <p:animScale>
                                      <p:cBhvr>
                                        <p:cTn id="75" dur="166" decel="50000">
                                          <p:stCondLst>
                                            <p:cond delay="1834"/>
                                          </p:stCondLst>
                                        </p:cTn>
                                        <p:tgtEl>
                                          <p:spTgt spid="6"/>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580">
                                          <p:stCondLst>
                                            <p:cond delay="0"/>
                                          </p:stCondLst>
                                        </p:cTn>
                                        <p:tgtEl>
                                          <p:spTgt spid="30"/>
                                        </p:tgtEl>
                                      </p:cBhvr>
                                    </p:animEffect>
                                    <p:anim calcmode="lin" valueType="num">
                                      <p:cBhvr>
                                        <p:cTn id="8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6" dur="26">
                                          <p:stCondLst>
                                            <p:cond delay="650"/>
                                          </p:stCondLst>
                                        </p:cTn>
                                        <p:tgtEl>
                                          <p:spTgt spid="30"/>
                                        </p:tgtEl>
                                      </p:cBhvr>
                                      <p:to x="100000" y="60000"/>
                                    </p:animScale>
                                    <p:animScale>
                                      <p:cBhvr>
                                        <p:cTn id="87" dur="166" decel="50000">
                                          <p:stCondLst>
                                            <p:cond delay="676"/>
                                          </p:stCondLst>
                                        </p:cTn>
                                        <p:tgtEl>
                                          <p:spTgt spid="30"/>
                                        </p:tgtEl>
                                      </p:cBhvr>
                                      <p:to x="100000" y="100000"/>
                                    </p:animScale>
                                    <p:animScale>
                                      <p:cBhvr>
                                        <p:cTn id="88" dur="26">
                                          <p:stCondLst>
                                            <p:cond delay="1312"/>
                                          </p:stCondLst>
                                        </p:cTn>
                                        <p:tgtEl>
                                          <p:spTgt spid="30"/>
                                        </p:tgtEl>
                                      </p:cBhvr>
                                      <p:to x="100000" y="80000"/>
                                    </p:animScale>
                                    <p:animScale>
                                      <p:cBhvr>
                                        <p:cTn id="89" dur="166" decel="50000">
                                          <p:stCondLst>
                                            <p:cond delay="1338"/>
                                          </p:stCondLst>
                                        </p:cTn>
                                        <p:tgtEl>
                                          <p:spTgt spid="30"/>
                                        </p:tgtEl>
                                      </p:cBhvr>
                                      <p:to x="100000" y="100000"/>
                                    </p:animScale>
                                    <p:animScale>
                                      <p:cBhvr>
                                        <p:cTn id="90" dur="26">
                                          <p:stCondLst>
                                            <p:cond delay="1642"/>
                                          </p:stCondLst>
                                        </p:cTn>
                                        <p:tgtEl>
                                          <p:spTgt spid="30"/>
                                        </p:tgtEl>
                                      </p:cBhvr>
                                      <p:to x="100000" y="90000"/>
                                    </p:animScale>
                                    <p:animScale>
                                      <p:cBhvr>
                                        <p:cTn id="91" dur="166" decel="50000">
                                          <p:stCondLst>
                                            <p:cond delay="1668"/>
                                          </p:stCondLst>
                                        </p:cTn>
                                        <p:tgtEl>
                                          <p:spTgt spid="30"/>
                                        </p:tgtEl>
                                      </p:cBhvr>
                                      <p:to x="100000" y="100000"/>
                                    </p:animScale>
                                    <p:animScale>
                                      <p:cBhvr>
                                        <p:cTn id="92" dur="26">
                                          <p:stCondLst>
                                            <p:cond delay="1808"/>
                                          </p:stCondLst>
                                        </p:cTn>
                                        <p:tgtEl>
                                          <p:spTgt spid="30"/>
                                        </p:tgtEl>
                                      </p:cBhvr>
                                      <p:to x="100000" y="95000"/>
                                    </p:animScale>
                                    <p:animScale>
                                      <p:cBhvr>
                                        <p:cTn id="93" dur="166" decel="50000">
                                          <p:stCondLst>
                                            <p:cond delay="1834"/>
                                          </p:stCondLst>
                                        </p:cTn>
                                        <p:tgtEl>
                                          <p:spTgt spid="30"/>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80">
                                          <p:stCondLst>
                                            <p:cond delay="0"/>
                                          </p:stCondLst>
                                        </p:cTn>
                                        <p:tgtEl>
                                          <p:spTgt spid="47"/>
                                        </p:tgtEl>
                                      </p:cBhvr>
                                    </p:animEffect>
                                    <p:anim calcmode="lin" valueType="num">
                                      <p:cBhvr>
                                        <p:cTn id="97"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02" dur="26">
                                          <p:stCondLst>
                                            <p:cond delay="650"/>
                                          </p:stCondLst>
                                        </p:cTn>
                                        <p:tgtEl>
                                          <p:spTgt spid="47"/>
                                        </p:tgtEl>
                                      </p:cBhvr>
                                      <p:to x="100000" y="60000"/>
                                    </p:animScale>
                                    <p:animScale>
                                      <p:cBhvr>
                                        <p:cTn id="103" dur="166" decel="50000">
                                          <p:stCondLst>
                                            <p:cond delay="676"/>
                                          </p:stCondLst>
                                        </p:cTn>
                                        <p:tgtEl>
                                          <p:spTgt spid="47"/>
                                        </p:tgtEl>
                                      </p:cBhvr>
                                      <p:to x="100000" y="100000"/>
                                    </p:animScale>
                                    <p:animScale>
                                      <p:cBhvr>
                                        <p:cTn id="104" dur="26">
                                          <p:stCondLst>
                                            <p:cond delay="1312"/>
                                          </p:stCondLst>
                                        </p:cTn>
                                        <p:tgtEl>
                                          <p:spTgt spid="47"/>
                                        </p:tgtEl>
                                      </p:cBhvr>
                                      <p:to x="100000" y="80000"/>
                                    </p:animScale>
                                    <p:animScale>
                                      <p:cBhvr>
                                        <p:cTn id="105" dur="166" decel="50000">
                                          <p:stCondLst>
                                            <p:cond delay="1338"/>
                                          </p:stCondLst>
                                        </p:cTn>
                                        <p:tgtEl>
                                          <p:spTgt spid="47"/>
                                        </p:tgtEl>
                                      </p:cBhvr>
                                      <p:to x="100000" y="100000"/>
                                    </p:animScale>
                                    <p:animScale>
                                      <p:cBhvr>
                                        <p:cTn id="106" dur="26">
                                          <p:stCondLst>
                                            <p:cond delay="1642"/>
                                          </p:stCondLst>
                                        </p:cTn>
                                        <p:tgtEl>
                                          <p:spTgt spid="47"/>
                                        </p:tgtEl>
                                      </p:cBhvr>
                                      <p:to x="100000" y="90000"/>
                                    </p:animScale>
                                    <p:animScale>
                                      <p:cBhvr>
                                        <p:cTn id="107" dur="166" decel="50000">
                                          <p:stCondLst>
                                            <p:cond delay="1668"/>
                                          </p:stCondLst>
                                        </p:cTn>
                                        <p:tgtEl>
                                          <p:spTgt spid="47"/>
                                        </p:tgtEl>
                                      </p:cBhvr>
                                      <p:to x="100000" y="100000"/>
                                    </p:animScale>
                                    <p:animScale>
                                      <p:cBhvr>
                                        <p:cTn id="108" dur="26">
                                          <p:stCondLst>
                                            <p:cond delay="1808"/>
                                          </p:stCondLst>
                                        </p:cTn>
                                        <p:tgtEl>
                                          <p:spTgt spid="47"/>
                                        </p:tgtEl>
                                      </p:cBhvr>
                                      <p:to x="100000" y="95000"/>
                                    </p:animScale>
                                    <p:animScale>
                                      <p:cBhvr>
                                        <p:cTn id="109" dur="166" decel="50000">
                                          <p:stCondLst>
                                            <p:cond delay="1834"/>
                                          </p:stCondLst>
                                        </p:cTn>
                                        <p:tgtEl>
                                          <p:spTgt spid="47"/>
                                        </p:tgtEl>
                                      </p:cBhvr>
                                      <p:to x="100000" y="100000"/>
                                    </p:animScale>
                                  </p:childTnLst>
                                </p:cTn>
                              </p:par>
                              <p:par>
                                <p:cTn id="110" presetID="26" presetClass="entr" presetSubtype="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80">
                                          <p:stCondLst>
                                            <p:cond delay="0"/>
                                          </p:stCondLst>
                                        </p:cTn>
                                        <p:tgtEl>
                                          <p:spTgt spid="44"/>
                                        </p:tgtEl>
                                      </p:cBhvr>
                                    </p:animEffect>
                                    <p:anim calcmode="lin" valueType="num">
                                      <p:cBhvr>
                                        <p:cTn id="11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18" dur="26">
                                          <p:stCondLst>
                                            <p:cond delay="650"/>
                                          </p:stCondLst>
                                        </p:cTn>
                                        <p:tgtEl>
                                          <p:spTgt spid="44"/>
                                        </p:tgtEl>
                                      </p:cBhvr>
                                      <p:to x="100000" y="60000"/>
                                    </p:animScale>
                                    <p:animScale>
                                      <p:cBhvr>
                                        <p:cTn id="119" dur="166" decel="50000">
                                          <p:stCondLst>
                                            <p:cond delay="676"/>
                                          </p:stCondLst>
                                        </p:cTn>
                                        <p:tgtEl>
                                          <p:spTgt spid="44"/>
                                        </p:tgtEl>
                                      </p:cBhvr>
                                      <p:to x="100000" y="100000"/>
                                    </p:animScale>
                                    <p:animScale>
                                      <p:cBhvr>
                                        <p:cTn id="120" dur="26">
                                          <p:stCondLst>
                                            <p:cond delay="1312"/>
                                          </p:stCondLst>
                                        </p:cTn>
                                        <p:tgtEl>
                                          <p:spTgt spid="44"/>
                                        </p:tgtEl>
                                      </p:cBhvr>
                                      <p:to x="100000" y="80000"/>
                                    </p:animScale>
                                    <p:animScale>
                                      <p:cBhvr>
                                        <p:cTn id="121" dur="166" decel="50000">
                                          <p:stCondLst>
                                            <p:cond delay="1338"/>
                                          </p:stCondLst>
                                        </p:cTn>
                                        <p:tgtEl>
                                          <p:spTgt spid="44"/>
                                        </p:tgtEl>
                                      </p:cBhvr>
                                      <p:to x="100000" y="100000"/>
                                    </p:animScale>
                                    <p:animScale>
                                      <p:cBhvr>
                                        <p:cTn id="122" dur="26">
                                          <p:stCondLst>
                                            <p:cond delay="1642"/>
                                          </p:stCondLst>
                                        </p:cTn>
                                        <p:tgtEl>
                                          <p:spTgt spid="44"/>
                                        </p:tgtEl>
                                      </p:cBhvr>
                                      <p:to x="100000" y="90000"/>
                                    </p:animScale>
                                    <p:animScale>
                                      <p:cBhvr>
                                        <p:cTn id="123" dur="166" decel="50000">
                                          <p:stCondLst>
                                            <p:cond delay="1668"/>
                                          </p:stCondLst>
                                        </p:cTn>
                                        <p:tgtEl>
                                          <p:spTgt spid="44"/>
                                        </p:tgtEl>
                                      </p:cBhvr>
                                      <p:to x="100000" y="100000"/>
                                    </p:animScale>
                                    <p:animScale>
                                      <p:cBhvr>
                                        <p:cTn id="124" dur="26">
                                          <p:stCondLst>
                                            <p:cond delay="1808"/>
                                          </p:stCondLst>
                                        </p:cTn>
                                        <p:tgtEl>
                                          <p:spTgt spid="44"/>
                                        </p:tgtEl>
                                      </p:cBhvr>
                                      <p:to x="100000" y="95000"/>
                                    </p:animScale>
                                    <p:animScale>
                                      <p:cBhvr>
                                        <p:cTn id="125" dur="166" decel="50000">
                                          <p:stCondLst>
                                            <p:cond delay="1834"/>
                                          </p:stCondLst>
                                        </p:cTn>
                                        <p:tgtEl>
                                          <p:spTgt spid="44"/>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wipe(down)">
                                      <p:cBhvr>
                                        <p:cTn id="128" dur="580">
                                          <p:stCondLst>
                                            <p:cond delay="0"/>
                                          </p:stCondLst>
                                        </p:cTn>
                                        <p:tgtEl>
                                          <p:spTgt spid="50"/>
                                        </p:tgtEl>
                                      </p:cBhvr>
                                    </p:animEffect>
                                    <p:anim calcmode="lin" valueType="num">
                                      <p:cBhvr>
                                        <p:cTn id="129"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4" dur="26">
                                          <p:stCondLst>
                                            <p:cond delay="650"/>
                                          </p:stCondLst>
                                        </p:cTn>
                                        <p:tgtEl>
                                          <p:spTgt spid="50"/>
                                        </p:tgtEl>
                                      </p:cBhvr>
                                      <p:to x="100000" y="60000"/>
                                    </p:animScale>
                                    <p:animScale>
                                      <p:cBhvr>
                                        <p:cTn id="135" dur="166" decel="50000">
                                          <p:stCondLst>
                                            <p:cond delay="676"/>
                                          </p:stCondLst>
                                        </p:cTn>
                                        <p:tgtEl>
                                          <p:spTgt spid="50"/>
                                        </p:tgtEl>
                                      </p:cBhvr>
                                      <p:to x="100000" y="100000"/>
                                    </p:animScale>
                                    <p:animScale>
                                      <p:cBhvr>
                                        <p:cTn id="136" dur="26">
                                          <p:stCondLst>
                                            <p:cond delay="1312"/>
                                          </p:stCondLst>
                                        </p:cTn>
                                        <p:tgtEl>
                                          <p:spTgt spid="50"/>
                                        </p:tgtEl>
                                      </p:cBhvr>
                                      <p:to x="100000" y="80000"/>
                                    </p:animScale>
                                    <p:animScale>
                                      <p:cBhvr>
                                        <p:cTn id="137" dur="166" decel="50000">
                                          <p:stCondLst>
                                            <p:cond delay="1338"/>
                                          </p:stCondLst>
                                        </p:cTn>
                                        <p:tgtEl>
                                          <p:spTgt spid="50"/>
                                        </p:tgtEl>
                                      </p:cBhvr>
                                      <p:to x="100000" y="100000"/>
                                    </p:animScale>
                                    <p:animScale>
                                      <p:cBhvr>
                                        <p:cTn id="138" dur="26">
                                          <p:stCondLst>
                                            <p:cond delay="1642"/>
                                          </p:stCondLst>
                                        </p:cTn>
                                        <p:tgtEl>
                                          <p:spTgt spid="50"/>
                                        </p:tgtEl>
                                      </p:cBhvr>
                                      <p:to x="100000" y="90000"/>
                                    </p:animScale>
                                    <p:animScale>
                                      <p:cBhvr>
                                        <p:cTn id="139" dur="166" decel="50000">
                                          <p:stCondLst>
                                            <p:cond delay="1668"/>
                                          </p:stCondLst>
                                        </p:cTn>
                                        <p:tgtEl>
                                          <p:spTgt spid="50"/>
                                        </p:tgtEl>
                                      </p:cBhvr>
                                      <p:to x="100000" y="100000"/>
                                    </p:animScale>
                                    <p:animScale>
                                      <p:cBhvr>
                                        <p:cTn id="140" dur="26">
                                          <p:stCondLst>
                                            <p:cond delay="1808"/>
                                          </p:stCondLst>
                                        </p:cTn>
                                        <p:tgtEl>
                                          <p:spTgt spid="50"/>
                                        </p:tgtEl>
                                      </p:cBhvr>
                                      <p:to x="100000" y="95000"/>
                                    </p:animScale>
                                    <p:animScale>
                                      <p:cBhvr>
                                        <p:cTn id="141" dur="166" decel="50000">
                                          <p:stCondLst>
                                            <p:cond delay="1834"/>
                                          </p:stCondLst>
                                        </p:cTn>
                                        <p:tgtEl>
                                          <p:spTgt spid="50"/>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nodeType="click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wipe(down)">
                                      <p:cBhvr>
                                        <p:cTn id="146" dur="580">
                                          <p:stCondLst>
                                            <p:cond delay="0"/>
                                          </p:stCondLst>
                                        </p:cTn>
                                        <p:tgtEl>
                                          <p:spTgt spid="28"/>
                                        </p:tgtEl>
                                      </p:cBhvr>
                                    </p:animEffect>
                                    <p:anim calcmode="lin" valueType="num">
                                      <p:cBhvr>
                                        <p:cTn id="14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52" dur="26">
                                          <p:stCondLst>
                                            <p:cond delay="650"/>
                                          </p:stCondLst>
                                        </p:cTn>
                                        <p:tgtEl>
                                          <p:spTgt spid="28"/>
                                        </p:tgtEl>
                                      </p:cBhvr>
                                      <p:to x="100000" y="60000"/>
                                    </p:animScale>
                                    <p:animScale>
                                      <p:cBhvr>
                                        <p:cTn id="153" dur="166" decel="50000">
                                          <p:stCondLst>
                                            <p:cond delay="676"/>
                                          </p:stCondLst>
                                        </p:cTn>
                                        <p:tgtEl>
                                          <p:spTgt spid="28"/>
                                        </p:tgtEl>
                                      </p:cBhvr>
                                      <p:to x="100000" y="100000"/>
                                    </p:animScale>
                                    <p:animScale>
                                      <p:cBhvr>
                                        <p:cTn id="154" dur="26">
                                          <p:stCondLst>
                                            <p:cond delay="1312"/>
                                          </p:stCondLst>
                                        </p:cTn>
                                        <p:tgtEl>
                                          <p:spTgt spid="28"/>
                                        </p:tgtEl>
                                      </p:cBhvr>
                                      <p:to x="100000" y="80000"/>
                                    </p:animScale>
                                    <p:animScale>
                                      <p:cBhvr>
                                        <p:cTn id="155" dur="166" decel="50000">
                                          <p:stCondLst>
                                            <p:cond delay="1338"/>
                                          </p:stCondLst>
                                        </p:cTn>
                                        <p:tgtEl>
                                          <p:spTgt spid="28"/>
                                        </p:tgtEl>
                                      </p:cBhvr>
                                      <p:to x="100000" y="100000"/>
                                    </p:animScale>
                                    <p:animScale>
                                      <p:cBhvr>
                                        <p:cTn id="156" dur="26">
                                          <p:stCondLst>
                                            <p:cond delay="1642"/>
                                          </p:stCondLst>
                                        </p:cTn>
                                        <p:tgtEl>
                                          <p:spTgt spid="28"/>
                                        </p:tgtEl>
                                      </p:cBhvr>
                                      <p:to x="100000" y="90000"/>
                                    </p:animScale>
                                    <p:animScale>
                                      <p:cBhvr>
                                        <p:cTn id="157" dur="166" decel="50000">
                                          <p:stCondLst>
                                            <p:cond delay="1668"/>
                                          </p:stCondLst>
                                        </p:cTn>
                                        <p:tgtEl>
                                          <p:spTgt spid="28"/>
                                        </p:tgtEl>
                                      </p:cBhvr>
                                      <p:to x="100000" y="100000"/>
                                    </p:animScale>
                                    <p:animScale>
                                      <p:cBhvr>
                                        <p:cTn id="158" dur="26">
                                          <p:stCondLst>
                                            <p:cond delay="1808"/>
                                          </p:stCondLst>
                                        </p:cTn>
                                        <p:tgtEl>
                                          <p:spTgt spid="28"/>
                                        </p:tgtEl>
                                      </p:cBhvr>
                                      <p:to x="100000" y="95000"/>
                                    </p:animScale>
                                    <p:animScale>
                                      <p:cBhvr>
                                        <p:cTn id="159" dur="166" decel="50000">
                                          <p:stCondLst>
                                            <p:cond delay="1834"/>
                                          </p:stCondLst>
                                        </p:cTn>
                                        <p:tgtEl>
                                          <p:spTgt spid="28"/>
                                        </p:tgtEl>
                                      </p:cBhvr>
                                      <p:to x="100000" y="100000"/>
                                    </p:animScale>
                                  </p:childTnLst>
                                </p:cTn>
                              </p:par>
                              <p:par>
                                <p:cTn id="160" presetID="26" presetClass="entr" presetSubtype="0" fill="hold" nodeType="with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wipe(down)">
                                      <p:cBhvr>
                                        <p:cTn id="162" dur="580">
                                          <p:stCondLst>
                                            <p:cond delay="0"/>
                                          </p:stCondLst>
                                        </p:cTn>
                                        <p:tgtEl>
                                          <p:spTgt spid="25"/>
                                        </p:tgtEl>
                                      </p:cBhvr>
                                    </p:animEffect>
                                    <p:anim calcmode="lin" valueType="num">
                                      <p:cBhvr>
                                        <p:cTn id="16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8" dur="26">
                                          <p:stCondLst>
                                            <p:cond delay="650"/>
                                          </p:stCondLst>
                                        </p:cTn>
                                        <p:tgtEl>
                                          <p:spTgt spid="25"/>
                                        </p:tgtEl>
                                      </p:cBhvr>
                                      <p:to x="100000" y="60000"/>
                                    </p:animScale>
                                    <p:animScale>
                                      <p:cBhvr>
                                        <p:cTn id="169" dur="166" decel="50000">
                                          <p:stCondLst>
                                            <p:cond delay="676"/>
                                          </p:stCondLst>
                                        </p:cTn>
                                        <p:tgtEl>
                                          <p:spTgt spid="25"/>
                                        </p:tgtEl>
                                      </p:cBhvr>
                                      <p:to x="100000" y="100000"/>
                                    </p:animScale>
                                    <p:animScale>
                                      <p:cBhvr>
                                        <p:cTn id="170" dur="26">
                                          <p:stCondLst>
                                            <p:cond delay="1312"/>
                                          </p:stCondLst>
                                        </p:cTn>
                                        <p:tgtEl>
                                          <p:spTgt spid="25"/>
                                        </p:tgtEl>
                                      </p:cBhvr>
                                      <p:to x="100000" y="80000"/>
                                    </p:animScale>
                                    <p:animScale>
                                      <p:cBhvr>
                                        <p:cTn id="171" dur="166" decel="50000">
                                          <p:stCondLst>
                                            <p:cond delay="1338"/>
                                          </p:stCondLst>
                                        </p:cTn>
                                        <p:tgtEl>
                                          <p:spTgt spid="25"/>
                                        </p:tgtEl>
                                      </p:cBhvr>
                                      <p:to x="100000" y="100000"/>
                                    </p:animScale>
                                    <p:animScale>
                                      <p:cBhvr>
                                        <p:cTn id="172" dur="26">
                                          <p:stCondLst>
                                            <p:cond delay="1642"/>
                                          </p:stCondLst>
                                        </p:cTn>
                                        <p:tgtEl>
                                          <p:spTgt spid="25"/>
                                        </p:tgtEl>
                                      </p:cBhvr>
                                      <p:to x="100000" y="90000"/>
                                    </p:animScale>
                                    <p:animScale>
                                      <p:cBhvr>
                                        <p:cTn id="173" dur="166" decel="50000">
                                          <p:stCondLst>
                                            <p:cond delay="1668"/>
                                          </p:stCondLst>
                                        </p:cTn>
                                        <p:tgtEl>
                                          <p:spTgt spid="25"/>
                                        </p:tgtEl>
                                      </p:cBhvr>
                                      <p:to x="100000" y="100000"/>
                                    </p:animScale>
                                    <p:animScale>
                                      <p:cBhvr>
                                        <p:cTn id="174" dur="26">
                                          <p:stCondLst>
                                            <p:cond delay="1808"/>
                                          </p:stCondLst>
                                        </p:cTn>
                                        <p:tgtEl>
                                          <p:spTgt spid="25"/>
                                        </p:tgtEl>
                                      </p:cBhvr>
                                      <p:to x="100000" y="95000"/>
                                    </p:animScale>
                                    <p:animScale>
                                      <p:cBhvr>
                                        <p:cTn id="175" dur="166" decel="50000">
                                          <p:stCondLst>
                                            <p:cond delay="1834"/>
                                          </p:stCondLst>
                                        </p:cTn>
                                        <p:tgtEl>
                                          <p:spTgt spid="25"/>
                                        </p:tgtEl>
                                      </p:cBhvr>
                                      <p:to x="100000" y="100000"/>
                                    </p:animScale>
                                  </p:childTnLst>
                                </p:cTn>
                              </p:par>
                              <p:par>
                                <p:cTn id="176" presetID="26" presetClass="entr" presetSubtype="0" fill="hold" nodeType="withEffect">
                                  <p:stCondLst>
                                    <p:cond delay="0"/>
                                  </p:stCondLst>
                                  <p:childTnLst>
                                    <p:set>
                                      <p:cBhvr>
                                        <p:cTn id="177" dur="1" fill="hold">
                                          <p:stCondLst>
                                            <p:cond delay="0"/>
                                          </p:stCondLst>
                                        </p:cTn>
                                        <p:tgtEl>
                                          <p:spTgt spid="26"/>
                                        </p:tgtEl>
                                        <p:attrNameLst>
                                          <p:attrName>style.visibility</p:attrName>
                                        </p:attrNameLst>
                                      </p:cBhvr>
                                      <p:to>
                                        <p:strVal val="visible"/>
                                      </p:to>
                                    </p:set>
                                    <p:animEffect transition="in" filter="wipe(down)">
                                      <p:cBhvr>
                                        <p:cTn id="178" dur="580">
                                          <p:stCondLst>
                                            <p:cond delay="0"/>
                                          </p:stCondLst>
                                        </p:cTn>
                                        <p:tgtEl>
                                          <p:spTgt spid="26"/>
                                        </p:tgtEl>
                                      </p:cBhvr>
                                    </p:animEffect>
                                    <p:anim calcmode="lin" valueType="num">
                                      <p:cBhvr>
                                        <p:cTn id="17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4" dur="26">
                                          <p:stCondLst>
                                            <p:cond delay="650"/>
                                          </p:stCondLst>
                                        </p:cTn>
                                        <p:tgtEl>
                                          <p:spTgt spid="26"/>
                                        </p:tgtEl>
                                      </p:cBhvr>
                                      <p:to x="100000" y="60000"/>
                                    </p:animScale>
                                    <p:animScale>
                                      <p:cBhvr>
                                        <p:cTn id="185" dur="166" decel="50000">
                                          <p:stCondLst>
                                            <p:cond delay="676"/>
                                          </p:stCondLst>
                                        </p:cTn>
                                        <p:tgtEl>
                                          <p:spTgt spid="26"/>
                                        </p:tgtEl>
                                      </p:cBhvr>
                                      <p:to x="100000" y="100000"/>
                                    </p:animScale>
                                    <p:animScale>
                                      <p:cBhvr>
                                        <p:cTn id="186" dur="26">
                                          <p:stCondLst>
                                            <p:cond delay="1312"/>
                                          </p:stCondLst>
                                        </p:cTn>
                                        <p:tgtEl>
                                          <p:spTgt spid="26"/>
                                        </p:tgtEl>
                                      </p:cBhvr>
                                      <p:to x="100000" y="80000"/>
                                    </p:animScale>
                                    <p:animScale>
                                      <p:cBhvr>
                                        <p:cTn id="187" dur="166" decel="50000">
                                          <p:stCondLst>
                                            <p:cond delay="1338"/>
                                          </p:stCondLst>
                                        </p:cTn>
                                        <p:tgtEl>
                                          <p:spTgt spid="26"/>
                                        </p:tgtEl>
                                      </p:cBhvr>
                                      <p:to x="100000" y="100000"/>
                                    </p:animScale>
                                    <p:animScale>
                                      <p:cBhvr>
                                        <p:cTn id="188" dur="26">
                                          <p:stCondLst>
                                            <p:cond delay="1642"/>
                                          </p:stCondLst>
                                        </p:cTn>
                                        <p:tgtEl>
                                          <p:spTgt spid="26"/>
                                        </p:tgtEl>
                                      </p:cBhvr>
                                      <p:to x="100000" y="90000"/>
                                    </p:animScale>
                                    <p:animScale>
                                      <p:cBhvr>
                                        <p:cTn id="189" dur="166" decel="50000">
                                          <p:stCondLst>
                                            <p:cond delay="1668"/>
                                          </p:stCondLst>
                                        </p:cTn>
                                        <p:tgtEl>
                                          <p:spTgt spid="26"/>
                                        </p:tgtEl>
                                      </p:cBhvr>
                                      <p:to x="100000" y="100000"/>
                                    </p:animScale>
                                    <p:animScale>
                                      <p:cBhvr>
                                        <p:cTn id="190" dur="26">
                                          <p:stCondLst>
                                            <p:cond delay="1808"/>
                                          </p:stCondLst>
                                        </p:cTn>
                                        <p:tgtEl>
                                          <p:spTgt spid="26"/>
                                        </p:tgtEl>
                                      </p:cBhvr>
                                      <p:to x="100000" y="95000"/>
                                    </p:animScale>
                                    <p:animScale>
                                      <p:cBhvr>
                                        <p:cTn id="191" dur="166" decel="50000">
                                          <p:stCondLst>
                                            <p:cond delay="1834"/>
                                          </p:stCondLst>
                                        </p:cTn>
                                        <p:tgtEl>
                                          <p:spTgt spid="26"/>
                                        </p:tgtEl>
                                      </p:cBhvr>
                                      <p:to x="100000" y="100000"/>
                                    </p:animScale>
                                  </p:childTnLst>
                                </p:cTn>
                              </p:par>
                              <p:par>
                                <p:cTn id="192" presetID="26" presetClass="entr" presetSubtype="0" fill="hold" nodeType="withEffect">
                                  <p:stCondLst>
                                    <p:cond delay="0"/>
                                  </p:stCondLst>
                                  <p:childTnLst>
                                    <p:set>
                                      <p:cBhvr>
                                        <p:cTn id="193" dur="1" fill="hold">
                                          <p:stCondLst>
                                            <p:cond delay="0"/>
                                          </p:stCondLst>
                                        </p:cTn>
                                        <p:tgtEl>
                                          <p:spTgt spid="23"/>
                                        </p:tgtEl>
                                        <p:attrNameLst>
                                          <p:attrName>style.visibility</p:attrName>
                                        </p:attrNameLst>
                                      </p:cBhvr>
                                      <p:to>
                                        <p:strVal val="visible"/>
                                      </p:to>
                                    </p:set>
                                    <p:animEffect transition="in" filter="wipe(down)">
                                      <p:cBhvr>
                                        <p:cTn id="194" dur="580">
                                          <p:stCondLst>
                                            <p:cond delay="0"/>
                                          </p:stCondLst>
                                        </p:cTn>
                                        <p:tgtEl>
                                          <p:spTgt spid="23"/>
                                        </p:tgtEl>
                                      </p:cBhvr>
                                    </p:animEffect>
                                    <p:anim calcmode="lin" valueType="num">
                                      <p:cBhvr>
                                        <p:cTn id="19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00" dur="26">
                                          <p:stCondLst>
                                            <p:cond delay="650"/>
                                          </p:stCondLst>
                                        </p:cTn>
                                        <p:tgtEl>
                                          <p:spTgt spid="23"/>
                                        </p:tgtEl>
                                      </p:cBhvr>
                                      <p:to x="100000" y="60000"/>
                                    </p:animScale>
                                    <p:animScale>
                                      <p:cBhvr>
                                        <p:cTn id="201" dur="166" decel="50000">
                                          <p:stCondLst>
                                            <p:cond delay="676"/>
                                          </p:stCondLst>
                                        </p:cTn>
                                        <p:tgtEl>
                                          <p:spTgt spid="23"/>
                                        </p:tgtEl>
                                      </p:cBhvr>
                                      <p:to x="100000" y="100000"/>
                                    </p:animScale>
                                    <p:animScale>
                                      <p:cBhvr>
                                        <p:cTn id="202" dur="26">
                                          <p:stCondLst>
                                            <p:cond delay="1312"/>
                                          </p:stCondLst>
                                        </p:cTn>
                                        <p:tgtEl>
                                          <p:spTgt spid="23"/>
                                        </p:tgtEl>
                                      </p:cBhvr>
                                      <p:to x="100000" y="80000"/>
                                    </p:animScale>
                                    <p:animScale>
                                      <p:cBhvr>
                                        <p:cTn id="203" dur="166" decel="50000">
                                          <p:stCondLst>
                                            <p:cond delay="1338"/>
                                          </p:stCondLst>
                                        </p:cTn>
                                        <p:tgtEl>
                                          <p:spTgt spid="23"/>
                                        </p:tgtEl>
                                      </p:cBhvr>
                                      <p:to x="100000" y="100000"/>
                                    </p:animScale>
                                    <p:animScale>
                                      <p:cBhvr>
                                        <p:cTn id="204" dur="26">
                                          <p:stCondLst>
                                            <p:cond delay="1642"/>
                                          </p:stCondLst>
                                        </p:cTn>
                                        <p:tgtEl>
                                          <p:spTgt spid="23"/>
                                        </p:tgtEl>
                                      </p:cBhvr>
                                      <p:to x="100000" y="90000"/>
                                    </p:animScale>
                                    <p:animScale>
                                      <p:cBhvr>
                                        <p:cTn id="205" dur="166" decel="50000">
                                          <p:stCondLst>
                                            <p:cond delay="1668"/>
                                          </p:stCondLst>
                                        </p:cTn>
                                        <p:tgtEl>
                                          <p:spTgt spid="23"/>
                                        </p:tgtEl>
                                      </p:cBhvr>
                                      <p:to x="100000" y="100000"/>
                                    </p:animScale>
                                    <p:animScale>
                                      <p:cBhvr>
                                        <p:cTn id="206" dur="26">
                                          <p:stCondLst>
                                            <p:cond delay="1808"/>
                                          </p:stCondLst>
                                        </p:cTn>
                                        <p:tgtEl>
                                          <p:spTgt spid="23"/>
                                        </p:tgtEl>
                                      </p:cBhvr>
                                      <p:to x="100000" y="95000"/>
                                    </p:animScale>
                                    <p:animScale>
                                      <p:cBhvr>
                                        <p:cTn id="207" dur="166" decel="50000">
                                          <p:stCondLst>
                                            <p:cond delay="1834"/>
                                          </p:stCondLst>
                                        </p:cTn>
                                        <p:tgtEl>
                                          <p:spTgt spid="23"/>
                                        </p:tgtEl>
                                      </p:cBhvr>
                                      <p:to x="100000" y="100000"/>
                                    </p:animScale>
                                  </p:childTnLst>
                                </p:cTn>
                              </p:par>
                              <p:par>
                                <p:cTn id="208" presetID="26" presetClass="entr" presetSubtype="0" fill="hold" nodeType="withEffect">
                                  <p:stCondLst>
                                    <p:cond delay="0"/>
                                  </p:stCondLst>
                                  <p:childTnLst>
                                    <p:set>
                                      <p:cBhvr>
                                        <p:cTn id="209" dur="1" fill="hold">
                                          <p:stCondLst>
                                            <p:cond delay="0"/>
                                          </p:stCondLst>
                                        </p:cTn>
                                        <p:tgtEl>
                                          <p:spTgt spid="24"/>
                                        </p:tgtEl>
                                        <p:attrNameLst>
                                          <p:attrName>style.visibility</p:attrName>
                                        </p:attrNameLst>
                                      </p:cBhvr>
                                      <p:to>
                                        <p:strVal val="visible"/>
                                      </p:to>
                                    </p:set>
                                    <p:animEffect transition="in" filter="wipe(down)">
                                      <p:cBhvr>
                                        <p:cTn id="210" dur="580">
                                          <p:stCondLst>
                                            <p:cond delay="0"/>
                                          </p:stCondLst>
                                        </p:cTn>
                                        <p:tgtEl>
                                          <p:spTgt spid="24"/>
                                        </p:tgtEl>
                                      </p:cBhvr>
                                    </p:animEffect>
                                    <p:anim calcmode="lin" valueType="num">
                                      <p:cBhvr>
                                        <p:cTn id="21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6" dur="26">
                                          <p:stCondLst>
                                            <p:cond delay="650"/>
                                          </p:stCondLst>
                                        </p:cTn>
                                        <p:tgtEl>
                                          <p:spTgt spid="24"/>
                                        </p:tgtEl>
                                      </p:cBhvr>
                                      <p:to x="100000" y="60000"/>
                                    </p:animScale>
                                    <p:animScale>
                                      <p:cBhvr>
                                        <p:cTn id="217" dur="166" decel="50000">
                                          <p:stCondLst>
                                            <p:cond delay="676"/>
                                          </p:stCondLst>
                                        </p:cTn>
                                        <p:tgtEl>
                                          <p:spTgt spid="24"/>
                                        </p:tgtEl>
                                      </p:cBhvr>
                                      <p:to x="100000" y="100000"/>
                                    </p:animScale>
                                    <p:animScale>
                                      <p:cBhvr>
                                        <p:cTn id="218" dur="26">
                                          <p:stCondLst>
                                            <p:cond delay="1312"/>
                                          </p:stCondLst>
                                        </p:cTn>
                                        <p:tgtEl>
                                          <p:spTgt spid="24"/>
                                        </p:tgtEl>
                                      </p:cBhvr>
                                      <p:to x="100000" y="80000"/>
                                    </p:animScale>
                                    <p:animScale>
                                      <p:cBhvr>
                                        <p:cTn id="219" dur="166" decel="50000">
                                          <p:stCondLst>
                                            <p:cond delay="1338"/>
                                          </p:stCondLst>
                                        </p:cTn>
                                        <p:tgtEl>
                                          <p:spTgt spid="24"/>
                                        </p:tgtEl>
                                      </p:cBhvr>
                                      <p:to x="100000" y="100000"/>
                                    </p:animScale>
                                    <p:animScale>
                                      <p:cBhvr>
                                        <p:cTn id="220" dur="26">
                                          <p:stCondLst>
                                            <p:cond delay="1642"/>
                                          </p:stCondLst>
                                        </p:cTn>
                                        <p:tgtEl>
                                          <p:spTgt spid="24"/>
                                        </p:tgtEl>
                                      </p:cBhvr>
                                      <p:to x="100000" y="90000"/>
                                    </p:animScale>
                                    <p:animScale>
                                      <p:cBhvr>
                                        <p:cTn id="221" dur="166" decel="50000">
                                          <p:stCondLst>
                                            <p:cond delay="1668"/>
                                          </p:stCondLst>
                                        </p:cTn>
                                        <p:tgtEl>
                                          <p:spTgt spid="24"/>
                                        </p:tgtEl>
                                      </p:cBhvr>
                                      <p:to x="100000" y="100000"/>
                                    </p:animScale>
                                    <p:animScale>
                                      <p:cBhvr>
                                        <p:cTn id="222" dur="26">
                                          <p:stCondLst>
                                            <p:cond delay="1808"/>
                                          </p:stCondLst>
                                        </p:cTn>
                                        <p:tgtEl>
                                          <p:spTgt spid="24"/>
                                        </p:tgtEl>
                                      </p:cBhvr>
                                      <p:to x="100000" y="95000"/>
                                    </p:animScale>
                                    <p:animScale>
                                      <p:cBhvr>
                                        <p:cTn id="223" dur="166" decel="50000">
                                          <p:stCondLst>
                                            <p:cond delay="1834"/>
                                          </p:stCondLst>
                                        </p:cTn>
                                        <p:tgtEl>
                                          <p:spTgt spid="24"/>
                                        </p:tgtEl>
                                      </p:cBhvr>
                                      <p:to x="100000" y="100000"/>
                                    </p:animScale>
                                  </p:childTnLst>
                                </p:cTn>
                              </p:par>
                            </p:childTnLst>
                          </p:cTn>
                        </p:par>
                      </p:childTnLst>
                    </p:cTn>
                  </p:par>
                  <p:par>
                    <p:cTn id="224" fill="hold">
                      <p:stCondLst>
                        <p:cond delay="indefinite"/>
                      </p:stCondLst>
                      <p:childTnLst>
                        <p:par>
                          <p:cTn id="225" fill="hold">
                            <p:stCondLst>
                              <p:cond delay="0"/>
                            </p:stCondLst>
                            <p:childTnLst>
                              <p:par>
                                <p:cTn id="226" presetID="26" presetClass="entr" presetSubtype="0" fill="hold" nodeType="clickEffect">
                                  <p:stCondLst>
                                    <p:cond delay="0"/>
                                  </p:stCondLst>
                                  <p:childTnLst>
                                    <p:set>
                                      <p:cBhvr>
                                        <p:cTn id="227" dur="1" fill="hold">
                                          <p:stCondLst>
                                            <p:cond delay="0"/>
                                          </p:stCondLst>
                                        </p:cTn>
                                        <p:tgtEl>
                                          <p:spTgt spid="16"/>
                                        </p:tgtEl>
                                        <p:attrNameLst>
                                          <p:attrName>style.visibility</p:attrName>
                                        </p:attrNameLst>
                                      </p:cBhvr>
                                      <p:to>
                                        <p:strVal val="visible"/>
                                      </p:to>
                                    </p:set>
                                    <p:animEffect transition="in" filter="wipe(down)">
                                      <p:cBhvr>
                                        <p:cTn id="228" dur="580">
                                          <p:stCondLst>
                                            <p:cond delay="0"/>
                                          </p:stCondLst>
                                        </p:cTn>
                                        <p:tgtEl>
                                          <p:spTgt spid="16"/>
                                        </p:tgtEl>
                                      </p:cBhvr>
                                    </p:animEffect>
                                    <p:anim calcmode="lin" valueType="num">
                                      <p:cBhvr>
                                        <p:cTn id="22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34" dur="26">
                                          <p:stCondLst>
                                            <p:cond delay="650"/>
                                          </p:stCondLst>
                                        </p:cTn>
                                        <p:tgtEl>
                                          <p:spTgt spid="16"/>
                                        </p:tgtEl>
                                      </p:cBhvr>
                                      <p:to x="100000" y="60000"/>
                                    </p:animScale>
                                    <p:animScale>
                                      <p:cBhvr>
                                        <p:cTn id="235" dur="166" decel="50000">
                                          <p:stCondLst>
                                            <p:cond delay="676"/>
                                          </p:stCondLst>
                                        </p:cTn>
                                        <p:tgtEl>
                                          <p:spTgt spid="16"/>
                                        </p:tgtEl>
                                      </p:cBhvr>
                                      <p:to x="100000" y="100000"/>
                                    </p:animScale>
                                    <p:animScale>
                                      <p:cBhvr>
                                        <p:cTn id="236" dur="26">
                                          <p:stCondLst>
                                            <p:cond delay="1312"/>
                                          </p:stCondLst>
                                        </p:cTn>
                                        <p:tgtEl>
                                          <p:spTgt spid="16"/>
                                        </p:tgtEl>
                                      </p:cBhvr>
                                      <p:to x="100000" y="80000"/>
                                    </p:animScale>
                                    <p:animScale>
                                      <p:cBhvr>
                                        <p:cTn id="237" dur="166" decel="50000">
                                          <p:stCondLst>
                                            <p:cond delay="1338"/>
                                          </p:stCondLst>
                                        </p:cTn>
                                        <p:tgtEl>
                                          <p:spTgt spid="16"/>
                                        </p:tgtEl>
                                      </p:cBhvr>
                                      <p:to x="100000" y="100000"/>
                                    </p:animScale>
                                    <p:animScale>
                                      <p:cBhvr>
                                        <p:cTn id="238" dur="26">
                                          <p:stCondLst>
                                            <p:cond delay="1642"/>
                                          </p:stCondLst>
                                        </p:cTn>
                                        <p:tgtEl>
                                          <p:spTgt spid="16"/>
                                        </p:tgtEl>
                                      </p:cBhvr>
                                      <p:to x="100000" y="90000"/>
                                    </p:animScale>
                                    <p:animScale>
                                      <p:cBhvr>
                                        <p:cTn id="239" dur="166" decel="50000">
                                          <p:stCondLst>
                                            <p:cond delay="1668"/>
                                          </p:stCondLst>
                                        </p:cTn>
                                        <p:tgtEl>
                                          <p:spTgt spid="16"/>
                                        </p:tgtEl>
                                      </p:cBhvr>
                                      <p:to x="100000" y="100000"/>
                                    </p:animScale>
                                    <p:animScale>
                                      <p:cBhvr>
                                        <p:cTn id="240" dur="26">
                                          <p:stCondLst>
                                            <p:cond delay="1808"/>
                                          </p:stCondLst>
                                        </p:cTn>
                                        <p:tgtEl>
                                          <p:spTgt spid="16"/>
                                        </p:tgtEl>
                                      </p:cBhvr>
                                      <p:to x="100000" y="95000"/>
                                    </p:animScale>
                                    <p:animScale>
                                      <p:cBhvr>
                                        <p:cTn id="241" dur="166" decel="50000">
                                          <p:stCondLst>
                                            <p:cond delay="1834"/>
                                          </p:stCondLst>
                                        </p:cTn>
                                        <p:tgtEl>
                                          <p:spTgt spid="16"/>
                                        </p:tgtEl>
                                      </p:cBhvr>
                                      <p:to x="100000" y="100000"/>
                                    </p:animScale>
                                  </p:childTnLst>
                                </p:cTn>
                              </p:par>
                              <p:par>
                                <p:cTn id="242" presetID="26" presetClass="entr" presetSubtype="0" fill="hold" nodeType="withEffect">
                                  <p:stCondLst>
                                    <p:cond delay="0"/>
                                  </p:stCondLst>
                                  <p:childTnLst>
                                    <p:set>
                                      <p:cBhvr>
                                        <p:cTn id="243" dur="1" fill="hold">
                                          <p:stCondLst>
                                            <p:cond delay="0"/>
                                          </p:stCondLst>
                                        </p:cTn>
                                        <p:tgtEl>
                                          <p:spTgt spid="17"/>
                                        </p:tgtEl>
                                        <p:attrNameLst>
                                          <p:attrName>style.visibility</p:attrName>
                                        </p:attrNameLst>
                                      </p:cBhvr>
                                      <p:to>
                                        <p:strVal val="visible"/>
                                      </p:to>
                                    </p:set>
                                    <p:animEffect transition="in" filter="wipe(down)">
                                      <p:cBhvr>
                                        <p:cTn id="244" dur="580">
                                          <p:stCondLst>
                                            <p:cond delay="0"/>
                                          </p:stCondLst>
                                        </p:cTn>
                                        <p:tgtEl>
                                          <p:spTgt spid="17"/>
                                        </p:tgtEl>
                                      </p:cBhvr>
                                    </p:animEffect>
                                    <p:anim calcmode="lin" valueType="num">
                                      <p:cBhvr>
                                        <p:cTn id="24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4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0" dur="26">
                                          <p:stCondLst>
                                            <p:cond delay="650"/>
                                          </p:stCondLst>
                                        </p:cTn>
                                        <p:tgtEl>
                                          <p:spTgt spid="17"/>
                                        </p:tgtEl>
                                      </p:cBhvr>
                                      <p:to x="100000" y="60000"/>
                                    </p:animScale>
                                    <p:animScale>
                                      <p:cBhvr>
                                        <p:cTn id="251" dur="166" decel="50000">
                                          <p:stCondLst>
                                            <p:cond delay="676"/>
                                          </p:stCondLst>
                                        </p:cTn>
                                        <p:tgtEl>
                                          <p:spTgt spid="17"/>
                                        </p:tgtEl>
                                      </p:cBhvr>
                                      <p:to x="100000" y="100000"/>
                                    </p:animScale>
                                    <p:animScale>
                                      <p:cBhvr>
                                        <p:cTn id="252" dur="26">
                                          <p:stCondLst>
                                            <p:cond delay="1312"/>
                                          </p:stCondLst>
                                        </p:cTn>
                                        <p:tgtEl>
                                          <p:spTgt spid="17"/>
                                        </p:tgtEl>
                                      </p:cBhvr>
                                      <p:to x="100000" y="80000"/>
                                    </p:animScale>
                                    <p:animScale>
                                      <p:cBhvr>
                                        <p:cTn id="253" dur="166" decel="50000">
                                          <p:stCondLst>
                                            <p:cond delay="1338"/>
                                          </p:stCondLst>
                                        </p:cTn>
                                        <p:tgtEl>
                                          <p:spTgt spid="17"/>
                                        </p:tgtEl>
                                      </p:cBhvr>
                                      <p:to x="100000" y="100000"/>
                                    </p:animScale>
                                    <p:animScale>
                                      <p:cBhvr>
                                        <p:cTn id="254" dur="26">
                                          <p:stCondLst>
                                            <p:cond delay="1642"/>
                                          </p:stCondLst>
                                        </p:cTn>
                                        <p:tgtEl>
                                          <p:spTgt spid="17"/>
                                        </p:tgtEl>
                                      </p:cBhvr>
                                      <p:to x="100000" y="90000"/>
                                    </p:animScale>
                                    <p:animScale>
                                      <p:cBhvr>
                                        <p:cTn id="255" dur="166" decel="50000">
                                          <p:stCondLst>
                                            <p:cond delay="1668"/>
                                          </p:stCondLst>
                                        </p:cTn>
                                        <p:tgtEl>
                                          <p:spTgt spid="17"/>
                                        </p:tgtEl>
                                      </p:cBhvr>
                                      <p:to x="100000" y="100000"/>
                                    </p:animScale>
                                    <p:animScale>
                                      <p:cBhvr>
                                        <p:cTn id="256" dur="26">
                                          <p:stCondLst>
                                            <p:cond delay="1808"/>
                                          </p:stCondLst>
                                        </p:cTn>
                                        <p:tgtEl>
                                          <p:spTgt spid="17"/>
                                        </p:tgtEl>
                                      </p:cBhvr>
                                      <p:to x="100000" y="95000"/>
                                    </p:animScale>
                                    <p:animScale>
                                      <p:cBhvr>
                                        <p:cTn id="257" dur="166" decel="50000">
                                          <p:stCondLst>
                                            <p:cond delay="1834"/>
                                          </p:stCondLst>
                                        </p:cTn>
                                        <p:tgtEl>
                                          <p:spTgt spid="17"/>
                                        </p:tgtEl>
                                      </p:cBhvr>
                                      <p:to x="100000" y="100000"/>
                                    </p:animScale>
                                  </p:childTnLst>
                                </p:cTn>
                              </p:par>
                            </p:childTnLst>
                          </p:cTn>
                        </p:par>
                      </p:childTnLst>
                    </p:cTn>
                  </p:par>
                  <p:par>
                    <p:cTn id="258" fill="hold">
                      <p:stCondLst>
                        <p:cond delay="indefinite"/>
                      </p:stCondLst>
                      <p:childTnLst>
                        <p:par>
                          <p:cTn id="259" fill="hold">
                            <p:stCondLst>
                              <p:cond delay="0"/>
                            </p:stCondLst>
                            <p:childTnLst>
                              <p:par>
                                <p:cTn id="260" presetID="26" presetClass="entr" presetSubtype="0" fill="hold" nodeType="clickEffect">
                                  <p:stCondLst>
                                    <p:cond delay="0"/>
                                  </p:stCondLst>
                                  <p:childTnLst>
                                    <p:set>
                                      <p:cBhvr>
                                        <p:cTn id="261" dur="1" fill="hold">
                                          <p:stCondLst>
                                            <p:cond delay="0"/>
                                          </p:stCondLst>
                                        </p:cTn>
                                        <p:tgtEl>
                                          <p:spTgt spid="8"/>
                                        </p:tgtEl>
                                        <p:attrNameLst>
                                          <p:attrName>style.visibility</p:attrName>
                                        </p:attrNameLst>
                                      </p:cBhvr>
                                      <p:to>
                                        <p:strVal val="visible"/>
                                      </p:to>
                                    </p:set>
                                    <p:animEffect transition="in" filter="wipe(down)">
                                      <p:cBhvr>
                                        <p:cTn id="262" dur="580">
                                          <p:stCondLst>
                                            <p:cond delay="0"/>
                                          </p:stCondLst>
                                        </p:cTn>
                                        <p:tgtEl>
                                          <p:spTgt spid="8"/>
                                        </p:tgtEl>
                                      </p:cBhvr>
                                    </p:animEffect>
                                    <p:anim calcmode="lin" valueType="num">
                                      <p:cBhvr>
                                        <p:cTn id="26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8" dur="26">
                                          <p:stCondLst>
                                            <p:cond delay="650"/>
                                          </p:stCondLst>
                                        </p:cTn>
                                        <p:tgtEl>
                                          <p:spTgt spid="8"/>
                                        </p:tgtEl>
                                      </p:cBhvr>
                                      <p:to x="100000" y="60000"/>
                                    </p:animScale>
                                    <p:animScale>
                                      <p:cBhvr>
                                        <p:cTn id="269" dur="166" decel="50000">
                                          <p:stCondLst>
                                            <p:cond delay="676"/>
                                          </p:stCondLst>
                                        </p:cTn>
                                        <p:tgtEl>
                                          <p:spTgt spid="8"/>
                                        </p:tgtEl>
                                      </p:cBhvr>
                                      <p:to x="100000" y="100000"/>
                                    </p:animScale>
                                    <p:animScale>
                                      <p:cBhvr>
                                        <p:cTn id="270" dur="26">
                                          <p:stCondLst>
                                            <p:cond delay="1312"/>
                                          </p:stCondLst>
                                        </p:cTn>
                                        <p:tgtEl>
                                          <p:spTgt spid="8"/>
                                        </p:tgtEl>
                                      </p:cBhvr>
                                      <p:to x="100000" y="80000"/>
                                    </p:animScale>
                                    <p:animScale>
                                      <p:cBhvr>
                                        <p:cTn id="271" dur="166" decel="50000">
                                          <p:stCondLst>
                                            <p:cond delay="1338"/>
                                          </p:stCondLst>
                                        </p:cTn>
                                        <p:tgtEl>
                                          <p:spTgt spid="8"/>
                                        </p:tgtEl>
                                      </p:cBhvr>
                                      <p:to x="100000" y="100000"/>
                                    </p:animScale>
                                    <p:animScale>
                                      <p:cBhvr>
                                        <p:cTn id="272" dur="26">
                                          <p:stCondLst>
                                            <p:cond delay="1642"/>
                                          </p:stCondLst>
                                        </p:cTn>
                                        <p:tgtEl>
                                          <p:spTgt spid="8"/>
                                        </p:tgtEl>
                                      </p:cBhvr>
                                      <p:to x="100000" y="90000"/>
                                    </p:animScale>
                                    <p:animScale>
                                      <p:cBhvr>
                                        <p:cTn id="273" dur="166" decel="50000">
                                          <p:stCondLst>
                                            <p:cond delay="1668"/>
                                          </p:stCondLst>
                                        </p:cTn>
                                        <p:tgtEl>
                                          <p:spTgt spid="8"/>
                                        </p:tgtEl>
                                      </p:cBhvr>
                                      <p:to x="100000" y="100000"/>
                                    </p:animScale>
                                    <p:animScale>
                                      <p:cBhvr>
                                        <p:cTn id="274" dur="26">
                                          <p:stCondLst>
                                            <p:cond delay="1808"/>
                                          </p:stCondLst>
                                        </p:cTn>
                                        <p:tgtEl>
                                          <p:spTgt spid="8"/>
                                        </p:tgtEl>
                                      </p:cBhvr>
                                      <p:to x="100000" y="95000"/>
                                    </p:animScale>
                                    <p:animScale>
                                      <p:cBhvr>
                                        <p:cTn id="275" dur="166" decel="50000">
                                          <p:stCondLst>
                                            <p:cond delay="1834"/>
                                          </p:stCondLst>
                                        </p:cTn>
                                        <p:tgtEl>
                                          <p:spTgt spid="8"/>
                                        </p:tgtEl>
                                      </p:cBhvr>
                                      <p:to x="100000" y="100000"/>
                                    </p:animScale>
                                  </p:childTnLst>
                                </p:cTn>
                              </p:par>
                              <p:par>
                                <p:cTn id="276" presetID="26" presetClass="entr" presetSubtype="0" fill="hold" nodeType="withEffect">
                                  <p:stCondLst>
                                    <p:cond delay="0"/>
                                  </p:stCondLst>
                                  <p:childTnLst>
                                    <p:set>
                                      <p:cBhvr>
                                        <p:cTn id="277" dur="1" fill="hold">
                                          <p:stCondLst>
                                            <p:cond delay="0"/>
                                          </p:stCondLst>
                                        </p:cTn>
                                        <p:tgtEl>
                                          <p:spTgt spid="9"/>
                                        </p:tgtEl>
                                        <p:attrNameLst>
                                          <p:attrName>style.visibility</p:attrName>
                                        </p:attrNameLst>
                                      </p:cBhvr>
                                      <p:to>
                                        <p:strVal val="visible"/>
                                      </p:to>
                                    </p:set>
                                    <p:animEffect transition="in" filter="wipe(down)">
                                      <p:cBhvr>
                                        <p:cTn id="278" dur="580">
                                          <p:stCondLst>
                                            <p:cond delay="0"/>
                                          </p:stCondLst>
                                        </p:cTn>
                                        <p:tgtEl>
                                          <p:spTgt spid="9"/>
                                        </p:tgtEl>
                                      </p:cBhvr>
                                    </p:animEffect>
                                    <p:anim calcmode="lin" valueType="num">
                                      <p:cBhvr>
                                        <p:cTn id="2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4" dur="26">
                                          <p:stCondLst>
                                            <p:cond delay="650"/>
                                          </p:stCondLst>
                                        </p:cTn>
                                        <p:tgtEl>
                                          <p:spTgt spid="9"/>
                                        </p:tgtEl>
                                      </p:cBhvr>
                                      <p:to x="100000" y="60000"/>
                                    </p:animScale>
                                    <p:animScale>
                                      <p:cBhvr>
                                        <p:cTn id="285" dur="166" decel="50000">
                                          <p:stCondLst>
                                            <p:cond delay="676"/>
                                          </p:stCondLst>
                                        </p:cTn>
                                        <p:tgtEl>
                                          <p:spTgt spid="9"/>
                                        </p:tgtEl>
                                      </p:cBhvr>
                                      <p:to x="100000" y="100000"/>
                                    </p:animScale>
                                    <p:animScale>
                                      <p:cBhvr>
                                        <p:cTn id="286" dur="26">
                                          <p:stCondLst>
                                            <p:cond delay="1312"/>
                                          </p:stCondLst>
                                        </p:cTn>
                                        <p:tgtEl>
                                          <p:spTgt spid="9"/>
                                        </p:tgtEl>
                                      </p:cBhvr>
                                      <p:to x="100000" y="80000"/>
                                    </p:animScale>
                                    <p:animScale>
                                      <p:cBhvr>
                                        <p:cTn id="287" dur="166" decel="50000">
                                          <p:stCondLst>
                                            <p:cond delay="1338"/>
                                          </p:stCondLst>
                                        </p:cTn>
                                        <p:tgtEl>
                                          <p:spTgt spid="9"/>
                                        </p:tgtEl>
                                      </p:cBhvr>
                                      <p:to x="100000" y="100000"/>
                                    </p:animScale>
                                    <p:animScale>
                                      <p:cBhvr>
                                        <p:cTn id="288" dur="26">
                                          <p:stCondLst>
                                            <p:cond delay="1642"/>
                                          </p:stCondLst>
                                        </p:cTn>
                                        <p:tgtEl>
                                          <p:spTgt spid="9"/>
                                        </p:tgtEl>
                                      </p:cBhvr>
                                      <p:to x="100000" y="90000"/>
                                    </p:animScale>
                                    <p:animScale>
                                      <p:cBhvr>
                                        <p:cTn id="289" dur="166" decel="50000">
                                          <p:stCondLst>
                                            <p:cond delay="1668"/>
                                          </p:stCondLst>
                                        </p:cTn>
                                        <p:tgtEl>
                                          <p:spTgt spid="9"/>
                                        </p:tgtEl>
                                      </p:cBhvr>
                                      <p:to x="100000" y="100000"/>
                                    </p:animScale>
                                    <p:animScale>
                                      <p:cBhvr>
                                        <p:cTn id="290" dur="26">
                                          <p:stCondLst>
                                            <p:cond delay="1808"/>
                                          </p:stCondLst>
                                        </p:cTn>
                                        <p:tgtEl>
                                          <p:spTgt spid="9"/>
                                        </p:tgtEl>
                                      </p:cBhvr>
                                      <p:to x="100000" y="95000"/>
                                    </p:animScale>
                                    <p:animScale>
                                      <p:cBhvr>
                                        <p:cTn id="291" dur="166" decel="50000">
                                          <p:stCondLst>
                                            <p:cond delay="1834"/>
                                          </p:stCondLst>
                                        </p:cTn>
                                        <p:tgtEl>
                                          <p:spTgt spid="9"/>
                                        </p:tgtEl>
                                      </p:cBhvr>
                                      <p:to x="100000" y="100000"/>
                                    </p:animScale>
                                  </p:childTnLst>
                                </p:cTn>
                              </p:par>
                              <p:par>
                                <p:cTn id="292" presetID="26" presetClass="entr" presetSubtype="0" fill="hold" grpId="0" nodeType="withEffect">
                                  <p:stCondLst>
                                    <p:cond delay="0"/>
                                  </p:stCondLst>
                                  <p:childTnLst>
                                    <p:set>
                                      <p:cBhvr>
                                        <p:cTn id="293" dur="1" fill="hold">
                                          <p:stCondLst>
                                            <p:cond delay="0"/>
                                          </p:stCondLst>
                                        </p:cTn>
                                        <p:tgtEl>
                                          <p:spTgt spid="35"/>
                                        </p:tgtEl>
                                        <p:attrNameLst>
                                          <p:attrName>style.visibility</p:attrName>
                                        </p:attrNameLst>
                                      </p:cBhvr>
                                      <p:to>
                                        <p:strVal val="visible"/>
                                      </p:to>
                                    </p:set>
                                    <p:animEffect transition="in" filter="wipe(down)">
                                      <p:cBhvr>
                                        <p:cTn id="294" dur="580">
                                          <p:stCondLst>
                                            <p:cond delay="0"/>
                                          </p:stCondLst>
                                        </p:cTn>
                                        <p:tgtEl>
                                          <p:spTgt spid="35"/>
                                        </p:tgtEl>
                                      </p:cBhvr>
                                    </p:animEffect>
                                    <p:anim calcmode="lin" valueType="num">
                                      <p:cBhvr>
                                        <p:cTn id="29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9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9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9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9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300" dur="26">
                                          <p:stCondLst>
                                            <p:cond delay="650"/>
                                          </p:stCondLst>
                                        </p:cTn>
                                        <p:tgtEl>
                                          <p:spTgt spid="35"/>
                                        </p:tgtEl>
                                      </p:cBhvr>
                                      <p:to x="100000" y="60000"/>
                                    </p:animScale>
                                    <p:animScale>
                                      <p:cBhvr>
                                        <p:cTn id="301" dur="166" decel="50000">
                                          <p:stCondLst>
                                            <p:cond delay="676"/>
                                          </p:stCondLst>
                                        </p:cTn>
                                        <p:tgtEl>
                                          <p:spTgt spid="35"/>
                                        </p:tgtEl>
                                      </p:cBhvr>
                                      <p:to x="100000" y="100000"/>
                                    </p:animScale>
                                    <p:animScale>
                                      <p:cBhvr>
                                        <p:cTn id="302" dur="26">
                                          <p:stCondLst>
                                            <p:cond delay="1312"/>
                                          </p:stCondLst>
                                        </p:cTn>
                                        <p:tgtEl>
                                          <p:spTgt spid="35"/>
                                        </p:tgtEl>
                                      </p:cBhvr>
                                      <p:to x="100000" y="80000"/>
                                    </p:animScale>
                                    <p:animScale>
                                      <p:cBhvr>
                                        <p:cTn id="303" dur="166" decel="50000">
                                          <p:stCondLst>
                                            <p:cond delay="1338"/>
                                          </p:stCondLst>
                                        </p:cTn>
                                        <p:tgtEl>
                                          <p:spTgt spid="35"/>
                                        </p:tgtEl>
                                      </p:cBhvr>
                                      <p:to x="100000" y="100000"/>
                                    </p:animScale>
                                    <p:animScale>
                                      <p:cBhvr>
                                        <p:cTn id="304" dur="26">
                                          <p:stCondLst>
                                            <p:cond delay="1642"/>
                                          </p:stCondLst>
                                        </p:cTn>
                                        <p:tgtEl>
                                          <p:spTgt spid="35"/>
                                        </p:tgtEl>
                                      </p:cBhvr>
                                      <p:to x="100000" y="90000"/>
                                    </p:animScale>
                                    <p:animScale>
                                      <p:cBhvr>
                                        <p:cTn id="305" dur="166" decel="50000">
                                          <p:stCondLst>
                                            <p:cond delay="1668"/>
                                          </p:stCondLst>
                                        </p:cTn>
                                        <p:tgtEl>
                                          <p:spTgt spid="35"/>
                                        </p:tgtEl>
                                      </p:cBhvr>
                                      <p:to x="100000" y="100000"/>
                                    </p:animScale>
                                    <p:animScale>
                                      <p:cBhvr>
                                        <p:cTn id="306" dur="26">
                                          <p:stCondLst>
                                            <p:cond delay="1808"/>
                                          </p:stCondLst>
                                        </p:cTn>
                                        <p:tgtEl>
                                          <p:spTgt spid="35"/>
                                        </p:tgtEl>
                                      </p:cBhvr>
                                      <p:to x="100000" y="95000"/>
                                    </p:animScale>
                                    <p:animScale>
                                      <p:cBhvr>
                                        <p:cTn id="307" dur="166" decel="50000">
                                          <p:stCondLst>
                                            <p:cond delay="1834"/>
                                          </p:stCondLst>
                                        </p:cTn>
                                        <p:tgtEl>
                                          <p:spTgt spid="35"/>
                                        </p:tgtEl>
                                      </p:cBhvr>
                                      <p:to x="100000" y="100000"/>
                                    </p:animScale>
                                  </p:childTnLst>
                                </p:cTn>
                              </p:par>
                            </p:childTnLst>
                          </p:cTn>
                        </p:par>
                      </p:childTnLst>
                    </p:cTn>
                  </p:par>
                  <p:par>
                    <p:cTn id="308" fill="hold">
                      <p:stCondLst>
                        <p:cond delay="indefinite"/>
                      </p:stCondLst>
                      <p:childTnLst>
                        <p:par>
                          <p:cTn id="309" fill="hold">
                            <p:stCondLst>
                              <p:cond delay="0"/>
                            </p:stCondLst>
                            <p:childTnLst>
                              <p:par>
                                <p:cTn id="310" presetID="26" presetClass="entr" presetSubtype="0" fill="hold" grpId="0" nodeType="clickEffect">
                                  <p:stCondLst>
                                    <p:cond delay="0"/>
                                  </p:stCondLst>
                                  <p:childTnLst>
                                    <p:set>
                                      <p:cBhvr>
                                        <p:cTn id="311" dur="1" fill="hold">
                                          <p:stCondLst>
                                            <p:cond delay="0"/>
                                          </p:stCondLst>
                                        </p:cTn>
                                        <p:tgtEl>
                                          <p:spTgt spid="51"/>
                                        </p:tgtEl>
                                        <p:attrNameLst>
                                          <p:attrName>style.visibility</p:attrName>
                                        </p:attrNameLst>
                                      </p:cBhvr>
                                      <p:to>
                                        <p:strVal val="visible"/>
                                      </p:to>
                                    </p:set>
                                    <p:animEffect transition="in" filter="wipe(down)">
                                      <p:cBhvr>
                                        <p:cTn id="312" dur="580">
                                          <p:stCondLst>
                                            <p:cond delay="0"/>
                                          </p:stCondLst>
                                        </p:cTn>
                                        <p:tgtEl>
                                          <p:spTgt spid="51"/>
                                        </p:tgtEl>
                                      </p:cBhvr>
                                    </p:animEffect>
                                    <p:anim calcmode="lin" valueType="num">
                                      <p:cBhvr>
                                        <p:cTn id="31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1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1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1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1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18" dur="26">
                                          <p:stCondLst>
                                            <p:cond delay="650"/>
                                          </p:stCondLst>
                                        </p:cTn>
                                        <p:tgtEl>
                                          <p:spTgt spid="51"/>
                                        </p:tgtEl>
                                      </p:cBhvr>
                                      <p:to x="100000" y="60000"/>
                                    </p:animScale>
                                    <p:animScale>
                                      <p:cBhvr>
                                        <p:cTn id="319" dur="166" decel="50000">
                                          <p:stCondLst>
                                            <p:cond delay="676"/>
                                          </p:stCondLst>
                                        </p:cTn>
                                        <p:tgtEl>
                                          <p:spTgt spid="51"/>
                                        </p:tgtEl>
                                      </p:cBhvr>
                                      <p:to x="100000" y="100000"/>
                                    </p:animScale>
                                    <p:animScale>
                                      <p:cBhvr>
                                        <p:cTn id="320" dur="26">
                                          <p:stCondLst>
                                            <p:cond delay="1312"/>
                                          </p:stCondLst>
                                        </p:cTn>
                                        <p:tgtEl>
                                          <p:spTgt spid="51"/>
                                        </p:tgtEl>
                                      </p:cBhvr>
                                      <p:to x="100000" y="80000"/>
                                    </p:animScale>
                                    <p:animScale>
                                      <p:cBhvr>
                                        <p:cTn id="321" dur="166" decel="50000">
                                          <p:stCondLst>
                                            <p:cond delay="1338"/>
                                          </p:stCondLst>
                                        </p:cTn>
                                        <p:tgtEl>
                                          <p:spTgt spid="51"/>
                                        </p:tgtEl>
                                      </p:cBhvr>
                                      <p:to x="100000" y="100000"/>
                                    </p:animScale>
                                    <p:animScale>
                                      <p:cBhvr>
                                        <p:cTn id="322" dur="26">
                                          <p:stCondLst>
                                            <p:cond delay="1642"/>
                                          </p:stCondLst>
                                        </p:cTn>
                                        <p:tgtEl>
                                          <p:spTgt spid="51"/>
                                        </p:tgtEl>
                                      </p:cBhvr>
                                      <p:to x="100000" y="90000"/>
                                    </p:animScale>
                                    <p:animScale>
                                      <p:cBhvr>
                                        <p:cTn id="323" dur="166" decel="50000">
                                          <p:stCondLst>
                                            <p:cond delay="1668"/>
                                          </p:stCondLst>
                                        </p:cTn>
                                        <p:tgtEl>
                                          <p:spTgt spid="51"/>
                                        </p:tgtEl>
                                      </p:cBhvr>
                                      <p:to x="100000" y="100000"/>
                                    </p:animScale>
                                    <p:animScale>
                                      <p:cBhvr>
                                        <p:cTn id="324" dur="26">
                                          <p:stCondLst>
                                            <p:cond delay="1808"/>
                                          </p:stCondLst>
                                        </p:cTn>
                                        <p:tgtEl>
                                          <p:spTgt spid="51"/>
                                        </p:tgtEl>
                                      </p:cBhvr>
                                      <p:to x="100000" y="95000"/>
                                    </p:animScale>
                                    <p:animScale>
                                      <p:cBhvr>
                                        <p:cTn id="325" dur="166" decel="50000">
                                          <p:stCondLst>
                                            <p:cond delay="1834"/>
                                          </p:stCondLst>
                                        </p:cTn>
                                        <p:tgtEl>
                                          <p:spTgt spid="51"/>
                                        </p:tgtEl>
                                      </p:cBhvr>
                                      <p:to x="100000" y="100000"/>
                                    </p:animScale>
                                  </p:childTnLst>
                                </p:cTn>
                              </p:par>
                            </p:childTnLst>
                          </p:cTn>
                        </p:par>
                      </p:childTnLst>
                    </p:cTn>
                  </p:par>
                  <p:par>
                    <p:cTn id="326" fill="hold">
                      <p:stCondLst>
                        <p:cond delay="indefinite"/>
                      </p:stCondLst>
                      <p:childTnLst>
                        <p:par>
                          <p:cTn id="327" fill="hold">
                            <p:stCondLst>
                              <p:cond delay="0"/>
                            </p:stCondLst>
                            <p:childTnLst>
                              <p:par>
                                <p:cTn id="328" presetID="26" presetClass="entr" presetSubtype="0" fill="hold" grpId="0" nodeType="clickEffect">
                                  <p:stCondLst>
                                    <p:cond delay="0"/>
                                  </p:stCondLst>
                                  <p:childTnLst>
                                    <p:set>
                                      <p:cBhvr>
                                        <p:cTn id="329" dur="1" fill="hold">
                                          <p:stCondLst>
                                            <p:cond delay="0"/>
                                          </p:stCondLst>
                                        </p:cTn>
                                        <p:tgtEl>
                                          <p:spTgt spid="4"/>
                                        </p:tgtEl>
                                        <p:attrNameLst>
                                          <p:attrName>style.visibility</p:attrName>
                                        </p:attrNameLst>
                                      </p:cBhvr>
                                      <p:to>
                                        <p:strVal val="visible"/>
                                      </p:to>
                                    </p:set>
                                    <p:animEffect transition="in" filter="wipe(down)">
                                      <p:cBhvr>
                                        <p:cTn id="330" dur="580">
                                          <p:stCondLst>
                                            <p:cond delay="0"/>
                                          </p:stCondLst>
                                        </p:cTn>
                                        <p:tgtEl>
                                          <p:spTgt spid="4"/>
                                        </p:tgtEl>
                                      </p:cBhvr>
                                    </p:animEffect>
                                    <p:anim calcmode="lin" valueType="num">
                                      <p:cBhvr>
                                        <p:cTn id="3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6" dur="26">
                                          <p:stCondLst>
                                            <p:cond delay="650"/>
                                          </p:stCondLst>
                                        </p:cTn>
                                        <p:tgtEl>
                                          <p:spTgt spid="4"/>
                                        </p:tgtEl>
                                      </p:cBhvr>
                                      <p:to x="100000" y="60000"/>
                                    </p:animScale>
                                    <p:animScale>
                                      <p:cBhvr>
                                        <p:cTn id="337" dur="166" decel="50000">
                                          <p:stCondLst>
                                            <p:cond delay="676"/>
                                          </p:stCondLst>
                                        </p:cTn>
                                        <p:tgtEl>
                                          <p:spTgt spid="4"/>
                                        </p:tgtEl>
                                      </p:cBhvr>
                                      <p:to x="100000" y="100000"/>
                                    </p:animScale>
                                    <p:animScale>
                                      <p:cBhvr>
                                        <p:cTn id="338" dur="26">
                                          <p:stCondLst>
                                            <p:cond delay="1312"/>
                                          </p:stCondLst>
                                        </p:cTn>
                                        <p:tgtEl>
                                          <p:spTgt spid="4"/>
                                        </p:tgtEl>
                                      </p:cBhvr>
                                      <p:to x="100000" y="80000"/>
                                    </p:animScale>
                                    <p:animScale>
                                      <p:cBhvr>
                                        <p:cTn id="339" dur="166" decel="50000">
                                          <p:stCondLst>
                                            <p:cond delay="1338"/>
                                          </p:stCondLst>
                                        </p:cTn>
                                        <p:tgtEl>
                                          <p:spTgt spid="4"/>
                                        </p:tgtEl>
                                      </p:cBhvr>
                                      <p:to x="100000" y="100000"/>
                                    </p:animScale>
                                    <p:animScale>
                                      <p:cBhvr>
                                        <p:cTn id="340" dur="26">
                                          <p:stCondLst>
                                            <p:cond delay="1642"/>
                                          </p:stCondLst>
                                        </p:cTn>
                                        <p:tgtEl>
                                          <p:spTgt spid="4"/>
                                        </p:tgtEl>
                                      </p:cBhvr>
                                      <p:to x="100000" y="90000"/>
                                    </p:animScale>
                                    <p:animScale>
                                      <p:cBhvr>
                                        <p:cTn id="341" dur="166" decel="50000">
                                          <p:stCondLst>
                                            <p:cond delay="1668"/>
                                          </p:stCondLst>
                                        </p:cTn>
                                        <p:tgtEl>
                                          <p:spTgt spid="4"/>
                                        </p:tgtEl>
                                      </p:cBhvr>
                                      <p:to x="100000" y="100000"/>
                                    </p:animScale>
                                    <p:animScale>
                                      <p:cBhvr>
                                        <p:cTn id="342" dur="26">
                                          <p:stCondLst>
                                            <p:cond delay="1808"/>
                                          </p:stCondLst>
                                        </p:cTn>
                                        <p:tgtEl>
                                          <p:spTgt spid="4"/>
                                        </p:tgtEl>
                                      </p:cBhvr>
                                      <p:to x="100000" y="95000"/>
                                    </p:animScale>
                                    <p:animScale>
                                      <p:cBhvr>
                                        <p:cTn id="343" dur="166" decel="50000">
                                          <p:stCondLst>
                                            <p:cond delay="1834"/>
                                          </p:stCondLst>
                                        </p:cTn>
                                        <p:tgtEl>
                                          <p:spTgt spid="4"/>
                                        </p:tgtEl>
                                      </p:cBhvr>
                                      <p:to x="100000" y="100000"/>
                                    </p:animScale>
                                  </p:childTnLst>
                                </p:cTn>
                              </p:par>
                            </p:childTnLst>
                          </p:cTn>
                        </p:par>
                      </p:childTnLst>
                    </p:cTn>
                  </p:par>
                  <p:par>
                    <p:cTn id="344" fill="hold">
                      <p:stCondLst>
                        <p:cond delay="indefinite"/>
                      </p:stCondLst>
                      <p:childTnLst>
                        <p:par>
                          <p:cTn id="345" fill="hold">
                            <p:stCondLst>
                              <p:cond delay="0"/>
                            </p:stCondLst>
                            <p:childTnLst>
                              <p:par>
                                <p:cTn id="346" presetID="21" presetClass="entr" presetSubtype="1" fill="hold" nodeType="clickEffect">
                                  <p:stCondLst>
                                    <p:cond delay="0"/>
                                  </p:stCondLst>
                                  <p:childTnLst>
                                    <p:set>
                                      <p:cBhvr>
                                        <p:cTn id="347" dur="1" fill="hold">
                                          <p:stCondLst>
                                            <p:cond delay="0"/>
                                          </p:stCondLst>
                                        </p:cTn>
                                        <p:tgtEl>
                                          <p:spTgt spid="43"/>
                                        </p:tgtEl>
                                        <p:attrNameLst>
                                          <p:attrName>style.visibility</p:attrName>
                                        </p:attrNameLst>
                                      </p:cBhvr>
                                      <p:to>
                                        <p:strVal val="visible"/>
                                      </p:to>
                                    </p:set>
                                    <p:animEffect transition="in" filter="wheel(1)">
                                      <p:cBhvr>
                                        <p:cTn id="348" dur="2000"/>
                                        <p:tgtEl>
                                          <p:spTgt spid="43"/>
                                        </p:tgtEl>
                                      </p:cBhvr>
                                    </p:animEffect>
                                  </p:childTnLst>
                                </p:cTn>
                              </p:par>
                              <p:par>
                                <p:cTn id="349" presetID="21" presetClass="entr" presetSubtype="1" fill="hold" nodeType="withEffect">
                                  <p:stCondLst>
                                    <p:cond delay="0"/>
                                  </p:stCondLst>
                                  <p:childTnLst>
                                    <p:set>
                                      <p:cBhvr>
                                        <p:cTn id="350" dur="1" fill="hold">
                                          <p:stCondLst>
                                            <p:cond delay="0"/>
                                          </p:stCondLst>
                                        </p:cTn>
                                        <p:tgtEl>
                                          <p:spTgt spid="45"/>
                                        </p:tgtEl>
                                        <p:attrNameLst>
                                          <p:attrName>style.visibility</p:attrName>
                                        </p:attrNameLst>
                                      </p:cBhvr>
                                      <p:to>
                                        <p:strVal val="visible"/>
                                      </p:to>
                                    </p:set>
                                    <p:animEffect transition="in" filter="wheel(1)">
                                      <p:cBhvr>
                                        <p:cTn id="351" dur="2000"/>
                                        <p:tgtEl>
                                          <p:spTgt spid="45"/>
                                        </p:tgtEl>
                                      </p:cBhvr>
                                    </p:animEffect>
                                  </p:childTnLst>
                                </p:cTn>
                              </p:par>
                            </p:childTnLst>
                          </p:cTn>
                        </p:par>
                      </p:childTnLst>
                    </p:cTn>
                  </p:par>
                  <p:par>
                    <p:cTn id="352" fill="hold">
                      <p:stCondLst>
                        <p:cond delay="indefinite"/>
                      </p:stCondLst>
                      <p:childTnLst>
                        <p:par>
                          <p:cTn id="353" fill="hold">
                            <p:stCondLst>
                              <p:cond delay="0"/>
                            </p:stCondLst>
                            <p:childTnLst>
                              <p:par>
                                <p:cTn id="354" presetID="26" presetClass="entr" presetSubtype="0" fill="hold" grpId="0" nodeType="clickEffect">
                                  <p:stCondLst>
                                    <p:cond delay="0"/>
                                  </p:stCondLst>
                                  <p:childTnLst>
                                    <p:set>
                                      <p:cBhvr>
                                        <p:cTn id="355" dur="1" fill="hold">
                                          <p:stCondLst>
                                            <p:cond delay="0"/>
                                          </p:stCondLst>
                                        </p:cTn>
                                        <p:tgtEl>
                                          <p:spTgt spid="27"/>
                                        </p:tgtEl>
                                        <p:attrNameLst>
                                          <p:attrName>style.visibility</p:attrName>
                                        </p:attrNameLst>
                                      </p:cBhvr>
                                      <p:to>
                                        <p:strVal val="visible"/>
                                      </p:to>
                                    </p:set>
                                    <p:animEffect transition="in" filter="wipe(down)">
                                      <p:cBhvr>
                                        <p:cTn id="356" dur="580">
                                          <p:stCondLst>
                                            <p:cond delay="0"/>
                                          </p:stCondLst>
                                        </p:cTn>
                                        <p:tgtEl>
                                          <p:spTgt spid="27"/>
                                        </p:tgtEl>
                                      </p:cBhvr>
                                    </p:animEffect>
                                    <p:anim calcmode="lin" valueType="num">
                                      <p:cBhvr>
                                        <p:cTn id="35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5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5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6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6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62" dur="26">
                                          <p:stCondLst>
                                            <p:cond delay="650"/>
                                          </p:stCondLst>
                                        </p:cTn>
                                        <p:tgtEl>
                                          <p:spTgt spid="27"/>
                                        </p:tgtEl>
                                      </p:cBhvr>
                                      <p:to x="100000" y="60000"/>
                                    </p:animScale>
                                    <p:animScale>
                                      <p:cBhvr>
                                        <p:cTn id="363" dur="166" decel="50000">
                                          <p:stCondLst>
                                            <p:cond delay="676"/>
                                          </p:stCondLst>
                                        </p:cTn>
                                        <p:tgtEl>
                                          <p:spTgt spid="27"/>
                                        </p:tgtEl>
                                      </p:cBhvr>
                                      <p:to x="100000" y="100000"/>
                                    </p:animScale>
                                    <p:animScale>
                                      <p:cBhvr>
                                        <p:cTn id="364" dur="26">
                                          <p:stCondLst>
                                            <p:cond delay="1312"/>
                                          </p:stCondLst>
                                        </p:cTn>
                                        <p:tgtEl>
                                          <p:spTgt spid="27"/>
                                        </p:tgtEl>
                                      </p:cBhvr>
                                      <p:to x="100000" y="80000"/>
                                    </p:animScale>
                                    <p:animScale>
                                      <p:cBhvr>
                                        <p:cTn id="365" dur="166" decel="50000">
                                          <p:stCondLst>
                                            <p:cond delay="1338"/>
                                          </p:stCondLst>
                                        </p:cTn>
                                        <p:tgtEl>
                                          <p:spTgt spid="27"/>
                                        </p:tgtEl>
                                      </p:cBhvr>
                                      <p:to x="100000" y="100000"/>
                                    </p:animScale>
                                    <p:animScale>
                                      <p:cBhvr>
                                        <p:cTn id="366" dur="26">
                                          <p:stCondLst>
                                            <p:cond delay="1642"/>
                                          </p:stCondLst>
                                        </p:cTn>
                                        <p:tgtEl>
                                          <p:spTgt spid="27"/>
                                        </p:tgtEl>
                                      </p:cBhvr>
                                      <p:to x="100000" y="90000"/>
                                    </p:animScale>
                                    <p:animScale>
                                      <p:cBhvr>
                                        <p:cTn id="367" dur="166" decel="50000">
                                          <p:stCondLst>
                                            <p:cond delay="1668"/>
                                          </p:stCondLst>
                                        </p:cTn>
                                        <p:tgtEl>
                                          <p:spTgt spid="27"/>
                                        </p:tgtEl>
                                      </p:cBhvr>
                                      <p:to x="100000" y="100000"/>
                                    </p:animScale>
                                    <p:animScale>
                                      <p:cBhvr>
                                        <p:cTn id="368" dur="26">
                                          <p:stCondLst>
                                            <p:cond delay="1808"/>
                                          </p:stCondLst>
                                        </p:cTn>
                                        <p:tgtEl>
                                          <p:spTgt spid="27"/>
                                        </p:tgtEl>
                                      </p:cBhvr>
                                      <p:to x="100000" y="95000"/>
                                    </p:animScale>
                                    <p:animScale>
                                      <p:cBhvr>
                                        <p:cTn id="369" dur="166" decel="50000">
                                          <p:stCondLst>
                                            <p:cond delay="1834"/>
                                          </p:stCondLst>
                                        </p:cTn>
                                        <p:tgtEl>
                                          <p:spTgt spid="27"/>
                                        </p:tgtEl>
                                      </p:cBhvr>
                                      <p:to x="100000" y="100000"/>
                                    </p:animScale>
                                  </p:childTnLst>
                                </p:cTn>
                              </p:par>
                              <p:par>
                                <p:cTn id="370" presetID="26" presetClass="entr" presetSubtype="0" fill="hold" nodeType="withEffect">
                                  <p:stCondLst>
                                    <p:cond delay="0"/>
                                  </p:stCondLst>
                                  <p:childTnLst>
                                    <p:set>
                                      <p:cBhvr>
                                        <p:cTn id="371" dur="1" fill="hold">
                                          <p:stCondLst>
                                            <p:cond delay="0"/>
                                          </p:stCondLst>
                                        </p:cTn>
                                        <p:tgtEl>
                                          <p:spTgt spid="29"/>
                                        </p:tgtEl>
                                        <p:attrNameLst>
                                          <p:attrName>style.visibility</p:attrName>
                                        </p:attrNameLst>
                                      </p:cBhvr>
                                      <p:to>
                                        <p:strVal val="visible"/>
                                      </p:to>
                                    </p:set>
                                    <p:animEffect transition="in" filter="wipe(down)">
                                      <p:cBhvr>
                                        <p:cTn id="372" dur="580">
                                          <p:stCondLst>
                                            <p:cond delay="0"/>
                                          </p:stCondLst>
                                        </p:cTn>
                                        <p:tgtEl>
                                          <p:spTgt spid="29"/>
                                        </p:tgtEl>
                                      </p:cBhvr>
                                    </p:animEffect>
                                    <p:anim calcmode="lin" valueType="num">
                                      <p:cBhvr>
                                        <p:cTn id="37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78" dur="26">
                                          <p:stCondLst>
                                            <p:cond delay="650"/>
                                          </p:stCondLst>
                                        </p:cTn>
                                        <p:tgtEl>
                                          <p:spTgt spid="29"/>
                                        </p:tgtEl>
                                      </p:cBhvr>
                                      <p:to x="100000" y="60000"/>
                                    </p:animScale>
                                    <p:animScale>
                                      <p:cBhvr>
                                        <p:cTn id="379" dur="166" decel="50000">
                                          <p:stCondLst>
                                            <p:cond delay="676"/>
                                          </p:stCondLst>
                                        </p:cTn>
                                        <p:tgtEl>
                                          <p:spTgt spid="29"/>
                                        </p:tgtEl>
                                      </p:cBhvr>
                                      <p:to x="100000" y="100000"/>
                                    </p:animScale>
                                    <p:animScale>
                                      <p:cBhvr>
                                        <p:cTn id="380" dur="26">
                                          <p:stCondLst>
                                            <p:cond delay="1312"/>
                                          </p:stCondLst>
                                        </p:cTn>
                                        <p:tgtEl>
                                          <p:spTgt spid="29"/>
                                        </p:tgtEl>
                                      </p:cBhvr>
                                      <p:to x="100000" y="80000"/>
                                    </p:animScale>
                                    <p:animScale>
                                      <p:cBhvr>
                                        <p:cTn id="381" dur="166" decel="50000">
                                          <p:stCondLst>
                                            <p:cond delay="1338"/>
                                          </p:stCondLst>
                                        </p:cTn>
                                        <p:tgtEl>
                                          <p:spTgt spid="29"/>
                                        </p:tgtEl>
                                      </p:cBhvr>
                                      <p:to x="100000" y="100000"/>
                                    </p:animScale>
                                    <p:animScale>
                                      <p:cBhvr>
                                        <p:cTn id="382" dur="26">
                                          <p:stCondLst>
                                            <p:cond delay="1642"/>
                                          </p:stCondLst>
                                        </p:cTn>
                                        <p:tgtEl>
                                          <p:spTgt spid="29"/>
                                        </p:tgtEl>
                                      </p:cBhvr>
                                      <p:to x="100000" y="90000"/>
                                    </p:animScale>
                                    <p:animScale>
                                      <p:cBhvr>
                                        <p:cTn id="383" dur="166" decel="50000">
                                          <p:stCondLst>
                                            <p:cond delay="1668"/>
                                          </p:stCondLst>
                                        </p:cTn>
                                        <p:tgtEl>
                                          <p:spTgt spid="29"/>
                                        </p:tgtEl>
                                      </p:cBhvr>
                                      <p:to x="100000" y="100000"/>
                                    </p:animScale>
                                    <p:animScale>
                                      <p:cBhvr>
                                        <p:cTn id="384" dur="26">
                                          <p:stCondLst>
                                            <p:cond delay="1808"/>
                                          </p:stCondLst>
                                        </p:cTn>
                                        <p:tgtEl>
                                          <p:spTgt spid="29"/>
                                        </p:tgtEl>
                                      </p:cBhvr>
                                      <p:to x="100000" y="95000"/>
                                    </p:animScale>
                                    <p:animScale>
                                      <p:cBhvr>
                                        <p:cTn id="385" dur="166" decel="50000">
                                          <p:stCondLst>
                                            <p:cond delay="1834"/>
                                          </p:stCondLst>
                                        </p:cTn>
                                        <p:tgtEl>
                                          <p:spTgt spid="29"/>
                                        </p:tgtEl>
                                      </p:cBhvr>
                                      <p:to x="100000" y="100000"/>
                                    </p:animScale>
                                  </p:childTnLst>
                                </p:cTn>
                              </p:par>
                            </p:childTnLst>
                          </p:cTn>
                        </p:par>
                      </p:childTnLst>
                    </p:cTn>
                  </p:par>
                  <p:par>
                    <p:cTn id="386" fill="hold">
                      <p:stCondLst>
                        <p:cond delay="indefinite"/>
                      </p:stCondLst>
                      <p:childTnLst>
                        <p:par>
                          <p:cTn id="387" fill="hold">
                            <p:stCondLst>
                              <p:cond delay="0"/>
                            </p:stCondLst>
                            <p:childTnLst>
                              <p:par>
                                <p:cTn id="388" presetID="26" presetClass="entr" presetSubtype="0" fill="hold" grpId="0" nodeType="clickEffect">
                                  <p:stCondLst>
                                    <p:cond delay="0"/>
                                  </p:stCondLst>
                                  <p:childTnLst>
                                    <p:set>
                                      <p:cBhvr>
                                        <p:cTn id="389" dur="1" fill="hold">
                                          <p:stCondLst>
                                            <p:cond delay="0"/>
                                          </p:stCondLst>
                                        </p:cTn>
                                        <p:tgtEl>
                                          <p:spTgt spid="39"/>
                                        </p:tgtEl>
                                        <p:attrNameLst>
                                          <p:attrName>style.visibility</p:attrName>
                                        </p:attrNameLst>
                                      </p:cBhvr>
                                      <p:to>
                                        <p:strVal val="visible"/>
                                      </p:to>
                                    </p:set>
                                    <p:animEffect transition="in" filter="wipe(down)">
                                      <p:cBhvr>
                                        <p:cTn id="390" dur="580">
                                          <p:stCondLst>
                                            <p:cond delay="0"/>
                                          </p:stCondLst>
                                        </p:cTn>
                                        <p:tgtEl>
                                          <p:spTgt spid="39"/>
                                        </p:tgtEl>
                                      </p:cBhvr>
                                    </p:animEffect>
                                    <p:anim calcmode="lin" valueType="num">
                                      <p:cBhvr>
                                        <p:cTn id="391"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92"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93"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94"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95"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96" dur="26">
                                          <p:stCondLst>
                                            <p:cond delay="650"/>
                                          </p:stCondLst>
                                        </p:cTn>
                                        <p:tgtEl>
                                          <p:spTgt spid="39"/>
                                        </p:tgtEl>
                                      </p:cBhvr>
                                      <p:to x="100000" y="60000"/>
                                    </p:animScale>
                                    <p:animScale>
                                      <p:cBhvr>
                                        <p:cTn id="397" dur="166" decel="50000">
                                          <p:stCondLst>
                                            <p:cond delay="676"/>
                                          </p:stCondLst>
                                        </p:cTn>
                                        <p:tgtEl>
                                          <p:spTgt spid="39"/>
                                        </p:tgtEl>
                                      </p:cBhvr>
                                      <p:to x="100000" y="100000"/>
                                    </p:animScale>
                                    <p:animScale>
                                      <p:cBhvr>
                                        <p:cTn id="398" dur="26">
                                          <p:stCondLst>
                                            <p:cond delay="1312"/>
                                          </p:stCondLst>
                                        </p:cTn>
                                        <p:tgtEl>
                                          <p:spTgt spid="39"/>
                                        </p:tgtEl>
                                      </p:cBhvr>
                                      <p:to x="100000" y="80000"/>
                                    </p:animScale>
                                    <p:animScale>
                                      <p:cBhvr>
                                        <p:cTn id="399" dur="166" decel="50000">
                                          <p:stCondLst>
                                            <p:cond delay="1338"/>
                                          </p:stCondLst>
                                        </p:cTn>
                                        <p:tgtEl>
                                          <p:spTgt spid="39"/>
                                        </p:tgtEl>
                                      </p:cBhvr>
                                      <p:to x="100000" y="100000"/>
                                    </p:animScale>
                                    <p:animScale>
                                      <p:cBhvr>
                                        <p:cTn id="400" dur="26">
                                          <p:stCondLst>
                                            <p:cond delay="1642"/>
                                          </p:stCondLst>
                                        </p:cTn>
                                        <p:tgtEl>
                                          <p:spTgt spid="39"/>
                                        </p:tgtEl>
                                      </p:cBhvr>
                                      <p:to x="100000" y="90000"/>
                                    </p:animScale>
                                    <p:animScale>
                                      <p:cBhvr>
                                        <p:cTn id="401" dur="166" decel="50000">
                                          <p:stCondLst>
                                            <p:cond delay="1668"/>
                                          </p:stCondLst>
                                        </p:cTn>
                                        <p:tgtEl>
                                          <p:spTgt spid="39"/>
                                        </p:tgtEl>
                                      </p:cBhvr>
                                      <p:to x="100000" y="100000"/>
                                    </p:animScale>
                                    <p:animScale>
                                      <p:cBhvr>
                                        <p:cTn id="402" dur="26">
                                          <p:stCondLst>
                                            <p:cond delay="1808"/>
                                          </p:stCondLst>
                                        </p:cTn>
                                        <p:tgtEl>
                                          <p:spTgt spid="39"/>
                                        </p:tgtEl>
                                      </p:cBhvr>
                                      <p:to x="100000" y="95000"/>
                                    </p:animScale>
                                    <p:animScale>
                                      <p:cBhvr>
                                        <p:cTn id="403" dur="166" decel="50000">
                                          <p:stCondLst>
                                            <p:cond delay="1834"/>
                                          </p:stCondLst>
                                        </p:cTn>
                                        <p:tgtEl>
                                          <p:spTgt spid="39"/>
                                        </p:tgtEl>
                                      </p:cBhvr>
                                      <p:to x="100000" y="100000"/>
                                    </p:animScale>
                                  </p:childTnLst>
                                </p:cTn>
                              </p:par>
                            </p:childTnLst>
                          </p:cTn>
                        </p:par>
                      </p:childTnLst>
                    </p:cTn>
                  </p:par>
                  <p:par>
                    <p:cTn id="404" fill="hold">
                      <p:stCondLst>
                        <p:cond delay="indefinite"/>
                      </p:stCondLst>
                      <p:childTnLst>
                        <p:par>
                          <p:cTn id="405" fill="hold">
                            <p:stCondLst>
                              <p:cond delay="0"/>
                            </p:stCondLst>
                            <p:childTnLst>
                              <p:par>
                                <p:cTn id="406" presetID="26" presetClass="entr" presetSubtype="0" fill="hold" grpId="0" nodeType="clickEffect">
                                  <p:stCondLst>
                                    <p:cond delay="0"/>
                                  </p:stCondLst>
                                  <p:childTnLst>
                                    <p:set>
                                      <p:cBhvr>
                                        <p:cTn id="407" dur="1" fill="hold">
                                          <p:stCondLst>
                                            <p:cond delay="0"/>
                                          </p:stCondLst>
                                        </p:cTn>
                                        <p:tgtEl>
                                          <p:spTgt spid="40"/>
                                        </p:tgtEl>
                                        <p:attrNameLst>
                                          <p:attrName>style.visibility</p:attrName>
                                        </p:attrNameLst>
                                      </p:cBhvr>
                                      <p:to>
                                        <p:strVal val="visible"/>
                                      </p:to>
                                    </p:set>
                                    <p:animEffect transition="in" filter="wipe(down)">
                                      <p:cBhvr>
                                        <p:cTn id="408" dur="580">
                                          <p:stCondLst>
                                            <p:cond delay="0"/>
                                          </p:stCondLst>
                                        </p:cTn>
                                        <p:tgtEl>
                                          <p:spTgt spid="40"/>
                                        </p:tgtEl>
                                      </p:cBhvr>
                                    </p:animEffect>
                                    <p:anim calcmode="lin" valueType="num">
                                      <p:cBhvr>
                                        <p:cTn id="40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1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1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1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1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14" dur="26">
                                          <p:stCondLst>
                                            <p:cond delay="650"/>
                                          </p:stCondLst>
                                        </p:cTn>
                                        <p:tgtEl>
                                          <p:spTgt spid="40"/>
                                        </p:tgtEl>
                                      </p:cBhvr>
                                      <p:to x="100000" y="60000"/>
                                    </p:animScale>
                                    <p:animScale>
                                      <p:cBhvr>
                                        <p:cTn id="415" dur="166" decel="50000">
                                          <p:stCondLst>
                                            <p:cond delay="676"/>
                                          </p:stCondLst>
                                        </p:cTn>
                                        <p:tgtEl>
                                          <p:spTgt spid="40"/>
                                        </p:tgtEl>
                                      </p:cBhvr>
                                      <p:to x="100000" y="100000"/>
                                    </p:animScale>
                                    <p:animScale>
                                      <p:cBhvr>
                                        <p:cTn id="416" dur="26">
                                          <p:stCondLst>
                                            <p:cond delay="1312"/>
                                          </p:stCondLst>
                                        </p:cTn>
                                        <p:tgtEl>
                                          <p:spTgt spid="40"/>
                                        </p:tgtEl>
                                      </p:cBhvr>
                                      <p:to x="100000" y="80000"/>
                                    </p:animScale>
                                    <p:animScale>
                                      <p:cBhvr>
                                        <p:cTn id="417" dur="166" decel="50000">
                                          <p:stCondLst>
                                            <p:cond delay="1338"/>
                                          </p:stCondLst>
                                        </p:cTn>
                                        <p:tgtEl>
                                          <p:spTgt spid="40"/>
                                        </p:tgtEl>
                                      </p:cBhvr>
                                      <p:to x="100000" y="100000"/>
                                    </p:animScale>
                                    <p:animScale>
                                      <p:cBhvr>
                                        <p:cTn id="418" dur="26">
                                          <p:stCondLst>
                                            <p:cond delay="1642"/>
                                          </p:stCondLst>
                                        </p:cTn>
                                        <p:tgtEl>
                                          <p:spTgt spid="40"/>
                                        </p:tgtEl>
                                      </p:cBhvr>
                                      <p:to x="100000" y="90000"/>
                                    </p:animScale>
                                    <p:animScale>
                                      <p:cBhvr>
                                        <p:cTn id="419" dur="166" decel="50000">
                                          <p:stCondLst>
                                            <p:cond delay="1668"/>
                                          </p:stCondLst>
                                        </p:cTn>
                                        <p:tgtEl>
                                          <p:spTgt spid="40"/>
                                        </p:tgtEl>
                                      </p:cBhvr>
                                      <p:to x="100000" y="100000"/>
                                    </p:animScale>
                                    <p:animScale>
                                      <p:cBhvr>
                                        <p:cTn id="420" dur="26">
                                          <p:stCondLst>
                                            <p:cond delay="1808"/>
                                          </p:stCondLst>
                                        </p:cTn>
                                        <p:tgtEl>
                                          <p:spTgt spid="40"/>
                                        </p:tgtEl>
                                      </p:cBhvr>
                                      <p:to x="100000" y="95000"/>
                                    </p:animScale>
                                    <p:animScale>
                                      <p:cBhvr>
                                        <p:cTn id="421" dur="166" decel="50000">
                                          <p:stCondLst>
                                            <p:cond delay="1834"/>
                                          </p:stCondLst>
                                        </p:cTn>
                                        <p:tgtEl>
                                          <p:spTgt spid="40"/>
                                        </p:tgtEl>
                                      </p:cBhvr>
                                      <p:to x="100000" y="100000"/>
                                    </p:animScale>
                                  </p:childTnLst>
                                </p:cTn>
                              </p:par>
                            </p:childTnLst>
                          </p:cTn>
                        </p:par>
                      </p:childTnLst>
                    </p:cTn>
                  </p:par>
                  <p:par>
                    <p:cTn id="422" fill="hold">
                      <p:stCondLst>
                        <p:cond delay="indefinite"/>
                      </p:stCondLst>
                      <p:childTnLst>
                        <p:par>
                          <p:cTn id="423" fill="hold">
                            <p:stCondLst>
                              <p:cond delay="0"/>
                            </p:stCondLst>
                            <p:childTnLst>
                              <p:par>
                                <p:cTn id="424" presetID="26" presetClass="entr" presetSubtype="0" fill="hold" grpId="0" nodeType="clickEffect">
                                  <p:stCondLst>
                                    <p:cond delay="0"/>
                                  </p:stCondLst>
                                  <p:childTnLst>
                                    <p:set>
                                      <p:cBhvr>
                                        <p:cTn id="425" dur="1" fill="hold">
                                          <p:stCondLst>
                                            <p:cond delay="0"/>
                                          </p:stCondLst>
                                        </p:cTn>
                                        <p:tgtEl>
                                          <p:spTgt spid="41"/>
                                        </p:tgtEl>
                                        <p:attrNameLst>
                                          <p:attrName>style.visibility</p:attrName>
                                        </p:attrNameLst>
                                      </p:cBhvr>
                                      <p:to>
                                        <p:strVal val="visible"/>
                                      </p:to>
                                    </p:set>
                                    <p:animEffect transition="in" filter="wipe(down)">
                                      <p:cBhvr>
                                        <p:cTn id="426" dur="580">
                                          <p:stCondLst>
                                            <p:cond delay="0"/>
                                          </p:stCondLst>
                                        </p:cTn>
                                        <p:tgtEl>
                                          <p:spTgt spid="41"/>
                                        </p:tgtEl>
                                      </p:cBhvr>
                                    </p:animEffect>
                                    <p:anim calcmode="lin" valueType="num">
                                      <p:cBhvr>
                                        <p:cTn id="427"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28"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29"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30"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31"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32" dur="26">
                                          <p:stCondLst>
                                            <p:cond delay="650"/>
                                          </p:stCondLst>
                                        </p:cTn>
                                        <p:tgtEl>
                                          <p:spTgt spid="41"/>
                                        </p:tgtEl>
                                      </p:cBhvr>
                                      <p:to x="100000" y="60000"/>
                                    </p:animScale>
                                    <p:animScale>
                                      <p:cBhvr>
                                        <p:cTn id="433" dur="166" decel="50000">
                                          <p:stCondLst>
                                            <p:cond delay="676"/>
                                          </p:stCondLst>
                                        </p:cTn>
                                        <p:tgtEl>
                                          <p:spTgt spid="41"/>
                                        </p:tgtEl>
                                      </p:cBhvr>
                                      <p:to x="100000" y="100000"/>
                                    </p:animScale>
                                    <p:animScale>
                                      <p:cBhvr>
                                        <p:cTn id="434" dur="26">
                                          <p:stCondLst>
                                            <p:cond delay="1312"/>
                                          </p:stCondLst>
                                        </p:cTn>
                                        <p:tgtEl>
                                          <p:spTgt spid="41"/>
                                        </p:tgtEl>
                                      </p:cBhvr>
                                      <p:to x="100000" y="80000"/>
                                    </p:animScale>
                                    <p:animScale>
                                      <p:cBhvr>
                                        <p:cTn id="435" dur="166" decel="50000">
                                          <p:stCondLst>
                                            <p:cond delay="1338"/>
                                          </p:stCondLst>
                                        </p:cTn>
                                        <p:tgtEl>
                                          <p:spTgt spid="41"/>
                                        </p:tgtEl>
                                      </p:cBhvr>
                                      <p:to x="100000" y="100000"/>
                                    </p:animScale>
                                    <p:animScale>
                                      <p:cBhvr>
                                        <p:cTn id="436" dur="26">
                                          <p:stCondLst>
                                            <p:cond delay="1642"/>
                                          </p:stCondLst>
                                        </p:cTn>
                                        <p:tgtEl>
                                          <p:spTgt spid="41"/>
                                        </p:tgtEl>
                                      </p:cBhvr>
                                      <p:to x="100000" y="90000"/>
                                    </p:animScale>
                                    <p:animScale>
                                      <p:cBhvr>
                                        <p:cTn id="437" dur="166" decel="50000">
                                          <p:stCondLst>
                                            <p:cond delay="1668"/>
                                          </p:stCondLst>
                                        </p:cTn>
                                        <p:tgtEl>
                                          <p:spTgt spid="41"/>
                                        </p:tgtEl>
                                      </p:cBhvr>
                                      <p:to x="100000" y="100000"/>
                                    </p:animScale>
                                    <p:animScale>
                                      <p:cBhvr>
                                        <p:cTn id="438" dur="26">
                                          <p:stCondLst>
                                            <p:cond delay="1808"/>
                                          </p:stCondLst>
                                        </p:cTn>
                                        <p:tgtEl>
                                          <p:spTgt spid="41"/>
                                        </p:tgtEl>
                                      </p:cBhvr>
                                      <p:to x="100000" y="95000"/>
                                    </p:animScale>
                                    <p:animScale>
                                      <p:cBhvr>
                                        <p:cTn id="439" dur="166" decel="50000">
                                          <p:stCondLst>
                                            <p:cond delay="1834"/>
                                          </p:stCondLst>
                                        </p:cTn>
                                        <p:tgtEl>
                                          <p:spTgt spid="41"/>
                                        </p:tgtEl>
                                      </p:cBhvr>
                                      <p:to x="100000" y="100000"/>
                                    </p:animScale>
                                  </p:childTnLst>
                                </p:cTn>
                              </p:par>
                            </p:childTnLst>
                          </p:cTn>
                        </p:par>
                      </p:childTnLst>
                    </p:cTn>
                  </p:par>
                  <p:par>
                    <p:cTn id="440" fill="hold">
                      <p:stCondLst>
                        <p:cond delay="indefinite"/>
                      </p:stCondLst>
                      <p:childTnLst>
                        <p:par>
                          <p:cTn id="441" fill="hold">
                            <p:stCondLst>
                              <p:cond delay="0"/>
                            </p:stCondLst>
                            <p:childTnLst>
                              <p:par>
                                <p:cTn id="442" presetID="26" presetClass="entr" presetSubtype="0" fill="hold" nodeType="clickEffect">
                                  <p:stCondLst>
                                    <p:cond delay="0"/>
                                  </p:stCondLst>
                                  <p:childTnLst>
                                    <p:set>
                                      <p:cBhvr>
                                        <p:cTn id="443" dur="1" fill="hold">
                                          <p:stCondLst>
                                            <p:cond delay="0"/>
                                          </p:stCondLst>
                                        </p:cTn>
                                        <p:tgtEl>
                                          <p:spTgt spid="42"/>
                                        </p:tgtEl>
                                        <p:attrNameLst>
                                          <p:attrName>style.visibility</p:attrName>
                                        </p:attrNameLst>
                                      </p:cBhvr>
                                      <p:to>
                                        <p:strVal val="visible"/>
                                      </p:to>
                                    </p:set>
                                    <p:animEffect transition="in" filter="wipe(down)">
                                      <p:cBhvr>
                                        <p:cTn id="444" dur="580">
                                          <p:stCondLst>
                                            <p:cond delay="0"/>
                                          </p:stCondLst>
                                        </p:cTn>
                                        <p:tgtEl>
                                          <p:spTgt spid="42"/>
                                        </p:tgtEl>
                                      </p:cBhvr>
                                    </p:animEffect>
                                    <p:anim calcmode="lin" valueType="num">
                                      <p:cBhvr>
                                        <p:cTn id="4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50" dur="26">
                                          <p:stCondLst>
                                            <p:cond delay="650"/>
                                          </p:stCondLst>
                                        </p:cTn>
                                        <p:tgtEl>
                                          <p:spTgt spid="42"/>
                                        </p:tgtEl>
                                      </p:cBhvr>
                                      <p:to x="100000" y="60000"/>
                                    </p:animScale>
                                    <p:animScale>
                                      <p:cBhvr>
                                        <p:cTn id="451" dur="166" decel="50000">
                                          <p:stCondLst>
                                            <p:cond delay="676"/>
                                          </p:stCondLst>
                                        </p:cTn>
                                        <p:tgtEl>
                                          <p:spTgt spid="42"/>
                                        </p:tgtEl>
                                      </p:cBhvr>
                                      <p:to x="100000" y="100000"/>
                                    </p:animScale>
                                    <p:animScale>
                                      <p:cBhvr>
                                        <p:cTn id="452" dur="26">
                                          <p:stCondLst>
                                            <p:cond delay="1312"/>
                                          </p:stCondLst>
                                        </p:cTn>
                                        <p:tgtEl>
                                          <p:spTgt spid="42"/>
                                        </p:tgtEl>
                                      </p:cBhvr>
                                      <p:to x="100000" y="80000"/>
                                    </p:animScale>
                                    <p:animScale>
                                      <p:cBhvr>
                                        <p:cTn id="453" dur="166" decel="50000">
                                          <p:stCondLst>
                                            <p:cond delay="1338"/>
                                          </p:stCondLst>
                                        </p:cTn>
                                        <p:tgtEl>
                                          <p:spTgt spid="42"/>
                                        </p:tgtEl>
                                      </p:cBhvr>
                                      <p:to x="100000" y="100000"/>
                                    </p:animScale>
                                    <p:animScale>
                                      <p:cBhvr>
                                        <p:cTn id="454" dur="26">
                                          <p:stCondLst>
                                            <p:cond delay="1642"/>
                                          </p:stCondLst>
                                        </p:cTn>
                                        <p:tgtEl>
                                          <p:spTgt spid="42"/>
                                        </p:tgtEl>
                                      </p:cBhvr>
                                      <p:to x="100000" y="90000"/>
                                    </p:animScale>
                                    <p:animScale>
                                      <p:cBhvr>
                                        <p:cTn id="455" dur="166" decel="50000">
                                          <p:stCondLst>
                                            <p:cond delay="1668"/>
                                          </p:stCondLst>
                                        </p:cTn>
                                        <p:tgtEl>
                                          <p:spTgt spid="42"/>
                                        </p:tgtEl>
                                      </p:cBhvr>
                                      <p:to x="100000" y="100000"/>
                                    </p:animScale>
                                    <p:animScale>
                                      <p:cBhvr>
                                        <p:cTn id="456" dur="26">
                                          <p:stCondLst>
                                            <p:cond delay="1808"/>
                                          </p:stCondLst>
                                        </p:cTn>
                                        <p:tgtEl>
                                          <p:spTgt spid="42"/>
                                        </p:tgtEl>
                                      </p:cBhvr>
                                      <p:to x="100000" y="95000"/>
                                    </p:animScale>
                                    <p:animScale>
                                      <p:cBhvr>
                                        <p:cTn id="457" dur="166" decel="50000">
                                          <p:stCondLst>
                                            <p:cond delay="1834"/>
                                          </p:stCondLst>
                                        </p:cTn>
                                        <p:tgtEl>
                                          <p:spTgt spid="42"/>
                                        </p:tgtEl>
                                      </p:cBhvr>
                                      <p:to x="100000" y="100000"/>
                                    </p:animScale>
                                  </p:childTnLst>
                                </p:cTn>
                              </p:par>
                              <p:par>
                                <p:cTn id="458" presetID="26" presetClass="entr" presetSubtype="0" fill="hold" grpId="0" nodeType="withEffect">
                                  <p:stCondLst>
                                    <p:cond delay="0"/>
                                  </p:stCondLst>
                                  <p:childTnLst>
                                    <p:set>
                                      <p:cBhvr>
                                        <p:cTn id="459" dur="1" fill="hold">
                                          <p:stCondLst>
                                            <p:cond delay="0"/>
                                          </p:stCondLst>
                                        </p:cTn>
                                        <p:tgtEl>
                                          <p:spTgt spid="34"/>
                                        </p:tgtEl>
                                        <p:attrNameLst>
                                          <p:attrName>style.visibility</p:attrName>
                                        </p:attrNameLst>
                                      </p:cBhvr>
                                      <p:to>
                                        <p:strVal val="visible"/>
                                      </p:to>
                                    </p:set>
                                    <p:animEffect transition="in" filter="wipe(down)">
                                      <p:cBhvr>
                                        <p:cTn id="460" dur="580">
                                          <p:stCondLst>
                                            <p:cond delay="0"/>
                                          </p:stCondLst>
                                        </p:cTn>
                                        <p:tgtEl>
                                          <p:spTgt spid="34"/>
                                        </p:tgtEl>
                                      </p:cBhvr>
                                    </p:animEffect>
                                    <p:anim calcmode="lin" valueType="num">
                                      <p:cBhvr>
                                        <p:cTn id="461"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62"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63"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64"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65"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466" dur="26">
                                          <p:stCondLst>
                                            <p:cond delay="650"/>
                                          </p:stCondLst>
                                        </p:cTn>
                                        <p:tgtEl>
                                          <p:spTgt spid="34"/>
                                        </p:tgtEl>
                                      </p:cBhvr>
                                      <p:to x="100000" y="60000"/>
                                    </p:animScale>
                                    <p:animScale>
                                      <p:cBhvr>
                                        <p:cTn id="467" dur="166" decel="50000">
                                          <p:stCondLst>
                                            <p:cond delay="676"/>
                                          </p:stCondLst>
                                        </p:cTn>
                                        <p:tgtEl>
                                          <p:spTgt spid="34"/>
                                        </p:tgtEl>
                                      </p:cBhvr>
                                      <p:to x="100000" y="100000"/>
                                    </p:animScale>
                                    <p:animScale>
                                      <p:cBhvr>
                                        <p:cTn id="468" dur="26">
                                          <p:stCondLst>
                                            <p:cond delay="1312"/>
                                          </p:stCondLst>
                                        </p:cTn>
                                        <p:tgtEl>
                                          <p:spTgt spid="34"/>
                                        </p:tgtEl>
                                      </p:cBhvr>
                                      <p:to x="100000" y="80000"/>
                                    </p:animScale>
                                    <p:animScale>
                                      <p:cBhvr>
                                        <p:cTn id="469" dur="166" decel="50000">
                                          <p:stCondLst>
                                            <p:cond delay="1338"/>
                                          </p:stCondLst>
                                        </p:cTn>
                                        <p:tgtEl>
                                          <p:spTgt spid="34"/>
                                        </p:tgtEl>
                                      </p:cBhvr>
                                      <p:to x="100000" y="100000"/>
                                    </p:animScale>
                                    <p:animScale>
                                      <p:cBhvr>
                                        <p:cTn id="470" dur="26">
                                          <p:stCondLst>
                                            <p:cond delay="1642"/>
                                          </p:stCondLst>
                                        </p:cTn>
                                        <p:tgtEl>
                                          <p:spTgt spid="34"/>
                                        </p:tgtEl>
                                      </p:cBhvr>
                                      <p:to x="100000" y="90000"/>
                                    </p:animScale>
                                    <p:animScale>
                                      <p:cBhvr>
                                        <p:cTn id="471" dur="166" decel="50000">
                                          <p:stCondLst>
                                            <p:cond delay="1668"/>
                                          </p:stCondLst>
                                        </p:cTn>
                                        <p:tgtEl>
                                          <p:spTgt spid="34"/>
                                        </p:tgtEl>
                                      </p:cBhvr>
                                      <p:to x="100000" y="100000"/>
                                    </p:animScale>
                                    <p:animScale>
                                      <p:cBhvr>
                                        <p:cTn id="472" dur="26">
                                          <p:stCondLst>
                                            <p:cond delay="1808"/>
                                          </p:stCondLst>
                                        </p:cTn>
                                        <p:tgtEl>
                                          <p:spTgt spid="34"/>
                                        </p:tgtEl>
                                      </p:cBhvr>
                                      <p:to x="100000" y="95000"/>
                                    </p:animScale>
                                    <p:animScale>
                                      <p:cBhvr>
                                        <p:cTn id="473" dur="166" decel="50000">
                                          <p:stCondLst>
                                            <p:cond delay="1834"/>
                                          </p:stCondLst>
                                        </p:cTn>
                                        <p:tgtEl>
                                          <p:spTgt spid="34"/>
                                        </p:tgtEl>
                                      </p:cBhvr>
                                      <p:to x="100000" y="100000"/>
                                    </p:animScale>
                                  </p:childTnLst>
                                </p:cTn>
                              </p:par>
                            </p:childTnLst>
                          </p:cTn>
                        </p:par>
                      </p:childTnLst>
                    </p:cTn>
                  </p:par>
                  <p:par>
                    <p:cTn id="474" fill="hold">
                      <p:stCondLst>
                        <p:cond delay="indefinite"/>
                      </p:stCondLst>
                      <p:childTnLst>
                        <p:par>
                          <p:cTn id="475" fill="hold">
                            <p:stCondLst>
                              <p:cond delay="0"/>
                            </p:stCondLst>
                            <p:childTnLst>
                              <p:par>
                                <p:cTn id="476" presetID="26" presetClass="entr" presetSubtype="0" fill="hold" grpId="0" nodeType="clickEffect">
                                  <p:stCondLst>
                                    <p:cond delay="0"/>
                                  </p:stCondLst>
                                  <p:childTnLst>
                                    <p:set>
                                      <p:cBhvr>
                                        <p:cTn id="477" dur="1" fill="hold">
                                          <p:stCondLst>
                                            <p:cond delay="0"/>
                                          </p:stCondLst>
                                        </p:cTn>
                                        <p:tgtEl>
                                          <p:spTgt spid="36"/>
                                        </p:tgtEl>
                                        <p:attrNameLst>
                                          <p:attrName>style.visibility</p:attrName>
                                        </p:attrNameLst>
                                      </p:cBhvr>
                                      <p:to>
                                        <p:strVal val="visible"/>
                                      </p:to>
                                    </p:set>
                                    <p:animEffect transition="in" filter="wipe(down)">
                                      <p:cBhvr>
                                        <p:cTn id="478" dur="580">
                                          <p:stCondLst>
                                            <p:cond delay="0"/>
                                          </p:stCondLst>
                                        </p:cTn>
                                        <p:tgtEl>
                                          <p:spTgt spid="36"/>
                                        </p:tgtEl>
                                      </p:cBhvr>
                                    </p:animEffect>
                                    <p:anim calcmode="lin" valueType="num">
                                      <p:cBhvr>
                                        <p:cTn id="47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8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8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8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8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84" dur="26">
                                          <p:stCondLst>
                                            <p:cond delay="650"/>
                                          </p:stCondLst>
                                        </p:cTn>
                                        <p:tgtEl>
                                          <p:spTgt spid="36"/>
                                        </p:tgtEl>
                                      </p:cBhvr>
                                      <p:to x="100000" y="60000"/>
                                    </p:animScale>
                                    <p:animScale>
                                      <p:cBhvr>
                                        <p:cTn id="485" dur="166" decel="50000">
                                          <p:stCondLst>
                                            <p:cond delay="676"/>
                                          </p:stCondLst>
                                        </p:cTn>
                                        <p:tgtEl>
                                          <p:spTgt spid="36"/>
                                        </p:tgtEl>
                                      </p:cBhvr>
                                      <p:to x="100000" y="100000"/>
                                    </p:animScale>
                                    <p:animScale>
                                      <p:cBhvr>
                                        <p:cTn id="486" dur="26">
                                          <p:stCondLst>
                                            <p:cond delay="1312"/>
                                          </p:stCondLst>
                                        </p:cTn>
                                        <p:tgtEl>
                                          <p:spTgt spid="36"/>
                                        </p:tgtEl>
                                      </p:cBhvr>
                                      <p:to x="100000" y="80000"/>
                                    </p:animScale>
                                    <p:animScale>
                                      <p:cBhvr>
                                        <p:cTn id="487" dur="166" decel="50000">
                                          <p:stCondLst>
                                            <p:cond delay="1338"/>
                                          </p:stCondLst>
                                        </p:cTn>
                                        <p:tgtEl>
                                          <p:spTgt spid="36"/>
                                        </p:tgtEl>
                                      </p:cBhvr>
                                      <p:to x="100000" y="100000"/>
                                    </p:animScale>
                                    <p:animScale>
                                      <p:cBhvr>
                                        <p:cTn id="488" dur="26">
                                          <p:stCondLst>
                                            <p:cond delay="1642"/>
                                          </p:stCondLst>
                                        </p:cTn>
                                        <p:tgtEl>
                                          <p:spTgt spid="36"/>
                                        </p:tgtEl>
                                      </p:cBhvr>
                                      <p:to x="100000" y="90000"/>
                                    </p:animScale>
                                    <p:animScale>
                                      <p:cBhvr>
                                        <p:cTn id="489" dur="166" decel="50000">
                                          <p:stCondLst>
                                            <p:cond delay="1668"/>
                                          </p:stCondLst>
                                        </p:cTn>
                                        <p:tgtEl>
                                          <p:spTgt spid="36"/>
                                        </p:tgtEl>
                                      </p:cBhvr>
                                      <p:to x="100000" y="100000"/>
                                    </p:animScale>
                                    <p:animScale>
                                      <p:cBhvr>
                                        <p:cTn id="490" dur="26">
                                          <p:stCondLst>
                                            <p:cond delay="1808"/>
                                          </p:stCondLst>
                                        </p:cTn>
                                        <p:tgtEl>
                                          <p:spTgt spid="36"/>
                                        </p:tgtEl>
                                      </p:cBhvr>
                                      <p:to x="100000" y="95000"/>
                                    </p:animScale>
                                    <p:animScale>
                                      <p:cBhvr>
                                        <p:cTn id="491" dur="166" decel="50000">
                                          <p:stCondLst>
                                            <p:cond delay="1834"/>
                                          </p:stCondLst>
                                        </p:cTn>
                                        <p:tgtEl>
                                          <p:spTgt spid="36"/>
                                        </p:tgtEl>
                                      </p:cBhvr>
                                      <p:to x="100000" y="100000"/>
                                    </p:animScale>
                                  </p:childTnLst>
                                </p:cTn>
                              </p:par>
                            </p:childTnLst>
                          </p:cTn>
                        </p:par>
                      </p:childTnLst>
                    </p:cTn>
                  </p:par>
                  <p:par>
                    <p:cTn id="492" fill="hold">
                      <p:stCondLst>
                        <p:cond delay="indefinite"/>
                      </p:stCondLst>
                      <p:childTnLst>
                        <p:par>
                          <p:cTn id="493" fill="hold">
                            <p:stCondLst>
                              <p:cond delay="0"/>
                            </p:stCondLst>
                            <p:childTnLst>
                              <p:par>
                                <p:cTn id="494" presetID="26" presetClass="entr" presetSubtype="0" fill="hold" grpId="0" nodeType="clickEffect">
                                  <p:stCondLst>
                                    <p:cond delay="0"/>
                                  </p:stCondLst>
                                  <p:childTnLst>
                                    <p:set>
                                      <p:cBhvr>
                                        <p:cTn id="495" dur="1" fill="hold">
                                          <p:stCondLst>
                                            <p:cond delay="0"/>
                                          </p:stCondLst>
                                        </p:cTn>
                                        <p:tgtEl>
                                          <p:spTgt spid="37"/>
                                        </p:tgtEl>
                                        <p:attrNameLst>
                                          <p:attrName>style.visibility</p:attrName>
                                        </p:attrNameLst>
                                      </p:cBhvr>
                                      <p:to>
                                        <p:strVal val="visible"/>
                                      </p:to>
                                    </p:set>
                                    <p:animEffect transition="in" filter="wipe(down)">
                                      <p:cBhvr>
                                        <p:cTn id="496" dur="580">
                                          <p:stCondLst>
                                            <p:cond delay="0"/>
                                          </p:stCondLst>
                                        </p:cTn>
                                        <p:tgtEl>
                                          <p:spTgt spid="37"/>
                                        </p:tgtEl>
                                      </p:cBhvr>
                                    </p:animEffect>
                                    <p:anim calcmode="lin" valueType="num">
                                      <p:cBhvr>
                                        <p:cTn id="497"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02" dur="26">
                                          <p:stCondLst>
                                            <p:cond delay="650"/>
                                          </p:stCondLst>
                                        </p:cTn>
                                        <p:tgtEl>
                                          <p:spTgt spid="37"/>
                                        </p:tgtEl>
                                      </p:cBhvr>
                                      <p:to x="100000" y="60000"/>
                                    </p:animScale>
                                    <p:animScale>
                                      <p:cBhvr>
                                        <p:cTn id="503" dur="166" decel="50000">
                                          <p:stCondLst>
                                            <p:cond delay="676"/>
                                          </p:stCondLst>
                                        </p:cTn>
                                        <p:tgtEl>
                                          <p:spTgt spid="37"/>
                                        </p:tgtEl>
                                      </p:cBhvr>
                                      <p:to x="100000" y="100000"/>
                                    </p:animScale>
                                    <p:animScale>
                                      <p:cBhvr>
                                        <p:cTn id="504" dur="26">
                                          <p:stCondLst>
                                            <p:cond delay="1312"/>
                                          </p:stCondLst>
                                        </p:cTn>
                                        <p:tgtEl>
                                          <p:spTgt spid="37"/>
                                        </p:tgtEl>
                                      </p:cBhvr>
                                      <p:to x="100000" y="80000"/>
                                    </p:animScale>
                                    <p:animScale>
                                      <p:cBhvr>
                                        <p:cTn id="505" dur="166" decel="50000">
                                          <p:stCondLst>
                                            <p:cond delay="1338"/>
                                          </p:stCondLst>
                                        </p:cTn>
                                        <p:tgtEl>
                                          <p:spTgt spid="37"/>
                                        </p:tgtEl>
                                      </p:cBhvr>
                                      <p:to x="100000" y="100000"/>
                                    </p:animScale>
                                    <p:animScale>
                                      <p:cBhvr>
                                        <p:cTn id="506" dur="26">
                                          <p:stCondLst>
                                            <p:cond delay="1642"/>
                                          </p:stCondLst>
                                        </p:cTn>
                                        <p:tgtEl>
                                          <p:spTgt spid="37"/>
                                        </p:tgtEl>
                                      </p:cBhvr>
                                      <p:to x="100000" y="90000"/>
                                    </p:animScale>
                                    <p:animScale>
                                      <p:cBhvr>
                                        <p:cTn id="507" dur="166" decel="50000">
                                          <p:stCondLst>
                                            <p:cond delay="1668"/>
                                          </p:stCondLst>
                                        </p:cTn>
                                        <p:tgtEl>
                                          <p:spTgt spid="37"/>
                                        </p:tgtEl>
                                      </p:cBhvr>
                                      <p:to x="100000" y="100000"/>
                                    </p:animScale>
                                    <p:animScale>
                                      <p:cBhvr>
                                        <p:cTn id="508" dur="26">
                                          <p:stCondLst>
                                            <p:cond delay="1808"/>
                                          </p:stCondLst>
                                        </p:cTn>
                                        <p:tgtEl>
                                          <p:spTgt spid="37"/>
                                        </p:tgtEl>
                                      </p:cBhvr>
                                      <p:to x="100000" y="95000"/>
                                    </p:animScale>
                                    <p:animScale>
                                      <p:cBhvr>
                                        <p:cTn id="509" dur="166" decel="50000">
                                          <p:stCondLst>
                                            <p:cond delay="1834"/>
                                          </p:stCondLst>
                                        </p:cTn>
                                        <p:tgtEl>
                                          <p:spTgt spid="37"/>
                                        </p:tgtEl>
                                      </p:cBhvr>
                                      <p:to x="100000" y="100000"/>
                                    </p:animScale>
                                  </p:childTnLst>
                                </p:cTn>
                              </p:par>
                            </p:childTnLst>
                          </p:cTn>
                        </p:par>
                      </p:childTnLst>
                    </p:cTn>
                  </p:par>
                  <p:par>
                    <p:cTn id="510" fill="hold">
                      <p:stCondLst>
                        <p:cond delay="indefinite"/>
                      </p:stCondLst>
                      <p:childTnLst>
                        <p:par>
                          <p:cTn id="511" fill="hold">
                            <p:stCondLst>
                              <p:cond delay="0"/>
                            </p:stCondLst>
                            <p:childTnLst>
                              <p:par>
                                <p:cTn id="512" presetID="26" presetClass="entr" presetSubtype="0" fill="hold" grpId="0" nodeType="clickEffect">
                                  <p:stCondLst>
                                    <p:cond delay="0"/>
                                  </p:stCondLst>
                                  <p:childTnLst>
                                    <p:set>
                                      <p:cBhvr>
                                        <p:cTn id="513" dur="1" fill="hold">
                                          <p:stCondLst>
                                            <p:cond delay="0"/>
                                          </p:stCondLst>
                                        </p:cTn>
                                        <p:tgtEl>
                                          <p:spTgt spid="38"/>
                                        </p:tgtEl>
                                        <p:attrNameLst>
                                          <p:attrName>style.visibility</p:attrName>
                                        </p:attrNameLst>
                                      </p:cBhvr>
                                      <p:to>
                                        <p:strVal val="visible"/>
                                      </p:to>
                                    </p:set>
                                    <p:animEffect transition="in" filter="wipe(down)">
                                      <p:cBhvr>
                                        <p:cTn id="514" dur="580">
                                          <p:stCondLst>
                                            <p:cond delay="0"/>
                                          </p:stCondLst>
                                        </p:cTn>
                                        <p:tgtEl>
                                          <p:spTgt spid="38"/>
                                        </p:tgtEl>
                                      </p:cBhvr>
                                    </p:animEffect>
                                    <p:anim calcmode="lin" valueType="num">
                                      <p:cBhvr>
                                        <p:cTn id="515"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16"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17"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18"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19"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20" dur="26">
                                          <p:stCondLst>
                                            <p:cond delay="650"/>
                                          </p:stCondLst>
                                        </p:cTn>
                                        <p:tgtEl>
                                          <p:spTgt spid="38"/>
                                        </p:tgtEl>
                                      </p:cBhvr>
                                      <p:to x="100000" y="60000"/>
                                    </p:animScale>
                                    <p:animScale>
                                      <p:cBhvr>
                                        <p:cTn id="521" dur="166" decel="50000">
                                          <p:stCondLst>
                                            <p:cond delay="676"/>
                                          </p:stCondLst>
                                        </p:cTn>
                                        <p:tgtEl>
                                          <p:spTgt spid="38"/>
                                        </p:tgtEl>
                                      </p:cBhvr>
                                      <p:to x="100000" y="100000"/>
                                    </p:animScale>
                                    <p:animScale>
                                      <p:cBhvr>
                                        <p:cTn id="522" dur="26">
                                          <p:stCondLst>
                                            <p:cond delay="1312"/>
                                          </p:stCondLst>
                                        </p:cTn>
                                        <p:tgtEl>
                                          <p:spTgt spid="38"/>
                                        </p:tgtEl>
                                      </p:cBhvr>
                                      <p:to x="100000" y="80000"/>
                                    </p:animScale>
                                    <p:animScale>
                                      <p:cBhvr>
                                        <p:cTn id="523" dur="166" decel="50000">
                                          <p:stCondLst>
                                            <p:cond delay="1338"/>
                                          </p:stCondLst>
                                        </p:cTn>
                                        <p:tgtEl>
                                          <p:spTgt spid="38"/>
                                        </p:tgtEl>
                                      </p:cBhvr>
                                      <p:to x="100000" y="100000"/>
                                    </p:animScale>
                                    <p:animScale>
                                      <p:cBhvr>
                                        <p:cTn id="524" dur="26">
                                          <p:stCondLst>
                                            <p:cond delay="1642"/>
                                          </p:stCondLst>
                                        </p:cTn>
                                        <p:tgtEl>
                                          <p:spTgt spid="38"/>
                                        </p:tgtEl>
                                      </p:cBhvr>
                                      <p:to x="100000" y="90000"/>
                                    </p:animScale>
                                    <p:animScale>
                                      <p:cBhvr>
                                        <p:cTn id="525" dur="166" decel="50000">
                                          <p:stCondLst>
                                            <p:cond delay="1668"/>
                                          </p:stCondLst>
                                        </p:cTn>
                                        <p:tgtEl>
                                          <p:spTgt spid="38"/>
                                        </p:tgtEl>
                                      </p:cBhvr>
                                      <p:to x="100000" y="100000"/>
                                    </p:animScale>
                                    <p:animScale>
                                      <p:cBhvr>
                                        <p:cTn id="526" dur="26">
                                          <p:stCondLst>
                                            <p:cond delay="1808"/>
                                          </p:stCondLst>
                                        </p:cTn>
                                        <p:tgtEl>
                                          <p:spTgt spid="38"/>
                                        </p:tgtEl>
                                      </p:cBhvr>
                                      <p:to x="100000" y="95000"/>
                                    </p:animScale>
                                    <p:animScale>
                                      <p:cBhvr>
                                        <p:cTn id="527" dur="166" decel="50000">
                                          <p:stCondLst>
                                            <p:cond delay="1834"/>
                                          </p:stCondLst>
                                        </p:cTn>
                                        <p:tgtEl>
                                          <p:spTgt spid="38"/>
                                        </p:tgtEl>
                                      </p:cBhvr>
                                      <p:to x="100000" y="100000"/>
                                    </p:animScale>
                                  </p:childTnLst>
                                </p:cTn>
                              </p:par>
                            </p:childTnLst>
                          </p:cTn>
                        </p:par>
                      </p:childTnLst>
                    </p:cTn>
                  </p:par>
                  <p:par>
                    <p:cTn id="528" fill="hold">
                      <p:stCondLst>
                        <p:cond delay="indefinite"/>
                      </p:stCondLst>
                      <p:childTnLst>
                        <p:par>
                          <p:cTn id="529" fill="hold">
                            <p:stCondLst>
                              <p:cond delay="0"/>
                            </p:stCondLst>
                            <p:childTnLst>
                              <p:par>
                                <p:cTn id="530" presetID="21" presetClass="entr" presetSubtype="8" fill="hold" nodeType="clickEffect">
                                  <p:stCondLst>
                                    <p:cond delay="0"/>
                                  </p:stCondLst>
                                  <p:childTnLst>
                                    <p:set>
                                      <p:cBhvr>
                                        <p:cTn id="531" dur="1" fill="hold">
                                          <p:stCondLst>
                                            <p:cond delay="0"/>
                                          </p:stCondLst>
                                        </p:cTn>
                                        <p:tgtEl>
                                          <p:spTgt spid="46"/>
                                        </p:tgtEl>
                                        <p:attrNameLst>
                                          <p:attrName>style.visibility</p:attrName>
                                        </p:attrNameLst>
                                      </p:cBhvr>
                                      <p:to>
                                        <p:strVal val="visible"/>
                                      </p:to>
                                    </p:set>
                                    <p:animEffect transition="in" filter="wheel(8)">
                                      <p:cBhvr>
                                        <p:cTn id="532" dur="2000"/>
                                        <p:tgtEl>
                                          <p:spTgt spid="46"/>
                                        </p:tgtEl>
                                      </p:cBhvr>
                                    </p:animEffect>
                                  </p:childTnLst>
                                </p:cTn>
                              </p:par>
                            </p:childTnLst>
                          </p:cTn>
                        </p:par>
                      </p:childTnLst>
                    </p:cTn>
                  </p:par>
                  <p:par>
                    <p:cTn id="533" fill="hold">
                      <p:stCondLst>
                        <p:cond delay="indefinite"/>
                      </p:stCondLst>
                      <p:childTnLst>
                        <p:par>
                          <p:cTn id="534" fill="hold">
                            <p:stCondLst>
                              <p:cond delay="0"/>
                            </p:stCondLst>
                            <p:childTnLst>
                              <p:par>
                                <p:cTn id="535" presetID="26" presetClass="entr" presetSubtype="0" fill="hold" grpId="0" nodeType="clickEffect">
                                  <p:stCondLst>
                                    <p:cond delay="0"/>
                                  </p:stCondLst>
                                  <p:childTnLst>
                                    <p:set>
                                      <p:cBhvr>
                                        <p:cTn id="536" dur="1" fill="hold">
                                          <p:stCondLst>
                                            <p:cond delay="0"/>
                                          </p:stCondLst>
                                        </p:cTn>
                                        <p:tgtEl>
                                          <p:spTgt spid="33"/>
                                        </p:tgtEl>
                                        <p:attrNameLst>
                                          <p:attrName>style.visibility</p:attrName>
                                        </p:attrNameLst>
                                      </p:cBhvr>
                                      <p:to>
                                        <p:strVal val="visible"/>
                                      </p:to>
                                    </p:set>
                                    <p:animEffect transition="in" filter="wipe(down)">
                                      <p:cBhvr>
                                        <p:cTn id="537" dur="580">
                                          <p:stCondLst>
                                            <p:cond delay="0"/>
                                          </p:stCondLst>
                                        </p:cTn>
                                        <p:tgtEl>
                                          <p:spTgt spid="33"/>
                                        </p:tgtEl>
                                      </p:cBhvr>
                                    </p:animEffect>
                                    <p:anim calcmode="lin" valueType="num">
                                      <p:cBhvr>
                                        <p:cTn id="53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3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4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54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54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543" dur="26">
                                          <p:stCondLst>
                                            <p:cond delay="650"/>
                                          </p:stCondLst>
                                        </p:cTn>
                                        <p:tgtEl>
                                          <p:spTgt spid="33"/>
                                        </p:tgtEl>
                                      </p:cBhvr>
                                      <p:to x="100000" y="60000"/>
                                    </p:animScale>
                                    <p:animScale>
                                      <p:cBhvr>
                                        <p:cTn id="544" dur="166" decel="50000">
                                          <p:stCondLst>
                                            <p:cond delay="676"/>
                                          </p:stCondLst>
                                        </p:cTn>
                                        <p:tgtEl>
                                          <p:spTgt spid="33"/>
                                        </p:tgtEl>
                                      </p:cBhvr>
                                      <p:to x="100000" y="100000"/>
                                    </p:animScale>
                                    <p:animScale>
                                      <p:cBhvr>
                                        <p:cTn id="545" dur="26">
                                          <p:stCondLst>
                                            <p:cond delay="1312"/>
                                          </p:stCondLst>
                                        </p:cTn>
                                        <p:tgtEl>
                                          <p:spTgt spid="33"/>
                                        </p:tgtEl>
                                      </p:cBhvr>
                                      <p:to x="100000" y="80000"/>
                                    </p:animScale>
                                    <p:animScale>
                                      <p:cBhvr>
                                        <p:cTn id="546" dur="166" decel="50000">
                                          <p:stCondLst>
                                            <p:cond delay="1338"/>
                                          </p:stCondLst>
                                        </p:cTn>
                                        <p:tgtEl>
                                          <p:spTgt spid="33"/>
                                        </p:tgtEl>
                                      </p:cBhvr>
                                      <p:to x="100000" y="100000"/>
                                    </p:animScale>
                                    <p:animScale>
                                      <p:cBhvr>
                                        <p:cTn id="547" dur="26">
                                          <p:stCondLst>
                                            <p:cond delay="1642"/>
                                          </p:stCondLst>
                                        </p:cTn>
                                        <p:tgtEl>
                                          <p:spTgt spid="33"/>
                                        </p:tgtEl>
                                      </p:cBhvr>
                                      <p:to x="100000" y="90000"/>
                                    </p:animScale>
                                    <p:animScale>
                                      <p:cBhvr>
                                        <p:cTn id="548" dur="166" decel="50000">
                                          <p:stCondLst>
                                            <p:cond delay="1668"/>
                                          </p:stCondLst>
                                        </p:cTn>
                                        <p:tgtEl>
                                          <p:spTgt spid="33"/>
                                        </p:tgtEl>
                                      </p:cBhvr>
                                      <p:to x="100000" y="100000"/>
                                    </p:animScale>
                                    <p:animScale>
                                      <p:cBhvr>
                                        <p:cTn id="549" dur="26">
                                          <p:stCondLst>
                                            <p:cond delay="1808"/>
                                          </p:stCondLst>
                                        </p:cTn>
                                        <p:tgtEl>
                                          <p:spTgt spid="33"/>
                                        </p:tgtEl>
                                      </p:cBhvr>
                                      <p:to x="100000" y="95000"/>
                                    </p:animScale>
                                    <p:animScale>
                                      <p:cBhvr>
                                        <p:cTn id="550" dur="166" decel="50000">
                                          <p:stCondLst>
                                            <p:cond delay="1834"/>
                                          </p:stCondLst>
                                        </p:cTn>
                                        <p:tgtEl>
                                          <p:spTgt spid="33"/>
                                        </p:tgtEl>
                                      </p:cBhvr>
                                      <p:to x="100000" y="100000"/>
                                    </p:animScale>
                                  </p:childTnLst>
                                </p:cTn>
                              </p:par>
                              <p:par>
                                <p:cTn id="551" presetID="26" presetClass="entr" presetSubtype="0" fill="hold" grpId="0" nodeType="withEffect">
                                  <p:stCondLst>
                                    <p:cond delay="0"/>
                                  </p:stCondLst>
                                  <p:childTnLst>
                                    <p:set>
                                      <p:cBhvr>
                                        <p:cTn id="552" dur="1" fill="hold">
                                          <p:stCondLst>
                                            <p:cond delay="0"/>
                                          </p:stCondLst>
                                        </p:cTn>
                                        <p:tgtEl>
                                          <p:spTgt spid="32"/>
                                        </p:tgtEl>
                                        <p:attrNameLst>
                                          <p:attrName>style.visibility</p:attrName>
                                        </p:attrNameLst>
                                      </p:cBhvr>
                                      <p:to>
                                        <p:strVal val="visible"/>
                                      </p:to>
                                    </p:set>
                                    <p:animEffect transition="in" filter="wipe(down)">
                                      <p:cBhvr>
                                        <p:cTn id="553" dur="580">
                                          <p:stCondLst>
                                            <p:cond delay="0"/>
                                          </p:stCondLst>
                                        </p:cTn>
                                        <p:tgtEl>
                                          <p:spTgt spid="32"/>
                                        </p:tgtEl>
                                      </p:cBhvr>
                                    </p:animEffect>
                                    <p:anim calcmode="lin" valueType="num">
                                      <p:cBhvr>
                                        <p:cTn id="55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5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5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5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59" dur="26">
                                          <p:stCondLst>
                                            <p:cond delay="650"/>
                                          </p:stCondLst>
                                        </p:cTn>
                                        <p:tgtEl>
                                          <p:spTgt spid="32"/>
                                        </p:tgtEl>
                                      </p:cBhvr>
                                      <p:to x="100000" y="60000"/>
                                    </p:animScale>
                                    <p:animScale>
                                      <p:cBhvr>
                                        <p:cTn id="560" dur="166" decel="50000">
                                          <p:stCondLst>
                                            <p:cond delay="676"/>
                                          </p:stCondLst>
                                        </p:cTn>
                                        <p:tgtEl>
                                          <p:spTgt spid="32"/>
                                        </p:tgtEl>
                                      </p:cBhvr>
                                      <p:to x="100000" y="100000"/>
                                    </p:animScale>
                                    <p:animScale>
                                      <p:cBhvr>
                                        <p:cTn id="561" dur="26">
                                          <p:stCondLst>
                                            <p:cond delay="1312"/>
                                          </p:stCondLst>
                                        </p:cTn>
                                        <p:tgtEl>
                                          <p:spTgt spid="32"/>
                                        </p:tgtEl>
                                      </p:cBhvr>
                                      <p:to x="100000" y="80000"/>
                                    </p:animScale>
                                    <p:animScale>
                                      <p:cBhvr>
                                        <p:cTn id="562" dur="166" decel="50000">
                                          <p:stCondLst>
                                            <p:cond delay="1338"/>
                                          </p:stCondLst>
                                        </p:cTn>
                                        <p:tgtEl>
                                          <p:spTgt spid="32"/>
                                        </p:tgtEl>
                                      </p:cBhvr>
                                      <p:to x="100000" y="100000"/>
                                    </p:animScale>
                                    <p:animScale>
                                      <p:cBhvr>
                                        <p:cTn id="563" dur="26">
                                          <p:stCondLst>
                                            <p:cond delay="1642"/>
                                          </p:stCondLst>
                                        </p:cTn>
                                        <p:tgtEl>
                                          <p:spTgt spid="32"/>
                                        </p:tgtEl>
                                      </p:cBhvr>
                                      <p:to x="100000" y="90000"/>
                                    </p:animScale>
                                    <p:animScale>
                                      <p:cBhvr>
                                        <p:cTn id="564" dur="166" decel="50000">
                                          <p:stCondLst>
                                            <p:cond delay="1668"/>
                                          </p:stCondLst>
                                        </p:cTn>
                                        <p:tgtEl>
                                          <p:spTgt spid="32"/>
                                        </p:tgtEl>
                                      </p:cBhvr>
                                      <p:to x="100000" y="100000"/>
                                    </p:animScale>
                                    <p:animScale>
                                      <p:cBhvr>
                                        <p:cTn id="565" dur="26">
                                          <p:stCondLst>
                                            <p:cond delay="1808"/>
                                          </p:stCondLst>
                                        </p:cTn>
                                        <p:tgtEl>
                                          <p:spTgt spid="32"/>
                                        </p:tgtEl>
                                      </p:cBhvr>
                                      <p:to x="100000" y="95000"/>
                                    </p:animScale>
                                    <p:animScale>
                                      <p:cBhvr>
                                        <p:cTn id="566" dur="166" decel="50000">
                                          <p:stCondLst>
                                            <p:cond delay="1834"/>
                                          </p:stCondLst>
                                        </p:cTn>
                                        <p:tgtEl>
                                          <p:spTgt spid="32"/>
                                        </p:tgtEl>
                                      </p:cBhvr>
                                      <p:to x="100000" y="100000"/>
                                    </p:animScale>
                                  </p:childTnLst>
                                </p:cTn>
                              </p:par>
                              <p:par>
                                <p:cTn id="567" presetID="26" presetClass="entr" presetSubtype="0" fill="hold" grpId="0" nodeType="withEffect">
                                  <p:stCondLst>
                                    <p:cond delay="0"/>
                                  </p:stCondLst>
                                  <p:childTnLst>
                                    <p:set>
                                      <p:cBhvr>
                                        <p:cTn id="568" dur="1" fill="hold">
                                          <p:stCondLst>
                                            <p:cond delay="0"/>
                                          </p:stCondLst>
                                        </p:cTn>
                                        <p:tgtEl>
                                          <p:spTgt spid="49"/>
                                        </p:tgtEl>
                                        <p:attrNameLst>
                                          <p:attrName>style.visibility</p:attrName>
                                        </p:attrNameLst>
                                      </p:cBhvr>
                                      <p:to>
                                        <p:strVal val="visible"/>
                                      </p:to>
                                    </p:set>
                                    <p:animEffect transition="in" filter="wipe(down)">
                                      <p:cBhvr>
                                        <p:cTn id="569" dur="580">
                                          <p:stCondLst>
                                            <p:cond delay="0"/>
                                          </p:stCondLst>
                                        </p:cTn>
                                        <p:tgtEl>
                                          <p:spTgt spid="49"/>
                                        </p:tgtEl>
                                      </p:cBhvr>
                                    </p:animEffect>
                                    <p:anim calcmode="lin" valueType="num">
                                      <p:cBhvr>
                                        <p:cTn id="57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7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57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57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57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575" dur="26">
                                          <p:stCondLst>
                                            <p:cond delay="650"/>
                                          </p:stCondLst>
                                        </p:cTn>
                                        <p:tgtEl>
                                          <p:spTgt spid="49"/>
                                        </p:tgtEl>
                                      </p:cBhvr>
                                      <p:to x="100000" y="60000"/>
                                    </p:animScale>
                                    <p:animScale>
                                      <p:cBhvr>
                                        <p:cTn id="576" dur="166" decel="50000">
                                          <p:stCondLst>
                                            <p:cond delay="676"/>
                                          </p:stCondLst>
                                        </p:cTn>
                                        <p:tgtEl>
                                          <p:spTgt spid="49"/>
                                        </p:tgtEl>
                                      </p:cBhvr>
                                      <p:to x="100000" y="100000"/>
                                    </p:animScale>
                                    <p:animScale>
                                      <p:cBhvr>
                                        <p:cTn id="577" dur="26">
                                          <p:stCondLst>
                                            <p:cond delay="1312"/>
                                          </p:stCondLst>
                                        </p:cTn>
                                        <p:tgtEl>
                                          <p:spTgt spid="49"/>
                                        </p:tgtEl>
                                      </p:cBhvr>
                                      <p:to x="100000" y="80000"/>
                                    </p:animScale>
                                    <p:animScale>
                                      <p:cBhvr>
                                        <p:cTn id="578" dur="166" decel="50000">
                                          <p:stCondLst>
                                            <p:cond delay="1338"/>
                                          </p:stCondLst>
                                        </p:cTn>
                                        <p:tgtEl>
                                          <p:spTgt spid="49"/>
                                        </p:tgtEl>
                                      </p:cBhvr>
                                      <p:to x="100000" y="100000"/>
                                    </p:animScale>
                                    <p:animScale>
                                      <p:cBhvr>
                                        <p:cTn id="579" dur="26">
                                          <p:stCondLst>
                                            <p:cond delay="1642"/>
                                          </p:stCondLst>
                                        </p:cTn>
                                        <p:tgtEl>
                                          <p:spTgt spid="49"/>
                                        </p:tgtEl>
                                      </p:cBhvr>
                                      <p:to x="100000" y="90000"/>
                                    </p:animScale>
                                    <p:animScale>
                                      <p:cBhvr>
                                        <p:cTn id="580" dur="166" decel="50000">
                                          <p:stCondLst>
                                            <p:cond delay="1668"/>
                                          </p:stCondLst>
                                        </p:cTn>
                                        <p:tgtEl>
                                          <p:spTgt spid="49"/>
                                        </p:tgtEl>
                                      </p:cBhvr>
                                      <p:to x="100000" y="100000"/>
                                    </p:animScale>
                                    <p:animScale>
                                      <p:cBhvr>
                                        <p:cTn id="581" dur="26">
                                          <p:stCondLst>
                                            <p:cond delay="1808"/>
                                          </p:stCondLst>
                                        </p:cTn>
                                        <p:tgtEl>
                                          <p:spTgt spid="49"/>
                                        </p:tgtEl>
                                      </p:cBhvr>
                                      <p:to x="100000" y="95000"/>
                                    </p:animScale>
                                    <p:animScale>
                                      <p:cBhvr>
                                        <p:cTn id="582"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5" grpId="0" animBg="1"/>
      <p:bldP spid="36" grpId="0" animBg="1"/>
      <p:bldP spid="37" grpId="0" animBg="1"/>
      <p:bldP spid="38" grpId="0" animBg="1"/>
      <p:bldP spid="39" grpId="0" animBg="1"/>
      <p:bldP spid="40" grpId="0" animBg="1"/>
      <p:bldP spid="41" grpId="0" animBg="1"/>
      <p:bldP spid="27" grpId="0" animBg="1"/>
      <p:bldP spid="30" grpId="0" animBg="1"/>
      <p:bldP spid="31" grpId="0" animBg="1"/>
      <p:bldP spid="32" grpId="0" animBg="1"/>
      <p:bldP spid="33" grpId="0" animBg="1"/>
      <p:bldP spid="34" grpId="0" animBg="1"/>
      <p:bldP spid="44" grpId="0" animBg="1"/>
      <p:bldP spid="47" grpId="0"/>
      <p:bldP spid="48" grpId="0"/>
      <p:bldP spid="49" grpId="0"/>
      <p:bldP spid="50" grpId="0"/>
      <p:bldP spid="4"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105835"/>
            <a:ext cx="7010400" cy="2462213"/>
          </a:xfrm>
          <a:prstGeom prst="rect">
            <a:avLst/>
          </a:prstGeom>
        </p:spPr>
        <p:txBody>
          <a:bodyPr wrap="square">
            <a:spAutoFit/>
          </a:bodyPr>
          <a:lstStyle/>
          <a:p>
            <a:pPr algn="ctr"/>
            <a:r>
              <a:rPr lang="en-US" sz="5400" b="1" dirty="0">
                <a:latin typeface="Arial Black" panose="020B0A04020102020204" pitchFamily="34" charset="0"/>
              </a:rPr>
              <a:t>N 06 </a:t>
            </a:r>
            <a:r>
              <a:rPr lang="en-US" sz="5400" b="1" dirty="0" smtClean="0">
                <a:latin typeface="Arial Black" panose="020B0A04020102020204" pitchFamily="34" charset="0"/>
              </a:rPr>
              <a:t>04</a:t>
            </a:r>
            <a:endParaRPr lang="en-US" sz="4400" b="1" dirty="0" smtClean="0">
              <a:latin typeface="Arial Black" panose="020B0A04020102020204" pitchFamily="34" charset="0"/>
            </a:endParaRPr>
          </a:p>
          <a:p>
            <a:r>
              <a:rPr lang="en-US" sz="4400" b="1" dirty="0" smtClean="0">
                <a:latin typeface="Arial Black" panose="020B0A04020102020204" pitchFamily="34" charset="0"/>
              </a:rPr>
              <a:t> </a:t>
            </a:r>
          </a:p>
          <a:p>
            <a:pPr algn="ctr"/>
            <a:r>
              <a:rPr lang="en-US" sz="2800" b="1" dirty="0" smtClean="0"/>
              <a:t>Applicable </a:t>
            </a:r>
            <a:r>
              <a:rPr lang="en-US" sz="2800" b="1" dirty="0"/>
              <a:t>Financing Principles of the Inter American Division’s Publishing System.</a:t>
            </a:r>
            <a:endParaRPr lang="en-US" sz="2800" dirty="0"/>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34119"/>
            <a:ext cx="7083425" cy="6797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3" name="Rectangle 2"/>
          <p:cNvSpPr/>
          <p:nvPr/>
        </p:nvSpPr>
        <p:spPr>
          <a:xfrm>
            <a:off x="2326155" y="304800"/>
            <a:ext cx="483664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latin typeface="Arial Black" panose="020B0A04020102020204" pitchFamily="34" charset="0"/>
              </a:rPr>
              <a:t>THANK YOU</a:t>
            </a:r>
            <a:endParaRPr lang="en-US" sz="5400" b="1" cap="none" spc="0" dirty="0">
              <a:ln w="10541" cmpd="sng">
                <a:solidFill>
                  <a:schemeClr val="accent1">
                    <a:shade val="88000"/>
                    <a:satMod val="110000"/>
                  </a:schemeClr>
                </a:solidFill>
                <a:prstDash val="solid"/>
              </a:ln>
              <a:effectLst/>
              <a:latin typeface="Arial Black" panose="020B0A04020102020204" pitchFamily="34" charset="0"/>
            </a:endParaRPr>
          </a:p>
        </p:txBody>
      </p:sp>
    </p:spTree>
    <p:extLst>
      <p:ext uri="{BB962C8B-B14F-4D97-AF65-F5344CB8AC3E}">
        <p14:creationId xmlns:p14="http://schemas.microsoft.com/office/powerpoint/2010/main" val="3800485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8624" y="589002"/>
            <a:ext cx="938078"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1</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6" name="Rectangle 5"/>
          <p:cNvSpPr/>
          <p:nvPr/>
        </p:nvSpPr>
        <p:spPr>
          <a:xfrm>
            <a:off x="3124200" y="704671"/>
            <a:ext cx="5715000" cy="1200329"/>
          </a:xfrm>
          <a:prstGeom prst="rect">
            <a:avLst/>
          </a:prstGeom>
        </p:spPr>
        <p:txBody>
          <a:bodyPr wrap="square">
            <a:spAutoFit/>
          </a:bodyPr>
          <a:lstStyle/>
          <a:p>
            <a:pPr lvl="0"/>
            <a:r>
              <a:rPr lang="es-MX" sz="2400" dirty="0">
                <a:latin typeface="Arial Narrow" pitchFamily="34" charset="0"/>
              </a:rPr>
              <a:t>Cada parte integrante dentro del sistema de publicaciones tiene una participación en el financiamiento del modelo.</a:t>
            </a:r>
            <a:endParaRPr lang="en-US" sz="2400" dirty="0">
              <a:latin typeface="Arial Narrow" pitchFamily="34" charset="0"/>
            </a:endParaRPr>
          </a:p>
        </p:txBody>
      </p:sp>
      <p:sp>
        <p:nvSpPr>
          <p:cNvPr id="7" name="Rectangle 6"/>
          <p:cNvSpPr/>
          <p:nvPr/>
        </p:nvSpPr>
        <p:spPr>
          <a:xfrm>
            <a:off x="2008624" y="3741003"/>
            <a:ext cx="6830576" cy="830997"/>
          </a:xfrm>
          <a:prstGeom prst="rect">
            <a:avLst/>
          </a:prstGeom>
        </p:spPr>
        <p:txBody>
          <a:bodyPr wrap="square">
            <a:spAutoFit/>
          </a:bodyPr>
          <a:lstStyle/>
          <a:p>
            <a:pPr lvl="0"/>
            <a:r>
              <a:rPr lang="en-US" sz="2400" dirty="0" smtClean="0">
                <a:solidFill>
                  <a:srgbClr val="FF0000"/>
                </a:solidFill>
                <a:latin typeface="Arial Narrow" pitchFamily="34" charset="0"/>
              </a:rPr>
              <a:t>Each component part in the system of publications has a stake in the financing model.</a:t>
            </a:r>
            <a:endParaRPr lang="en-US" sz="2400" dirty="0">
              <a:solidFill>
                <a:srgbClr val="FF0000"/>
              </a:solidFill>
              <a:latin typeface="Arial Narrow" pitchFamily="34" charset="0"/>
            </a:endParaRPr>
          </a:p>
        </p:txBody>
      </p:sp>
      <p:sp>
        <p:nvSpPr>
          <p:cNvPr id="8" name="Rectangle 7"/>
          <p:cNvSpPr/>
          <p:nvPr/>
        </p:nvSpPr>
        <p:spPr>
          <a:xfrm>
            <a:off x="2008624" y="5493603"/>
            <a:ext cx="6982976" cy="830997"/>
          </a:xfrm>
          <a:prstGeom prst="rect">
            <a:avLst/>
          </a:prstGeom>
        </p:spPr>
        <p:txBody>
          <a:bodyPr wrap="square">
            <a:spAutoFit/>
          </a:bodyPr>
          <a:lstStyle/>
          <a:p>
            <a:pPr lvl="0"/>
            <a:r>
              <a:rPr lang="fr-FR" sz="2400" b="1" dirty="0">
                <a:solidFill>
                  <a:schemeClr val="tx2">
                    <a:lumMod val="60000"/>
                    <a:lumOff val="40000"/>
                  </a:schemeClr>
                </a:solidFill>
                <a:latin typeface="Arial Narrow" pitchFamily="34" charset="0"/>
              </a:rPr>
              <a:t>Chaque partie intégrante du système de publication apporte sa contribution dans le financement du modèle.</a:t>
            </a:r>
            <a:endParaRPr lang="en-US" sz="2400" b="1" dirty="0">
              <a:solidFill>
                <a:schemeClr val="tx2">
                  <a:lumMod val="60000"/>
                  <a:lumOff val="40000"/>
                </a:schemeClr>
              </a:solidFill>
              <a:latin typeface="Arial Narrow" pitchFamily="34" charset="0"/>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81000"/>
            <a:ext cx="938077" cy="144655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solidFill>
                  <a:schemeClr val="bg1"/>
                </a:solidFill>
                <a:effectLst/>
                <a:latin typeface="Arial Black" pitchFamily="34" charset="0"/>
              </a:rPr>
              <a:t>2</a:t>
            </a:r>
            <a:endParaRPr lang="en-US" sz="8800" b="1" cap="none" spc="0" dirty="0">
              <a:ln w="10541" cmpd="sng">
                <a:solidFill>
                  <a:schemeClr val="accent1">
                    <a:shade val="88000"/>
                    <a:satMod val="110000"/>
                  </a:schemeClr>
                </a:solidFill>
                <a:prstDash val="solid"/>
              </a:ln>
              <a:solidFill>
                <a:schemeClr val="bg1"/>
              </a:solidFill>
              <a:effectLst/>
              <a:latin typeface="Arial Black" pitchFamily="34" charset="0"/>
            </a:endParaRPr>
          </a:p>
        </p:txBody>
      </p:sp>
      <p:sp>
        <p:nvSpPr>
          <p:cNvPr id="3" name="Rectangle 2"/>
          <p:cNvSpPr/>
          <p:nvPr/>
        </p:nvSpPr>
        <p:spPr>
          <a:xfrm>
            <a:off x="3276600" y="381000"/>
            <a:ext cx="5562600" cy="1569660"/>
          </a:xfrm>
          <a:prstGeom prst="rect">
            <a:avLst/>
          </a:prstGeom>
        </p:spPr>
        <p:txBody>
          <a:bodyPr wrap="square">
            <a:spAutoFit/>
          </a:bodyPr>
          <a:lstStyle/>
          <a:p>
            <a:pPr lvl="0"/>
            <a:r>
              <a:rPr lang="es-MX" sz="2400" dirty="0"/>
              <a:t>El diezmo es una fuente de fondos en la formación profesional y espiritual del </a:t>
            </a:r>
            <a:r>
              <a:rPr lang="es-MX" sz="2400" dirty="0" err="1"/>
              <a:t>Colportor</a:t>
            </a:r>
            <a:r>
              <a:rPr lang="es-MX" sz="2400" dirty="0"/>
              <a:t> Evangélico, como una estrategia evangelizadora. Q 13 -4</a:t>
            </a:r>
            <a:endParaRPr lang="en-US" sz="2400" dirty="0"/>
          </a:p>
        </p:txBody>
      </p:sp>
      <p:sp>
        <p:nvSpPr>
          <p:cNvPr id="4" name="Rectangle 3"/>
          <p:cNvSpPr/>
          <p:nvPr/>
        </p:nvSpPr>
        <p:spPr>
          <a:xfrm>
            <a:off x="2438400" y="2514600"/>
            <a:ext cx="6324600" cy="1200329"/>
          </a:xfrm>
          <a:prstGeom prst="rect">
            <a:avLst/>
          </a:prstGeom>
        </p:spPr>
        <p:txBody>
          <a:bodyPr wrap="square">
            <a:spAutoFit/>
          </a:bodyPr>
          <a:lstStyle/>
          <a:p>
            <a:pPr lvl="0"/>
            <a:r>
              <a:rPr lang="en-US" sz="2400" dirty="0" smtClean="0">
                <a:solidFill>
                  <a:srgbClr val="FF0000"/>
                </a:solidFill>
              </a:rPr>
              <a:t>Tithing is a source of funds for vocational and spiritual training for the Colporteur Ministry, as an evangelistic strategy. Q 13-4</a:t>
            </a:r>
            <a:endParaRPr lang="en-US" sz="2400" dirty="0">
              <a:solidFill>
                <a:srgbClr val="FF0000"/>
              </a:solidFill>
            </a:endParaRPr>
          </a:p>
        </p:txBody>
      </p:sp>
      <p:sp>
        <p:nvSpPr>
          <p:cNvPr id="5" name="Rectangle 4"/>
          <p:cNvSpPr/>
          <p:nvPr/>
        </p:nvSpPr>
        <p:spPr>
          <a:xfrm>
            <a:off x="2362200" y="4385608"/>
            <a:ext cx="6477000" cy="1569660"/>
          </a:xfrm>
          <a:prstGeom prst="rect">
            <a:avLst/>
          </a:prstGeom>
        </p:spPr>
        <p:txBody>
          <a:bodyPr wrap="square">
            <a:spAutoFit/>
          </a:bodyPr>
          <a:lstStyle/>
          <a:p>
            <a:pPr lvl="0"/>
            <a:r>
              <a:rPr lang="fr-FR" sz="2400" b="1" dirty="0">
                <a:solidFill>
                  <a:schemeClr val="tx2">
                    <a:lumMod val="60000"/>
                    <a:lumOff val="40000"/>
                  </a:schemeClr>
                </a:solidFill>
              </a:rPr>
              <a:t>La dîme est une source de fonds, en tant que stratégie d'évangélisation, dans la formation professionnelle et spirituelle du Colporteur évangélique. Q 13-4</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38939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5413</Words>
  <Application>Microsoft Macintosh PowerPoint</Application>
  <PresentationFormat>On-screen Show (4:3)</PresentationFormat>
  <Paragraphs>613</Paragraphs>
  <Slides>70</Slides>
  <Notes>0</Notes>
  <HiddenSlides>8</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Filiberto M Verduzco</dc:creator>
  <cp:lastModifiedBy>Israel Leito</cp:lastModifiedBy>
  <cp:revision>175</cp:revision>
  <cp:lastPrinted>2014-01-27T21:40:31Z</cp:lastPrinted>
  <dcterms:created xsi:type="dcterms:W3CDTF">2013-08-16T23:11:37Z</dcterms:created>
  <dcterms:modified xsi:type="dcterms:W3CDTF">2014-05-27T16:22:32Z</dcterms:modified>
</cp:coreProperties>
</file>