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1"/>
  </p:sldMasterIdLst>
  <p:notesMasterIdLst>
    <p:notesMasterId r:id="rId28"/>
  </p:notesMasterIdLst>
  <p:sldIdLst>
    <p:sldId id="370" r:id="rId2"/>
    <p:sldId id="418" r:id="rId3"/>
    <p:sldId id="438" r:id="rId4"/>
    <p:sldId id="440" r:id="rId5"/>
    <p:sldId id="412" r:id="rId6"/>
    <p:sldId id="437" r:id="rId7"/>
    <p:sldId id="413" r:id="rId8"/>
    <p:sldId id="421" r:id="rId9"/>
    <p:sldId id="422" r:id="rId10"/>
    <p:sldId id="430" r:id="rId11"/>
    <p:sldId id="431" r:id="rId12"/>
    <p:sldId id="43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3" r:id="rId21"/>
    <p:sldId id="434" r:id="rId22"/>
    <p:sldId id="435" r:id="rId23"/>
    <p:sldId id="436" r:id="rId24"/>
    <p:sldId id="367" r:id="rId25"/>
    <p:sldId id="368" r:id="rId26"/>
    <p:sldId id="37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737" autoAdjust="0"/>
  </p:normalViewPr>
  <p:slideViewPr>
    <p:cSldViewPr snapToObjects="1">
      <p:cViewPr>
        <p:scale>
          <a:sx n="81" d="100"/>
          <a:sy n="81" d="100"/>
        </p:scale>
        <p:origin x="-3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C4A6E-4DB6-5445-8557-07FEA5198CB4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229E0-EC5B-5246-9603-ABE5D0B40F1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73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85F5-FB5E-4F79-A561-97039C58DE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EC37-9F43-1A4B-B607-DEDAB5CF562C}" type="datetimeFigureOut">
              <a:rPr lang="en-US" smtClean="0"/>
              <a:pPr/>
              <a:t>27/05/14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070DE-3CBD-8249-835D-A6C9661D9C61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%5CV%C3%ADdeos%5CAbertura_conc%C3%ADlio_publica%C3%A7%C3%B5es_cantado.mp4" TargetMode="Externa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ublicações\PUBLICAÇÕES 2011\PPT\stockxpertcom_id10633832_jpg_967cf77cea6bcc151c1e7f84a3b8c620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10043"/>
          <a:stretch/>
        </p:blipFill>
        <p:spPr bwMode="auto">
          <a:xfrm>
            <a:off x="-36512" y="1182739"/>
            <a:ext cx="9144000" cy="4982565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52" y="44624"/>
            <a:ext cx="77724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4800" b="1" i="1" dirty="0" smtClean="0">
                <a:solidFill>
                  <a:srgbClr val="BFBF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duster"/>
                <a:cs typeface="Chalkduster"/>
              </a:rPr>
              <a:t>COLPORTAjE - DSA</a:t>
            </a:r>
            <a:endParaRPr lang="pt-BR" sz="4800" b="1" i="1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71679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037" y="141277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b="1" i="1" smtClean="0">
                <a:solidFill>
                  <a:srgbClr val="EBF1DE"/>
                </a:solidFill>
              </a:rPr>
              <a:t>“</a:t>
            </a:r>
            <a:r>
              <a:rPr lang="es-ES_tradnl" b="1" i="1" smtClean="0">
                <a:solidFill>
                  <a:srgbClr val="EBF1DE"/>
                </a:solidFill>
              </a:rPr>
              <a:t>Nuestros hermanos deben manifestar discreción al seleccionar colportores, a menos que se hayan propuesto que la verdad sea mal entendida y mal representada.</a:t>
            </a:r>
            <a:r>
              <a:rPr lang="es-ES_tradnl" b="1" i="1" smtClean="0">
                <a:solidFill>
                  <a:srgbClr val="EBF1DE"/>
                </a:solidFill>
              </a:rPr>
              <a:t>” </a:t>
            </a:r>
          </a:p>
          <a:p>
            <a:pPr marL="0" indent="0" algn="ctr">
              <a:buNone/>
            </a:pPr>
            <a:r>
              <a:rPr lang="es-ES_tradnl" sz="2400" b="1" i="1" smtClean="0">
                <a:solidFill>
                  <a:srgbClr val="EBF1DE"/>
                </a:solidFill>
              </a:rPr>
              <a:t>(Testimonies, vol. 5, pág. 403) </a:t>
            </a:r>
            <a:endParaRPr lang="es-ES_tradnl" sz="2400" i="1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4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48" y="1988840"/>
            <a:ext cx="82296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b="1" i="1" dirty="0" smtClean="0">
                <a:solidFill>
                  <a:srgbClr val="EBF1DE"/>
                </a:solidFill>
              </a:rPr>
              <a:t>“</a:t>
            </a:r>
            <a:r>
              <a:rPr lang="es-ES_tradnl" b="1" i="1" dirty="0" smtClean="0">
                <a:solidFill>
                  <a:srgbClr val="EBF1DE"/>
                </a:solidFill>
              </a:rPr>
              <a:t>Algunos están mejor dotados que otros para hacer cierta obra; por lo tanto, no es correcto pensar que cualquiera puede ser colportor</a:t>
            </a:r>
            <a:r>
              <a:rPr lang="es-ES_tradnl" b="1" i="1" dirty="0" smtClean="0">
                <a:solidFill>
                  <a:srgbClr val="EBF1DE"/>
                </a:solidFill>
              </a:rPr>
              <a:t>” </a:t>
            </a:r>
            <a:endParaRPr lang="es-ES_tradnl" sz="2400" i="1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2592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b="1" i="1" dirty="0" smtClean="0">
                <a:solidFill>
                  <a:srgbClr val="EBF1DE"/>
                </a:solidFill>
              </a:rPr>
              <a:t>“</a:t>
            </a:r>
            <a:r>
              <a:rPr lang="es-ES_tradnl" b="1" i="1" dirty="0" smtClean="0">
                <a:solidFill>
                  <a:srgbClr val="EBF1DE"/>
                </a:solidFill>
              </a:rPr>
              <a:t>Dios no espera que, con sus diferentes temperamentos, cada uno de sus hijos esté preparado para cualquier puesto.</a:t>
            </a:r>
            <a:r>
              <a:rPr lang="es-ES_tradnl" b="1" i="1" dirty="0" smtClean="0">
                <a:solidFill>
                  <a:srgbClr val="EBF1DE"/>
                </a:solidFill>
              </a:rPr>
              <a:t>”</a:t>
            </a:r>
          </a:p>
          <a:p>
            <a:pPr marL="0" indent="0" algn="ctr">
              <a:buNone/>
            </a:pPr>
            <a:r>
              <a:rPr lang="es-ES_tradnl" sz="2400" b="1" dirty="0" smtClean="0">
                <a:solidFill>
                  <a:srgbClr val="EBF1DE"/>
                </a:solidFill>
              </a:rPr>
              <a:t>(Joyas de los Testimonios, tomo 2, pág. 549. Año 1900). </a:t>
            </a:r>
            <a:endParaRPr lang="es-ES_tradnl" sz="2400" dirty="0" smtClean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0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06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1344491"/>
            <a:ext cx="9158528" cy="5036837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_tradnl" dirty="0" smtClean="0">
                <a:solidFill>
                  <a:srgbClr val="FFFFFF"/>
                </a:solidFill>
              </a:rPr>
              <a:t>Sábado – en Culto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8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14528" y="1340768"/>
            <a:ext cx="9158528" cy="5036837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rgbClr val="FFFFFF"/>
                </a:solidFill>
              </a:rPr>
              <a:t>Sábado – por la Tarde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6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-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6" b="21086"/>
          <a:stretch>
            <a:fillRect/>
          </a:stretch>
        </p:blipFill>
        <p:spPr>
          <a:xfrm>
            <a:off x="0" y="1988840"/>
            <a:ext cx="9136063" cy="39624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>
                <a:solidFill>
                  <a:srgbClr val="FFFFFF"/>
                </a:solidFill>
              </a:rPr>
              <a:t>Sábado – en Culto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21577"/>
          <a:stretch>
            <a:fillRect/>
          </a:stretch>
        </p:blipFill>
        <p:spPr>
          <a:xfrm>
            <a:off x="0" y="1844824"/>
            <a:ext cx="9056702" cy="4413089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rgbClr val="FFFFFF"/>
                </a:solidFill>
              </a:rPr>
              <a:t>Sábado – por la Tarde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solidFill>
                  <a:srgbClr val="FFFFFF"/>
                </a:solidFill>
              </a:rPr>
              <a:t>Resultado – Visitas </a:t>
            </a:r>
            <a:br>
              <a:rPr lang="es-ES_tradnl" dirty="0" smtClean="0">
                <a:solidFill>
                  <a:srgbClr val="FFFFFF"/>
                </a:solidFill>
              </a:rPr>
            </a:br>
            <a:r>
              <a:rPr lang="es-ES_tradnl" dirty="0" smtClean="0">
                <a:solidFill>
                  <a:srgbClr val="FFFFFF"/>
                </a:solidFill>
              </a:rPr>
              <a:t>Marco Proyectista</a:t>
            </a:r>
            <a:endParaRPr lang="es-ES_tradnl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foto-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2645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mtClean="0">
                <a:solidFill>
                  <a:srgbClr val="FFFFFF"/>
                </a:solidFill>
              </a:rPr>
              <a:t>Resultado – Visitas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Wilson - Microempresário</a:t>
            </a:r>
            <a:endParaRPr lang="pt-BR">
              <a:solidFill>
                <a:srgbClr val="FFFFFF"/>
              </a:solidFill>
            </a:endParaRPr>
          </a:p>
        </p:txBody>
      </p:sp>
      <p:pic>
        <p:nvPicPr>
          <p:cNvPr id="6" name="Content Placeholder 5" descr="foto%2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959024" y="1600200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262881" y="2826801"/>
            <a:ext cx="250891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rgbClr val="FFFFFF"/>
                </a:solidFill>
              </a:rPr>
              <a:t> "Estábamos orando por esta visita”.</a:t>
            </a:r>
            <a:endParaRPr lang="es-ES_tradnl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mtClean="0">
                <a:solidFill>
                  <a:srgbClr val="FFFFFF"/>
                </a:solidFill>
              </a:rPr>
              <a:t>Resultado – Visitas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Eliseu - Empresário</a:t>
            </a:r>
            <a:endParaRPr lang="pt-BR">
              <a:solidFill>
                <a:srgbClr val="FFFFFF"/>
              </a:solidFill>
            </a:endParaRPr>
          </a:p>
        </p:txBody>
      </p:sp>
      <p:pic>
        <p:nvPicPr>
          <p:cNvPr id="4" name="Content Placeholder 3" descr="foto-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815008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" y="3062194"/>
            <a:ext cx="2987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rgbClr val="FFFFFF"/>
                </a:solidFill>
              </a:rPr>
              <a:t>“No puedo decir no a uno llamado de Dios”.</a:t>
            </a:r>
            <a:endParaRPr lang="es-ES_tradnl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>
                <a:solidFill>
                  <a:srgbClr val="FFFF00"/>
                </a:solidFill>
              </a:rPr>
              <a:t>Nuestras Publicaciones</a:t>
            </a:r>
            <a:endParaRPr lang="es-ES_tradnl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075240" cy="3384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3600" b="1" dirty="0" smtClean="0">
                <a:solidFill>
                  <a:srgbClr val="EAFDC1"/>
                </a:solidFill>
              </a:rPr>
              <a:t>... y será un éxito desde el mismo principio. Se me ha mostrado que desde este pequeño comienzo saldrán rayos de luz que han de circuir el globo” </a:t>
            </a:r>
          </a:p>
          <a:p>
            <a:pPr marL="0" indent="0" algn="ctr">
              <a:buNone/>
            </a:pPr>
            <a:r>
              <a:rPr lang="es-ES_tradnl" sz="2800" b="1" i="1" dirty="0" smtClean="0">
                <a:solidFill>
                  <a:srgbClr val="EAFDC1"/>
                </a:solidFill>
              </a:rPr>
              <a:t>(</a:t>
            </a:r>
            <a:r>
              <a:rPr lang="es-ES_tradnl" sz="2800" b="1" i="1" dirty="0" err="1" smtClean="0">
                <a:solidFill>
                  <a:srgbClr val="EAFDC1"/>
                </a:solidFill>
              </a:rPr>
              <a:t>Life</a:t>
            </a:r>
            <a:r>
              <a:rPr lang="es-ES_tradnl" sz="2800" b="1" i="1" dirty="0" smtClean="0">
                <a:solidFill>
                  <a:srgbClr val="EAFDC1"/>
                </a:solidFill>
              </a:rPr>
              <a:t> Sketches, pág. 125. Año 1915).</a:t>
            </a:r>
            <a:r>
              <a:rPr lang="es-ES_tradnl" sz="3600" b="1" dirty="0" smtClean="0">
                <a:solidFill>
                  <a:srgbClr val="EAFDC1"/>
                </a:solidFill>
              </a:rPr>
              <a:t> </a:t>
            </a:r>
            <a:endParaRPr lang="es-ES_tradnl" sz="2800" i="1" dirty="0">
              <a:solidFill>
                <a:srgbClr val="EAFD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8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942998" y="1130509"/>
            <a:ext cx="5653338" cy="5106803"/>
          </a:xfrm>
          <a:prstGeom prst="ellipse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7638" y="1655695"/>
            <a:ext cx="16637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</a:t>
            </a:r>
            <a:r>
              <a:rPr lang="en-US" sz="3200" b="1" dirty="0" smtClean="0"/>
              <a:t>0%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59230" y="2149064"/>
            <a:ext cx="271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PPD X  PRA</a:t>
            </a:r>
            <a:endParaRPr lang="es-ES_tradnl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89888" y="2670137"/>
            <a:ext cx="429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0090"/>
                </a:solidFill>
              </a:rPr>
              <a:t>Perfil de Potencial de Desarrollo </a:t>
            </a:r>
          </a:p>
          <a:p>
            <a:pPr algn="ctr"/>
            <a:r>
              <a:rPr lang="es-ES_tradnl" b="1" dirty="0" smtClean="0">
                <a:solidFill>
                  <a:srgbClr val="000090"/>
                </a:solidFill>
              </a:rPr>
              <a:t>X  </a:t>
            </a:r>
          </a:p>
          <a:p>
            <a:pPr algn="ctr"/>
            <a:r>
              <a:rPr lang="es-ES_tradnl" b="1" dirty="0" smtClean="0">
                <a:solidFill>
                  <a:srgbClr val="000090"/>
                </a:solidFill>
              </a:rPr>
              <a:t>Perfil Referencial de Actuación</a:t>
            </a:r>
            <a:endParaRPr lang="es-ES_tradnl" b="1" dirty="0">
              <a:solidFill>
                <a:srgbClr val="00009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39067" y="3700386"/>
            <a:ext cx="565333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65736" y="3700386"/>
            <a:ext cx="955878" cy="2403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00615" y="3700386"/>
            <a:ext cx="1065121" cy="2403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421195" y="3961115"/>
            <a:ext cx="1461128" cy="1508128"/>
            <a:chOff x="5421195" y="3961115"/>
            <a:chExt cx="1461128" cy="1508128"/>
          </a:xfrm>
        </p:grpSpPr>
        <p:sp>
          <p:nvSpPr>
            <p:cNvPr id="13" name="TextBox 12"/>
            <p:cNvSpPr txBox="1"/>
            <p:nvPr/>
          </p:nvSpPr>
          <p:spPr>
            <a:xfrm>
              <a:off x="5721614" y="3961115"/>
              <a:ext cx="737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20%</a:t>
              </a:r>
              <a:endParaRPr 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21195" y="4453580"/>
              <a:ext cx="14611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rgbClr val="000090"/>
                  </a:solidFill>
                </a:rPr>
                <a:t>Valores</a:t>
              </a:r>
            </a:p>
            <a:p>
              <a:pPr algn="ctr"/>
              <a:r>
                <a:rPr lang="es-ES_tradnl" sz="2000" b="1" dirty="0" smtClean="0">
                  <a:solidFill>
                    <a:srgbClr val="000090"/>
                  </a:solidFill>
                </a:rPr>
                <a:t>Éticos y Espirituales</a:t>
              </a:r>
              <a:endParaRPr lang="es-ES_tradnl" sz="2000" b="1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07638" y="4454855"/>
            <a:ext cx="1663768" cy="1719347"/>
            <a:chOff x="3907638" y="4454855"/>
            <a:chExt cx="1663768" cy="1719347"/>
          </a:xfrm>
        </p:grpSpPr>
        <p:sp>
          <p:nvSpPr>
            <p:cNvPr id="16" name="TextBox 15"/>
            <p:cNvSpPr txBox="1"/>
            <p:nvPr/>
          </p:nvSpPr>
          <p:spPr>
            <a:xfrm>
              <a:off x="4397040" y="4454855"/>
              <a:ext cx="737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</a:t>
              </a:r>
              <a:r>
                <a:rPr lang="en-US" sz="2400" b="1" dirty="0" smtClean="0"/>
                <a:t>0%</a:t>
              </a:r>
              <a:endParaRPr lang="en-US" sz="2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07638" y="5466316"/>
              <a:ext cx="1663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rgbClr val="000090"/>
                  </a:solidFill>
                </a:rPr>
                <a:t>Conocimiento Técnico</a:t>
              </a:r>
              <a:endParaRPr lang="es-ES_tradnl" sz="2000" b="1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24029" y="3991915"/>
            <a:ext cx="1324573" cy="1169551"/>
            <a:chOff x="2624029" y="3991915"/>
            <a:chExt cx="1324573" cy="1169551"/>
          </a:xfrm>
        </p:grpSpPr>
        <p:sp>
          <p:nvSpPr>
            <p:cNvPr id="19" name="TextBox 18"/>
            <p:cNvSpPr txBox="1"/>
            <p:nvPr/>
          </p:nvSpPr>
          <p:spPr>
            <a:xfrm>
              <a:off x="2963223" y="3991915"/>
              <a:ext cx="737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20%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24029" y="4453580"/>
              <a:ext cx="13245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rgbClr val="000090"/>
                  </a:solidFill>
                </a:rPr>
                <a:t>Valores</a:t>
              </a:r>
            </a:p>
            <a:p>
              <a:pPr algn="ctr"/>
              <a:r>
                <a:rPr lang="es-ES_tradnl" sz="2000" b="1" dirty="0" smtClean="0">
                  <a:solidFill>
                    <a:srgbClr val="000090"/>
                  </a:solidFill>
                </a:rPr>
                <a:t>Familiares</a:t>
              </a:r>
              <a:endParaRPr lang="es-ES_tradnl" sz="2000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71600" y="116632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mtClean="0">
                <a:solidFill>
                  <a:srgbClr val="FFFF00"/>
                </a:solidFill>
              </a:rPr>
              <a:t>Processo de Seleção</a:t>
            </a:r>
            <a:endParaRPr lang="pt-BR" sz="4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0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0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"/>
          <a:stretch/>
        </p:blipFill>
        <p:spPr>
          <a:xfrm>
            <a:off x="1143000" y="188640"/>
            <a:ext cx="6858000" cy="647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8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0587"/>
          <a:stretch/>
        </p:blipFill>
        <p:spPr>
          <a:xfrm>
            <a:off x="263889" y="445073"/>
            <a:ext cx="6180319" cy="58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05" r="-1833"/>
          <a:stretch/>
        </p:blipFill>
        <p:spPr>
          <a:xfrm>
            <a:off x="0" y="0"/>
            <a:ext cx="465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3-05-09 às 12.38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r="8289"/>
          <a:stretch/>
        </p:blipFill>
        <p:spPr>
          <a:xfrm>
            <a:off x="0" y="-36385"/>
            <a:ext cx="9144000" cy="68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8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3-05-09 às 12.4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3-05-11 às 15.00.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t="8358" r="8141"/>
          <a:stretch/>
        </p:blipFill>
        <p:spPr>
          <a:xfrm>
            <a:off x="-8796" y="0"/>
            <a:ext cx="9253355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180528" y="908720"/>
            <a:ext cx="20162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7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</a:rPr>
              <a:t>Principales Desafíos</a:t>
            </a:r>
            <a:endParaRPr lang="es-ES_tradnl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075240" cy="50131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Lograr que los Colportores permanezcan en el ministerio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Falta de Liderazgo (Directores y Asistentes)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Imagen desgatadas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Promedio de Ventas del colportor es Bajo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 Programa de reclutamiento eficaz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La iglesia no conoce el ministerio del colportaje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Capacitaci</a:t>
            </a:r>
            <a:r>
              <a:rPr lang="es-ES_tradnl" sz="2800" b="1" dirty="0" smtClean="0">
                <a:solidFill>
                  <a:srgbClr val="EAFDC1"/>
                </a:solidFill>
              </a:rPr>
              <a:t>ón insuficiente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Selección de colportores y de asistentes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b="1" dirty="0" smtClean="0">
                <a:solidFill>
                  <a:srgbClr val="EAFDC1"/>
                </a:solidFill>
              </a:rPr>
              <a:t>Aplicación de los reglamentos</a:t>
            </a:r>
          </a:p>
        </p:txBody>
      </p:sp>
    </p:spTree>
    <p:extLst>
      <p:ext uri="{BB962C8B-B14F-4D97-AF65-F5344CB8AC3E}">
        <p14:creationId xmlns:p14="http://schemas.microsoft.com/office/powerpoint/2010/main" val="282271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</a:rPr>
              <a:t>Principales Desafíos</a:t>
            </a:r>
            <a:endParaRPr lang="es-ES_tradnl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075240" cy="5013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800" b="1" dirty="0" smtClean="0">
                <a:solidFill>
                  <a:srgbClr val="EAFDC1"/>
                </a:solidFill>
              </a:rPr>
              <a:t>10. Aplicación de los reglamentos</a:t>
            </a:r>
          </a:p>
          <a:p>
            <a:pPr marL="0" indent="0">
              <a:buNone/>
            </a:pPr>
            <a:r>
              <a:rPr lang="es-ES_tradnl" sz="2800" b="1" dirty="0" smtClean="0">
                <a:solidFill>
                  <a:srgbClr val="EAFDC1"/>
                </a:solidFill>
              </a:rPr>
              <a:t>11. </a:t>
            </a:r>
            <a:r>
              <a:rPr lang="es-ES_tradnl" sz="2800" b="1" dirty="0" smtClean="0">
                <a:solidFill>
                  <a:srgbClr val="EAFDC1"/>
                </a:solidFill>
              </a:rPr>
              <a:t>Directores Identificados y apasionados</a:t>
            </a:r>
          </a:p>
          <a:p>
            <a:pPr marL="0" indent="0">
              <a:buNone/>
            </a:pPr>
            <a:r>
              <a:rPr lang="es-ES_tradnl" sz="2800" b="1" dirty="0" smtClean="0">
                <a:solidFill>
                  <a:srgbClr val="EAFDC1"/>
                </a:solidFill>
              </a:rPr>
              <a:t>12. Falta de Foco - Director haciendo muchas cosas  	fuera del colportaje para agradar los 	administradores</a:t>
            </a:r>
          </a:p>
          <a:p>
            <a:pPr marL="0" indent="0">
              <a:buNone/>
            </a:pPr>
            <a:r>
              <a:rPr lang="es-ES_tradnl" sz="2800" b="1" dirty="0" smtClean="0">
                <a:solidFill>
                  <a:srgbClr val="EAFDC1"/>
                </a:solidFill>
              </a:rPr>
              <a:t>13. Falta de </a:t>
            </a:r>
            <a:r>
              <a:rPr lang="es-ES_tradnl" sz="2800" b="1" dirty="0" smtClean="0">
                <a:solidFill>
                  <a:srgbClr val="EAFDC1"/>
                </a:solidFill>
              </a:rPr>
              <a:t>Ética</a:t>
            </a:r>
            <a:r>
              <a:rPr lang="es-ES_tradnl" sz="2800" b="1" dirty="0" smtClean="0">
                <a:solidFill>
                  <a:srgbClr val="EAFDC1"/>
                </a:solidFill>
              </a:rPr>
              <a:t> </a:t>
            </a:r>
            <a:endParaRPr lang="es-ES_tradnl" sz="2800" i="1" dirty="0">
              <a:solidFill>
                <a:srgbClr val="EAFD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2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p://cdn.business2community.com/wp-content/uploads/2013/03/feedback-loop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3000" l="5079" r="94286">
                        <a14:foregroundMark x1="82857" y1="41000" x2="82857" y2="41000"/>
                        <a14:foregroundMark x1="94286" y1="49000" x2="94286" y2="49000"/>
                        <a14:foregroundMark x1="63810" y1="83000" x2="63810" y2="83000"/>
                        <a14:foregroundMark x1="50794" y1="93000" x2="50794" y2="93000"/>
                        <a14:foregroundMark x1="13651" y1="23333" x2="13651" y2="23333"/>
                        <a14:foregroundMark x1="5079" y1="44667" x2="5079" y2="44667"/>
                        <a14:backgroundMark x1="48571" y1="92333" x2="48571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60848"/>
            <a:ext cx="3336976" cy="31748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23537" y="755212"/>
            <a:ext cx="7009891" cy="5847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Eurostile"/>
                <a:cs typeface="Eurostile"/>
              </a:rPr>
              <a:t>Circulo Vicioso Negativo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4200" y="2101672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Eurostile"/>
                <a:cs typeface="Eurostile"/>
              </a:rPr>
              <a:t>ACIÓN</a:t>
            </a:r>
            <a:endParaRPr lang="en-US" b="1" dirty="0">
              <a:solidFill>
                <a:schemeClr val="bg1"/>
              </a:solidFill>
              <a:latin typeface="Eurostile"/>
              <a:cs typeface="Eurosti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599" y="4032072"/>
            <a:ext cx="127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Eurostile"/>
                <a:cs typeface="Eurostile"/>
              </a:rPr>
              <a:t>REACCIÓN</a:t>
            </a:r>
            <a:endParaRPr lang="en-US" b="1" dirty="0">
              <a:solidFill>
                <a:schemeClr val="bg1"/>
              </a:solidFill>
              <a:latin typeface="Eurostile"/>
              <a:cs typeface="Eurosti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3" y="4033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Eurostile"/>
                <a:cs typeface="Eurostile"/>
              </a:rPr>
              <a:t>CAMBIOS</a:t>
            </a:r>
            <a:endParaRPr lang="en-US" b="1" dirty="0">
              <a:solidFill>
                <a:schemeClr val="bg1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82443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088" y="409883"/>
            <a:ext cx="8270955" cy="57554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Eurostile"/>
                <a:cs typeface="Eurostile"/>
              </a:rPr>
              <a:t>Circulo Vicioso Negativo</a:t>
            </a:r>
          </a:p>
          <a:p>
            <a:pPr algn="ctr"/>
            <a:endParaRPr lang="es-ES_tradnl" sz="2400" b="1" dirty="0" smtClean="0">
              <a:solidFill>
                <a:srgbClr val="FFFFFF"/>
              </a:solidFill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2400" b="1" dirty="0" smtClean="0">
                <a:solidFill>
                  <a:srgbClr val="FFFFFF"/>
                </a:solidFill>
                <a:latin typeface="Eurostile"/>
                <a:cs typeface="Eurostile"/>
              </a:rPr>
              <a:t>Dificultad para reclutar personas con las calificaciones mínimas necesarias para desarrollarse como colportor</a:t>
            </a:r>
          </a:p>
          <a:p>
            <a:pPr>
              <a:lnSpc>
                <a:spcPct val="50000"/>
              </a:lnSpc>
            </a:pPr>
            <a:endParaRPr lang="es-ES_tradnl" sz="2400" b="1" dirty="0" smtClean="0">
              <a:solidFill>
                <a:srgbClr val="FFFFFF"/>
              </a:solidFill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2400" b="1" dirty="0" smtClean="0">
                <a:solidFill>
                  <a:srgbClr val="FFFFFF"/>
                </a:solidFill>
                <a:latin typeface="Eurostile"/>
                <a:cs typeface="Eurostile"/>
              </a:rPr>
              <a:t>Entrenamientos insuficientes</a:t>
            </a:r>
          </a:p>
          <a:p>
            <a:pPr>
              <a:lnSpc>
                <a:spcPct val="50000"/>
              </a:lnSpc>
            </a:pPr>
            <a:endParaRPr lang="es-ES_tradnl" sz="2400" b="1" dirty="0" smtClean="0">
              <a:solidFill>
                <a:srgbClr val="FFFFFF"/>
              </a:solidFill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2400" b="1" dirty="0" smtClean="0">
                <a:solidFill>
                  <a:srgbClr val="FFFFFF"/>
                </a:solidFill>
                <a:latin typeface="Eurostile"/>
                <a:cs typeface="Eurostile"/>
              </a:rPr>
              <a:t>Pocas Ventas (Recursos Insuficiente)</a:t>
            </a:r>
          </a:p>
          <a:p>
            <a:pPr>
              <a:lnSpc>
                <a:spcPct val="50000"/>
              </a:lnSpc>
            </a:pPr>
            <a:endParaRPr lang="es-ES_tradnl" sz="2400" b="1" dirty="0" smtClean="0">
              <a:solidFill>
                <a:srgbClr val="FFFFFF"/>
              </a:solidFill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2400" b="1" dirty="0" smtClean="0">
                <a:solidFill>
                  <a:srgbClr val="FFFFFF"/>
                </a:solidFill>
                <a:latin typeface="Eurostile"/>
                <a:cs typeface="Eurostile"/>
              </a:rPr>
              <a:t>Alto porcentaje de los reclutados dejan el colportaje</a:t>
            </a:r>
          </a:p>
          <a:p>
            <a:pPr>
              <a:lnSpc>
                <a:spcPct val="50000"/>
              </a:lnSpc>
            </a:pPr>
            <a:endParaRPr lang="es-ES_tradnl" sz="2400" b="1" dirty="0" smtClean="0">
              <a:solidFill>
                <a:srgbClr val="FFFFFF"/>
              </a:solidFill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2400" b="1" dirty="0" smtClean="0">
                <a:solidFill>
                  <a:srgbClr val="FFFFFF"/>
                </a:solidFill>
                <a:latin typeface="Eurostile"/>
                <a:cs typeface="Eurostile"/>
              </a:rPr>
              <a:t>Vuelven para la iglesia y hablan mal da colportaje</a:t>
            </a:r>
          </a:p>
          <a:p>
            <a:pPr>
              <a:lnSpc>
                <a:spcPct val="50000"/>
              </a:lnSpc>
            </a:pPr>
            <a:endParaRPr lang="es-ES_tradnl" sz="2400" b="1" dirty="0" smtClean="0">
              <a:solidFill>
                <a:srgbClr val="FFFFFF"/>
              </a:solidFill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2400" b="1" dirty="0" smtClean="0">
                <a:solidFill>
                  <a:srgbClr val="FFFFFF"/>
                </a:solidFill>
                <a:latin typeface="Eurostile"/>
                <a:cs typeface="Eurostile"/>
              </a:rPr>
              <a:t>La mayor parte de los miembros tienen una impresión negativa a cerca del colportaje</a:t>
            </a:r>
          </a:p>
          <a:p>
            <a:pPr>
              <a:lnSpc>
                <a:spcPct val="50000"/>
              </a:lnSpc>
            </a:pPr>
            <a:endParaRPr lang="es-ES_tradnl" sz="2400" b="1" dirty="0" smtClean="0">
              <a:solidFill>
                <a:srgbClr val="FFFFFF"/>
              </a:solidFill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2400" b="1" dirty="0" smtClean="0">
                <a:solidFill>
                  <a:srgbClr val="FFFFFF"/>
                </a:solidFill>
                <a:latin typeface="Eurostile"/>
                <a:cs typeface="Eurostile"/>
              </a:rPr>
              <a:t>Las personas con las mejores calidades no siente interés en ser un colportor</a:t>
            </a:r>
            <a:endParaRPr lang="es-ES_tradnl" sz="2400" b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99525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088" y="2204864"/>
            <a:ext cx="8270955" cy="34983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endParaRPr lang="es-ES_tradnl" sz="4000" b="1" dirty="0" smtClean="0">
              <a:solidFill>
                <a:srgbClr val="EAFDC1"/>
              </a:solidFill>
              <a:latin typeface="Eurostile"/>
              <a:cs typeface="Eurostile"/>
            </a:endParaRPr>
          </a:p>
          <a:p>
            <a:pPr algn="ctr"/>
            <a:r>
              <a:rPr lang="es-ES_tradnl" sz="2800" b="1" dirty="0" smtClean="0">
                <a:solidFill>
                  <a:srgbClr val="EAFDC1"/>
                </a:solidFill>
                <a:latin typeface="Eurostile"/>
                <a:cs typeface="Eurostile"/>
              </a:rPr>
              <a:t>Alto </a:t>
            </a:r>
            <a:r>
              <a:rPr lang="es-ES_tradnl" sz="2800" b="1" dirty="0">
                <a:solidFill>
                  <a:srgbClr val="EAFDC1"/>
                </a:solidFill>
                <a:latin typeface="Eurostile"/>
                <a:cs typeface="Eurostile"/>
              </a:rPr>
              <a:t>P</a:t>
            </a:r>
            <a:r>
              <a:rPr lang="es-ES_tradnl" sz="2800" b="1" dirty="0" smtClean="0">
                <a:solidFill>
                  <a:srgbClr val="EAFDC1"/>
                </a:solidFill>
                <a:latin typeface="Eurostile"/>
                <a:cs typeface="Eurostile"/>
              </a:rPr>
              <a:t>orcentaje de los Reclutados </a:t>
            </a:r>
            <a:r>
              <a:rPr lang="es-ES_tradnl" sz="4200" b="1" dirty="0">
                <a:solidFill>
                  <a:schemeClr val="bg1"/>
                </a:solidFill>
                <a:latin typeface="Eurostile"/>
                <a:cs typeface="Eurostile"/>
              </a:rPr>
              <a:t>D</a:t>
            </a:r>
            <a:r>
              <a:rPr lang="es-ES_tradnl" sz="4200" b="1" dirty="0" smtClean="0">
                <a:solidFill>
                  <a:schemeClr val="bg1"/>
                </a:solidFill>
                <a:latin typeface="Eurostile"/>
                <a:cs typeface="Eurostile"/>
              </a:rPr>
              <a:t>ejan el Colportaje en los 10 Primer </a:t>
            </a:r>
            <a:r>
              <a:rPr lang="es-ES_tradnl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Eurostile"/>
                <a:cs typeface="Eurostile"/>
              </a:rPr>
              <a:t>Meses</a:t>
            </a:r>
          </a:p>
          <a:p>
            <a:pPr algn="ctr"/>
            <a:endParaRPr lang="es-ES_tradnl" sz="2800" b="1" dirty="0">
              <a:solidFill>
                <a:schemeClr val="accent3">
                  <a:lumMod val="20000"/>
                  <a:lumOff val="80000"/>
                </a:schemeClr>
              </a:solidFill>
              <a:latin typeface="Eurostile"/>
              <a:cs typeface="Eurostile"/>
            </a:endParaRPr>
          </a:p>
          <a:p>
            <a:pPr algn="ctr"/>
            <a:r>
              <a:rPr lang="es-ES_tradnl" sz="6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Eurostile"/>
                <a:cs typeface="Eurostile"/>
              </a:rPr>
              <a:t>93%</a:t>
            </a:r>
            <a:endParaRPr lang="es-ES_tradnl" sz="66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Eurostile"/>
              <a:cs typeface="Eurostile"/>
            </a:endParaRPr>
          </a:p>
          <a:p>
            <a:pPr algn="ctr">
              <a:lnSpc>
                <a:spcPct val="50000"/>
              </a:lnSpc>
            </a:pPr>
            <a:endParaRPr lang="es-ES_tradnl" sz="4000" b="1" dirty="0" smtClean="0">
              <a:solidFill>
                <a:srgbClr val="EAFDC1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72586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0" y="1676400"/>
            <a:ext cx="792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2800" b="1" dirty="0" smtClean="0">
                <a:solidFill>
                  <a:srgbClr val="FFFFFF"/>
                </a:solidFill>
              </a:rPr>
              <a:t> </a:t>
            </a:r>
            <a:r>
              <a:rPr lang="es-ES_tradnl" sz="2800" b="1" i="1" dirty="0" smtClean="0">
                <a:solidFill>
                  <a:srgbClr val="FFFFFF"/>
                </a:solidFill>
              </a:rPr>
              <a:t>En las respuestas de los encuestados por el estudio dos aspectos  sobresalieron: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762000"/>
            <a:ext cx="6430963" cy="60960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Estudio Científico</a:t>
            </a:r>
            <a:endParaRPr lang="es-ES_tradnl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3124200"/>
            <a:ext cx="7924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2800" b="1" dirty="0" smtClean="0">
                <a:solidFill>
                  <a:srgbClr val="FFFF00"/>
                </a:solidFill>
              </a:rPr>
              <a:t> </a:t>
            </a:r>
            <a:r>
              <a:rPr lang="es-ES_tradnl" sz="3600" b="1" dirty="0">
                <a:solidFill>
                  <a:srgbClr val="FFFF00"/>
                </a:solidFill>
              </a:rPr>
              <a:t>1</a:t>
            </a:r>
            <a:r>
              <a:rPr lang="es-ES_tradnl" sz="3600" b="1" dirty="0" smtClean="0">
                <a:solidFill>
                  <a:srgbClr val="FFFF00"/>
                </a:solidFill>
              </a:rPr>
              <a:t>.</a:t>
            </a:r>
            <a:r>
              <a:rPr lang="es-ES_tradnl" sz="2800" b="1" dirty="0" smtClean="0">
                <a:solidFill>
                  <a:srgbClr val="FFFF00"/>
                </a:solidFill>
              </a:rPr>
              <a:t> </a:t>
            </a:r>
            <a:r>
              <a:rPr lang="es-ES_tradnl" sz="3600" b="1" i="1" dirty="0" smtClean="0">
                <a:solidFill>
                  <a:srgbClr val="FFFF00"/>
                </a:solidFill>
              </a:rPr>
              <a:t>Perfil de los candidatos   </a:t>
            </a:r>
          </a:p>
          <a:p>
            <a:endParaRPr lang="es-ES_tradnl" sz="3600" b="1" i="1" dirty="0" smtClean="0">
              <a:solidFill>
                <a:srgbClr val="FFFF00"/>
              </a:solidFill>
            </a:endParaRPr>
          </a:p>
          <a:p>
            <a:endParaRPr lang="es-ES_tradnl" sz="3600" b="1" i="1" dirty="0" smtClean="0">
              <a:solidFill>
                <a:srgbClr val="FFFF00"/>
              </a:solidFill>
            </a:endParaRPr>
          </a:p>
          <a:p>
            <a:endParaRPr lang="es-ES_tradnl" sz="2800" b="1" i="1" dirty="0" smtClean="0">
              <a:solidFill>
                <a:srgbClr val="FFFF00"/>
              </a:solidFill>
            </a:endParaRPr>
          </a:p>
          <a:p>
            <a:endParaRPr lang="es-ES_tradnl" sz="24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82840" y="3129836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sz="4000" b="1" i="1" dirty="0">
                <a:solidFill>
                  <a:srgbClr val="FFFF00"/>
                </a:solidFill>
              </a:rPr>
              <a:t>   </a:t>
            </a:r>
            <a:r>
              <a:rPr lang="en-US" sz="4000" b="1" dirty="0">
                <a:solidFill>
                  <a:srgbClr val="FFFF00"/>
                </a:solidFill>
              </a:rPr>
              <a:t>48%  (+)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799" y="4343400"/>
            <a:ext cx="8587681" cy="17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ES_tradnl" sz="2400" b="1" dirty="0" smtClean="0">
                <a:solidFill>
                  <a:srgbClr val="FFFFFF"/>
                </a:solidFill>
              </a:rPr>
              <a:t>1) Descubrieron que no le gustaba vender,</a:t>
            </a:r>
          </a:p>
          <a:p>
            <a:pPr>
              <a:lnSpc>
                <a:spcPct val="110000"/>
              </a:lnSpc>
            </a:pPr>
            <a:r>
              <a:rPr lang="es-ES_tradnl" sz="2400" b="1" dirty="0" smtClean="0">
                <a:solidFill>
                  <a:srgbClr val="FFFFFF"/>
                </a:solidFill>
              </a:rPr>
              <a:t>2) Tenían dificultades con el abordaje a las residencias y con las personas,</a:t>
            </a:r>
          </a:p>
          <a:p>
            <a:pPr>
              <a:lnSpc>
                <a:spcPct val="110000"/>
              </a:lnSpc>
            </a:pPr>
            <a:r>
              <a:rPr lang="es-ES_tradnl" sz="2400" b="1" dirty="0" smtClean="0">
                <a:solidFill>
                  <a:srgbClr val="FFFFFF"/>
                </a:solidFill>
              </a:rPr>
              <a:t>3) Eran Introvertidos,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84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4" grpId="0"/>
      <p:bldP spid="3" grpId="0"/>
      <p:bldP spid="5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1981200"/>
            <a:ext cx="786340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_tradnl" sz="3600" b="1" dirty="0" smtClean="0">
                <a:solidFill>
                  <a:srgbClr val="FFFF00"/>
                </a:solidFill>
              </a:rPr>
              <a:t> 2. </a:t>
            </a:r>
            <a:r>
              <a:rPr lang="es-ES_tradnl" sz="3600" b="1" i="1" dirty="0" smtClean="0">
                <a:solidFill>
                  <a:srgbClr val="FFFF00"/>
                </a:solidFill>
              </a:rPr>
              <a:t>Deficiencia técnica y de relacionamiento de los líderes </a:t>
            </a:r>
          </a:p>
          <a:p>
            <a:endParaRPr lang="es-ES_tradnl" sz="3600" b="1" i="1" dirty="0" smtClean="0"/>
          </a:p>
          <a:p>
            <a:endParaRPr lang="es-ES_tradnl" sz="3600" b="1" i="1" dirty="0" smtClean="0"/>
          </a:p>
          <a:p>
            <a:endParaRPr lang="es-ES_tradnl" sz="2800" b="1" i="1" dirty="0" smtClean="0">
              <a:solidFill>
                <a:srgbClr val="000000"/>
              </a:solidFill>
            </a:endParaRPr>
          </a:p>
          <a:p>
            <a:endParaRPr lang="es-ES_tradnl" sz="24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4038600"/>
            <a:ext cx="8367464" cy="18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sz="2400" b="1" dirty="0" smtClean="0">
                <a:solidFill>
                  <a:srgbClr val="FFFFFF"/>
                </a:solidFill>
              </a:rPr>
              <a:t>a) Los líderes no estaban preparados técnicamente,</a:t>
            </a:r>
          </a:p>
          <a:p>
            <a:pPr>
              <a:lnSpc>
                <a:spcPct val="120000"/>
              </a:lnSpc>
            </a:pPr>
            <a:r>
              <a:rPr lang="es-ES_tradnl" sz="2400" b="1" dirty="0" smtClean="0">
                <a:solidFill>
                  <a:srgbClr val="FFFFFF"/>
                </a:solidFill>
              </a:rPr>
              <a:t>b) Liderazgo </a:t>
            </a:r>
            <a:r>
              <a:rPr lang="es-ES_tradnl" sz="2400" b="1" dirty="0" smtClean="0">
                <a:solidFill>
                  <a:srgbClr val="FFFFFF"/>
                </a:solidFill>
              </a:rPr>
              <a:t>distante </a:t>
            </a:r>
            <a:r>
              <a:rPr lang="es-ES_tradnl" sz="2400" b="1" dirty="0" smtClean="0">
                <a:solidFill>
                  <a:srgbClr val="FFFFFF"/>
                </a:solidFill>
              </a:rPr>
              <a:t>que no solucionaban los problemas,</a:t>
            </a:r>
          </a:p>
          <a:p>
            <a:pPr>
              <a:lnSpc>
                <a:spcPct val="120000"/>
              </a:lnSpc>
            </a:pPr>
            <a:r>
              <a:rPr lang="es-ES_tradnl" sz="2400" b="1" dirty="0" smtClean="0">
                <a:solidFill>
                  <a:srgbClr val="FFFFFF"/>
                </a:solidFill>
              </a:rPr>
              <a:t>c) Problemas de relacionamiento</a:t>
            </a:r>
          </a:p>
          <a:p>
            <a:pPr>
              <a:lnSpc>
                <a:spcPct val="120000"/>
              </a:lnSpc>
            </a:pPr>
            <a:endParaRPr lang="es-ES_tradnl" sz="24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88410" y="2286000"/>
            <a:ext cx="1123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43%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762000"/>
            <a:ext cx="6430963" cy="60960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Estudio Científico</a:t>
            </a:r>
            <a:endParaRPr lang="es-ES_tradnl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62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17557</TotalTime>
  <Words>496</Words>
  <Application>Microsoft Macintosh PowerPoint</Application>
  <PresentationFormat>On-screen Show (4:3)</PresentationFormat>
  <Paragraphs>87</Paragraphs>
  <Slides>26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Nuestras Publicaciones</vt:lpstr>
      <vt:lpstr>Principales Desafíos</vt:lpstr>
      <vt:lpstr>Principales Desafíos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Sábado – en Culto</vt:lpstr>
      <vt:lpstr>Sábado – por la Tarde</vt:lpstr>
      <vt:lpstr>PowerPoint Presentation</vt:lpstr>
      <vt:lpstr>Sábado – por la Tarde</vt:lpstr>
      <vt:lpstr>Resultado – Visitas  Marco Proyectista</vt:lpstr>
      <vt:lpstr>Resultado – Visitas Wilson - Microempresário</vt:lpstr>
      <vt:lpstr>Resultado – Visitas Eliseu - Empresário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we Need a Student LE Program? </dc:title>
  <dc:creator>Almir Marroni</dc:creator>
  <cp:lastModifiedBy>Tercio Marques</cp:lastModifiedBy>
  <cp:revision>143</cp:revision>
  <cp:lastPrinted>2013-06-11T18:29:05Z</cp:lastPrinted>
  <dcterms:created xsi:type="dcterms:W3CDTF">2011-03-15T12:18:17Z</dcterms:created>
  <dcterms:modified xsi:type="dcterms:W3CDTF">2014-05-27T19:07:24Z</dcterms:modified>
</cp:coreProperties>
</file>